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38"/>
  </p:notesMasterIdLst>
  <p:handoutMasterIdLst>
    <p:handoutMasterId r:id="rId39"/>
  </p:handoutMasterIdLst>
  <p:sldIdLst>
    <p:sldId id="3191" r:id="rId2"/>
    <p:sldId id="3186" r:id="rId3"/>
    <p:sldId id="3192" r:id="rId4"/>
    <p:sldId id="3133" r:id="rId5"/>
    <p:sldId id="3193" r:id="rId6"/>
    <p:sldId id="3220" r:id="rId7"/>
    <p:sldId id="3227" r:id="rId8"/>
    <p:sldId id="3228" r:id="rId9"/>
    <p:sldId id="3229" r:id="rId10"/>
    <p:sldId id="3213" r:id="rId11"/>
    <p:sldId id="3221" r:id="rId12"/>
    <p:sldId id="3222" r:id="rId13"/>
    <p:sldId id="3230" r:id="rId14"/>
    <p:sldId id="3196" r:id="rId15"/>
    <p:sldId id="3238" r:id="rId16"/>
    <p:sldId id="3233" r:id="rId17"/>
    <p:sldId id="3234" r:id="rId18"/>
    <p:sldId id="3217" r:id="rId19"/>
    <p:sldId id="3223" r:id="rId20"/>
    <p:sldId id="3214" r:id="rId21"/>
    <p:sldId id="3224" r:id="rId22"/>
    <p:sldId id="3231" r:id="rId23"/>
    <p:sldId id="3225" r:id="rId24"/>
    <p:sldId id="3232" r:id="rId25"/>
    <p:sldId id="3206" r:id="rId26"/>
    <p:sldId id="3150" r:id="rId27"/>
    <p:sldId id="3219" r:id="rId28"/>
    <p:sldId id="3235" r:id="rId29"/>
    <p:sldId id="3207" r:id="rId30"/>
    <p:sldId id="3195" r:id="rId31"/>
    <p:sldId id="3204" r:id="rId32"/>
    <p:sldId id="3226" r:id="rId33"/>
    <p:sldId id="3237" r:id="rId34"/>
    <p:sldId id="3205" r:id="rId35"/>
    <p:sldId id="3146" r:id="rId36"/>
    <p:sldId id="3197" r:id="rId37"/>
  </p:sldIdLst>
  <p:sldSz cx="12858750" cy="7232650"/>
  <p:notesSz cx="6858000" cy="9144000"/>
  <p:custDataLst>
    <p:tags r:id="rId4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  <a:srgbClr val="FFC001"/>
    <a:srgbClr val="00B369"/>
    <a:srgbClr val="1A8CE1"/>
    <a:srgbClr val="FFFFFF"/>
    <a:srgbClr val="A78357"/>
    <a:srgbClr val="28C7D4"/>
    <a:srgbClr val="F94D4D"/>
    <a:srgbClr val="FEFEFE"/>
    <a:srgbClr val="8F1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79" autoAdjust="0"/>
    <p:restoredTop sz="92986" autoAdjust="0"/>
  </p:normalViewPr>
  <p:slideViewPr>
    <p:cSldViewPr>
      <p:cViewPr varScale="1">
        <p:scale>
          <a:sx n="82" d="100"/>
          <a:sy n="82" d="100"/>
        </p:scale>
        <p:origin x="797" y="58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2020/12/12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129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073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609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32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97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047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62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242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110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795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280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758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87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97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182631" y="675448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4504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2700000">
            <a:off x="7995385" y="796679"/>
            <a:ext cx="3350844" cy="3350844"/>
          </a:xfrm>
          <a:prstGeom prst="rect">
            <a:avLst/>
          </a:prstGeom>
          <a:blipFill dpi="0" rotWithShape="0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2700000">
            <a:off x="10053878" y="-700264"/>
            <a:ext cx="3350844" cy="2219355"/>
          </a:xfrm>
          <a:custGeom>
            <a:avLst/>
            <a:gdLst>
              <a:gd name="connsiteX0" fmla="*/ 1 w 3177271"/>
              <a:gd name="connsiteY0" fmla="*/ 2050510 h 2104393"/>
              <a:gd name="connsiteX1" fmla="*/ 2050512 w 3177271"/>
              <a:gd name="connsiteY1" fmla="*/ 0 h 2104393"/>
              <a:gd name="connsiteX2" fmla="*/ 3177271 w 3177271"/>
              <a:gd name="connsiteY2" fmla="*/ 1126759 h 2104393"/>
              <a:gd name="connsiteX3" fmla="*/ 3177271 w 3177271"/>
              <a:gd name="connsiteY3" fmla="*/ 2104393 h 2104393"/>
              <a:gd name="connsiteX4" fmla="*/ 0 w 3177271"/>
              <a:gd name="connsiteY4" fmla="*/ 2104393 h 210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2104393">
                <a:moveTo>
                  <a:pt x="1" y="2050510"/>
                </a:moveTo>
                <a:lnTo>
                  <a:pt x="2050512" y="0"/>
                </a:lnTo>
                <a:lnTo>
                  <a:pt x="3177271" y="1126759"/>
                </a:lnTo>
                <a:lnTo>
                  <a:pt x="3177271" y="2104393"/>
                </a:lnTo>
                <a:lnTo>
                  <a:pt x="0" y="2104393"/>
                </a:lnTo>
                <a:close/>
              </a:path>
            </a:pathLst>
          </a:custGeom>
          <a:blipFill dpi="0" rotWithShape="0">
            <a:blip r:embed="rId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2700000">
            <a:off x="10485029" y="3254223"/>
            <a:ext cx="3350844" cy="3350844"/>
          </a:xfrm>
          <a:custGeom>
            <a:avLst/>
            <a:gdLst>
              <a:gd name="connsiteX0" fmla="*/ 0 w 3177271"/>
              <a:gd name="connsiteY0" fmla="*/ 0 h 3177271"/>
              <a:gd name="connsiteX1" fmla="*/ 935918 w 3177271"/>
              <a:gd name="connsiteY1" fmla="*/ 0 h 3177271"/>
              <a:gd name="connsiteX2" fmla="*/ 3177271 w 3177271"/>
              <a:gd name="connsiteY2" fmla="*/ 2241353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0"/>
                </a:moveTo>
                <a:lnTo>
                  <a:pt x="935918" y="0"/>
                </a:lnTo>
                <a:lnTo>
                  <a:pt x="3177271" y="2241353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blipFill dpi="0" rotWithShape="0">
            <a:blip r:embed="rId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rot="2700000">
            <a:off x="5532654" y="-1692388"/>
            <a:ext cx="3350844" cy="3350844"/>
          </a:xfrm>
          <a:custGeom>
            <a:avLst/>
            <a:gdLst>
              <a:gd name="connsiteX0" fmla="*/ 0 w 3177271"/>
              <a:gd name="connsiteY0" fmla="*/ 3166723 h 3177271"/>
              <a:gd name="connsiteX1" fmla="*/ 3166723 w 3177271"/>
              <a:gd name="connsiteY1" fmla="*/ 0 h 3177271"/>
              <a:gd name="connsiteX2" fmla="*/ 3177271 w 3177271"/>
              <a:gd name="connsiteY2" fmla="*/ 0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3166723"/>
                </a:moveTo>
                <a:lnTo>
                  <a:pt x="3166723" y="0"/>
                </a:lnTo>
                <a:lnTo>
                  <a:pt x="3177271" y="0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700000">
            <a:off x="12427898" y="2036413"/>
            <a:ext cx="860998" cy="860998"/>
          </a:xfrm>
          <a:custGeom>
            <a:avLst/>
            <a:gdLst>
              <a:gd name="connsiteX0" fmla="*/ 0 w 816398"/>
              <a:gd name="connsiteY0" fmla="*/ 0 h 816398"/>
              <a:gd name="connsiteX1" fmla="*/ 816398 w 816398"/>
              <a:gd name="connsiteY1" fmla="*/ 816398 h 816398"/>
              <a:gd name="connsiteX2" fmla="*/ 0 w 816398"/>
              <a:gd name="connsiteY2" fmla="*/ 816398 h 816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398" h="816398">
                <a:moveTo>
                  <a:pt x="0" y="0"/>
                </a:moveTo>
                <a:lnTo>
                  <a:pt x="816398" y="816398"/>
                </a:lnTo>
                <a:lnTo>
                  <a:pt x="0" y="816398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 rot="2700000">
            <a:off x="-459621" y="6539464"/>
            <a:ext cx="1810444" cy="437447"/>
          </a:xfrm>
          <a:custGeom>
            <a:avLst/>
            <a:gdLst>
              <a:gd name="connsiteX0" fmla="*/ 0 w 1716663"/>
              <a:gd name="connsiteY0" fmla="*/ 0 h 414787"/>
              <a:gd name="connsiteX1" fmla="*/ 1716663 w 1716663"/>
              <a:gd name="connsiteY1" fmla="*/ 0 h 414787"/>
              <a:gd name="connsiteX2" fmla="*/ 1301876 w 1716663"/>
              <a:gd name="connsiteY2" fmla="*/ 414787 h 414787"/>
              <a:gd name="connsiteX3" fmla="*/ 414787 w 1716663"/>
              <a:gd name="connsiteY3" fmla="*/ 414787 h 41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663" h="414787">
                <a:moveTo>
                  <a:pt x="0" y="0"/>
                </a:moveTo>
                <a:lnTo>
                  <a:pt x="1716663" y="0"/>
                </a:lnTo>
                <a:lnTo>
                  <a:pt x="1301876" y="414787"/>
                </a:lnTo>
                <a:lnTo>
                  <a:pt x="414787" y="414787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 rot="2700000">
            <a:off x="-355167" y="6864195"/>
            <a:ext cx="975606" cy="487803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879797" y="1462084"/>
            <a:ext cx="1328278" cy="1328278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998350" y="2407631"/>
            <a:ext cx="1328278" cy="1328278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 rot="2700000">
            <a:off x="12612171" y="6867541"/>
            <a:ext cx="324327" cy="562093"/>
          </a:xfrm>
          <a:custGeom>
            <a:avLst/>
            <a:gdLst>
              <a:gd name="connsiteX0" fmla="*/ 0 w 307527"/>
              <a:gd name="connsiteY0" fmla="*/ 0 h 532977"/>
              <a:gd name="connsiteX1" fmla="*/ 307527 w 307527"/>
              <a:gd name="connsiteY1" fmla="*/ 307527 h 532977"/>
              <a:gd name="connsiteX2" fmla="*/ 82077 w 307527"/>
              <a:gd name="connsiteY2" fmla="*/ 532977 h 532977"/>
              <a:gd name="connsiteX3" fmla="*/ 0 w 307527"/>
              <a:gd name="connsiteY3" fmla="*/ 532977 h 53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27" h="532977">
                <a:moveTo>
                  <a:pt x="0" y="0"/>
                </a:moveTo>
                <a:lnTo>
                  <a:pt x="307527" y="307527"/>
                </a:lnTo>
                <a:lnTo>
                  <a:pt x="82077" y="532977"/>
                </a:lnTo>
                <a:lnTo>
                  <a:pt x="0" y="532977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8954706" y="4358828"/>
            <a:ext cx="3178832" cy="3121683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464763" y="1612251"/>
            <a:ext cx="4636206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6600" dirty="0">
                <a:solidFill>
                  <a:srgbClr val="3A3A3A"/>
                </a:solidFill>
                <a:latin typeface="Calibri Light" panose="020F0302020204030204" pitchFamily="34" charset="0"/>
              </a:rPr>
              <a:t>SE2020-G14</a:t>
            </a:r>
          </a:p>
          <a:p>
            <a:r>
              <a:rPr lang="zh-CN" altLang="en-US" sz="6600" dirty="0">
                <a:solidFill>
                  <a:srgbClr val="FFC001"/>
                </a:solidFill>
                <a:latin typeface="Calibri Light" panose="020F0302020204030204" pitchFamily="34" charset="0"/>
              </a:rPr>
              <a:t>设计说明</a:t>
            </a:r>
            <a:r>
              <a:rPr lang="en-US" altLang="zh-CN" sz="6600" dirty="0">
                <a:solidFill>
                  <a:srgbClr val="FFC001"/>
                </a:solidFill>
                <a:latin typeface="Calibri Light" panose="020F0302020204030204" pitchFamily="34" charset="0"/>
              </a:rPr>
              <a:t>0.2</a:t>
            </a:r>
            <a:endParaRPr lang="zh-CN" altLang="en-US" sz="6600" dirty="0">
              <a:solidFill>
                <a:srgbClr val="FFC001"/>
              </a:solidFill>
              <a:latin typeface="Calibri Light" panose="020F0302020204030204" pitchFamily="34" charset="0"/>
            </a:endParaRPr>
          </a:p>
        </p:txBody>
      </p:sp>
      <p:sp>
        <p:nvSpPr>
          <p:cNvPr id="31" name="文本框 66"/>
          <p:cNvSpPr txBox="1">
            <a:spLocks noChangeArrowheads="1"/>
          </p:cNvSpPr>
          <p:nvPr/>
        </p:nvSpPr>
        <p:spPr bwMode="auto">
          <a:xfrm>
            <a:off x="1204419" y="3757460"/>
            <a:ext cx="75713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3A3A3A"/>
                </a:solidFill>
                <a:latin typeface="+mj-ea"/>
                <a:ea typeface="+mj-ea"/>
              </a:rPr>
              <a:t>——</a:t>
            </a:r>
            <a:r>
              <a:rPr lang="zh-CN" altLang="en-US" sz="3200" dirty="0">
                <a:solidFill>
                  <a:srgbClr val="3A3A3A"/>
                </a:solidFill>
                <a:latin typeface="+mj-ea"/>
                <a:ea typeface="+mj-ea"/>
              </a:rPr>
              <a:t>基于</a:t>
            </a:r>
            <a:r>
              <a:rPr lang="en-US" altLang="zh-CN" sz="3200" dirty="0">
                <a:solidFill>
                  <a:srgbClr val="3A3A3A"/>
                </a:solidFill>
                <a:latin typeface="+mj-ea"/>
                <a:ea typeface="+mj-ea"/>
              </a:rPr>
              <a:t>Flutter</a:t>
            </a:r>
            <a:r>
              <a:rPr lang="zh-CN" altLang="en-US" sz="3200" dirty="0">
                <a:solidFill>
                  <a:srgbClr val="3A3A3A"/>
                </a:solidFill>
                <a:latin typeface="+mj-ea"/>
                <a:ea typeface="+mj-ea"/>
              </a:rPr>
              <a:t>的移动端跨平台记账</a:t>
            </a:r>
            <a:r>
              <a:rPr lang="en-US" altLang="zh-CN" sz="3200" dirty="0">
                <a:solidFill>
                  <a:srgbClr val="3A3A3A"/>
                </a:solidFill>
                <a:latin typeface="+mj-ea"/>
                <a:ea typeface="+mj-ea"/>
              </a:rPr>
              <a:t>APP</a:t>
            </a:r>
            <a:endParaRPr lang="zh-CN" altLang="en-US" sz="3200" dirty="0">
              <a:solidFill>
                <a:srgbClr val="3A3A3A"/>
              </a:solidFill>
              <a:latin typeface="+mj-ea"/>
              <a:ea typeface="+mj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A1C0CE-4E7C-414A-91C5-24934DAE29E2}"/>
              </a:ext>
            </a:extLst>
          </p:cNvPr>
          <p:cNvSpPr txBox="1"/>
          <p:nvPr/>
        </p:nvSpPr>
        <p:spPr>
          <a:xfrm>
            <a:off x="1311877" y="5939284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小组成员：徐任  牟灵成  莫丁阳</a:t>
            </a:r>
          </a:p>
        </p:txBody>
      </p:sp>
    </p:spTree>
    <p:extLst>
      <p:ext uri="{BB962C8B-B14F-4D97-AF65-F5344CB8AC3E}">
        <p14:creationId xmlns:p14="http://schemas.microsoft.com/office/powerpoint/2010/main" val="3344016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ADAE060A-F821-46AA-A20D-CC3D45194887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C9167CA-7A6D-43F6-AADB-9F9A41ACEFF1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DD22F4-6087-4F1B-A3DF-960CCB3917A0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HIPO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图（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074" name="Picture 3278">
            <a:extLst>
              <a:ext uri="{FF2B5EF4-FFF2-40B4-BE49-F238E27FC236}">
                <a16:creationId xmlns:a16="http://schemas.microsoft.com/office/drawing/2014/main" id="{EFF395B2-F6FA-4414-8C4A-2D2547353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44" y="1744117"/>
            <a:ext cx="12014862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7C77C54-BBA6-4BC5-BF29-F13D7900A479}"/>
              </a:ext>
            </a:extLst>
          </p:cNvPr>
          <p:cNvSpPr txBox="1"/>
          <p:nvPr/>
        </p:nvSpPr>
        <p:spPr>
          <a:xfrm>
            <a:off x="5205239" y="6064597"/>
            <a:ext cx="276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带编号的层次图（</a:t>
            </a:r>
            <a:r>
              <a:rPr lang="en-US" altLang="zh-CN" dirty="0"/>
              <a:t>H</a:t>
            </a:r>
            <a:r>
              <a:rPr lang="zh-CN" altLang="en-US" dirty="0"/>
              <a:t>图）</a:t>
            </a:r>
          </a:p>
        </p:txBody>
      </p:sp>
    </p:spTree>
    <p:extLst>
      <p:ext uri="{BB962C8B-B14F-4D97-AF65-F5344CB8AC3E}">
        <p14:creationId xmlns:p14="http://schemas.microsoft.com/office/powerpoint/2010/main" val="1046416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FD9DE5C-8165-4A3D-AF33-70FC2E3A62A3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E31112F-4EB6-480E-AABA-3EE44B49F0A7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F32573-E630-417A-AC41-093A9EADFFC5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HIPO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图（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" name="图片 1">
            <a:extLst>
              <a:ext uri="{FF2B5EF4-FFF2-40B4-BE49-F238E27FC236}">
                <a16:creationId xmlns:a16="http://schemas.microsoft.com/office/drawing/2014/main" id="{A2A12438-7885-492B-8655-223015C38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927" y="952029"/>
            <a:ext cx="4248472" cy="5871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4">
            <a:extLst>
              <a:ext uri="{FF2B5EF4-FFF2-40B4-BE49-F238E27FC236}">
                <a16:creationId xmlns:a16="http://schemas.microsoft.com/office/drawing/2014/main" id="{199FF6CB-036F-4962-A55B-1DF0B17E9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439" y="952030"/>
            <a:ext cx="4248471" cy="5871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3891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7AD2163-BA77-45C6-B839-9047D4CDDB8C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8991F9A-F7FC-482F-A1E4-5452C656C258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61AE53-C724-4558-8475-88DD8F9986A4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HIPO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图（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" name="图片 3">
            <a:extLst>
              <a:ext uri="{FF2B5EF4-FFF2-40B4-BE49-F238E27FC236}">
                <a16:creationId xmlns:a16="http://schemas.microsoft.com/office/drawing/2014/main" id="{A25F3F6F-19A0-42DE-8925-849596095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919" y="1080531"/>
            <a:ext cx="4104456" cy="567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图片 7">
            <a:extLst>
              <a:ext uri="{FF2B5EF4-FFF2-40B4-BE49-F238E27FC236}">
                <a16:creationId xmlns:a16="http://schemas.microsoft.com/office/drawing/2014/main" id="{57A757B0-89EE-4880-8B88-40BB58CDB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431" y="1076984"/>
            <a:ext cx="4104456" cy="567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394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6352AC0-1457-4514-AEBC-D28397D10EC0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B8D2139-7769-498E-95DE-A2731C7A3DEF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17786A-ABB4-4E18-834A-B37BD12380F9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HIPO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图（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4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075" name="图片 9">
            <a:extLst>
              <a:ext uri="{FF2B5EF4-FFF2-40B4-BE49-F238E27FC236}">
                <a16:creationId xmlns:a16="http://schemas.microsoft.com/office/drawing/2014/main" id="{43F9EFFF-B0F5-473A-9A01-A35C8E2DE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935" y="952029"/>
            <a:ext cx="4257045" cy="58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图片 13">
            <a:extLst>
              <a:ext uri="{FF2B5EF4-FFF2-40B4-BE49-F238E27FC236}">
                <a16:creationId xmlns:a16="http://schemas.microsoft.com/office/drawing/2014/main" id="{E5FAF2AA-9678-47F6-A0DA-E27ED5B4F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463" y="952029"/>
            <a:ext cx="4257045" cy="58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4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997327" y="2445611"/>
            <a:ext cx="5126777" cy="1711010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2681601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Detailed Design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2101463" cy="6567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详细设计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03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832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3055226-B69F-416F-9304-02DB6CB7F01B}"/>
              </a:ext>
            </a:extLst>
          </p:cNvPr>
          <p:cNvSpPr txBox="1"/>
          <p:nvPr/>
        </p:nvSpPr>
        <p:spPr>
          <a:xfrm>
            <a:off x="1090341" y="1744117"/>
            <a:ext cx="642879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注册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输入账号新密码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新密码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账号符合规范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THEN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IF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账号未注册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>
                <a:cs typeface="Times New Roman" panose="02020603050405020304" pitchFamily="18" charset="0"/>
              </a:rPr>
              <a:t>   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新密码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1==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新密码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 THEN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>
                <a:cs typeface="Times New Roman" panose="02020603050405020304" pitchFamily="18" charset="0"/>
              </a:rPr>
              <a:t>     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密码未违规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THEN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输出“注册成功“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ELSE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输出“账号违规“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>
                <a:cs typeface="Times New Roman" panose="02020603050405020304" pitchFamily="18" charset="0"/>
              </a:rPr>
              <a:t>   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ELSE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输出“账号已存在”</a:t>
            </a:r>
            <a:endParaRPr lang="en-US" altLang="zh-CN" kern="100" dirty="0"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ELSE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输出“两次密码不一致”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ELSE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输出“密码违规”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>
                <a:cs typeface="Times New Roman" panose="02020603050405020304" pitchFamily="18" charset="0"/>
              </a:rPr>
              <a:t>       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END IF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3340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END IF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END IF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END IF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BEF1C64-BB56-414D-8327-0A8F9054D2A6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0300FBD-A127-4357-8295-8CE47885920C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4B6C82-A1FE-494A-AB3A-766578273D23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3965987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伪代码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B298FB-B85D-4012-910D-0076E33FE860}"/>
              </a:ext>
            </a:extLst>
          </p:cNvPr>
          <p:cNvSpPr txBox="1"/>
          <p:nvPr/>
        </p:nvSpPr>
        <p:spPr>
          <a:xfrm>
            <a:off x="6213351" y="242438"/>
            <a:ext cx="64287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查看图表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SELECTION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选择查看图表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CASE 1 OF: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查看周支出图表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CASE 2 OF: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查看月支出图表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CASE 3 OF: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查看年支出图表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CASE 4 OF: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查看周收入图表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CASE 5 OF: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查看月收入图表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CASE 6 OF: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查看年收入图表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END CASE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7462B49-E31E-4518-B888-DD14B963641C}"/>
              </a:ext>
            </a:extLst>
          </p:cNvPr>
          <p:cNvSpPr txBox="1"/>
          <p:nvPr/>
        </p:nvSpPr>
        <p:spPr>
          <a:xfrm>
            <a:off x="5997327" y="2896245"/>
            <a:ext cx="642879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个人信息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SELECTION 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CASE 1 OF: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进入密码修改界面 输入旧密码新密码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新密码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旧密码正确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IF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新密码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1==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新密码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 THEN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输出“修改成功”</a:t>
            </a:r>
          </a:p>
          <a:p>
            <a:pPr indent="26670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ELSE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输出“两次密码不一致”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kern="100" dirty="0">
                <a:cs typeface="Times New Roman" panose="02020603050405020304" pitchFamily="18" charset="0"/>
              </a:rPr>
              <a:t>	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END IF</a:t>
            </a:r>
          </a:p>
          <a:p>
            <a:pPr indent="26670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ELSE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输出“密码错误”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END IF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ELSE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输出“密码错误”</a:t>
            </a:r>
            <a:endParaRPr lang="en-US" altLang="zh-CN" kern="100" dirty="0"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CASE 2 OF: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进入个人信息界面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查看个人信息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END CASE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477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7780C40-D482-42B6-838A-C0235E5234ED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E778D71-ABA5-4867-9DB2-789E12F2BBA2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A1D219-8E47-4662-AE6A-157279F3DF3B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3965987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盒图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AD7E67E-456C-439C-95BB-BF8DC4EF4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49" y="1528093"/>
            <a:ext cx="5545898" cy="47848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2A4747D-5CCD-4D65-93F0-3DC8A10F5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722" y="2978117"/>
            <a:ext cx="6812479" cy="376662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B8CD626-8853-4BA6-83CF-F6190DB362F5}"/>
              </a:ext>
            </a:extLst>
          </p:cNvPr>
          <p:cNvSpPr txBox="1"/>
          <p:nvPr/>
        </p:nvSpPr>
        <p:spPr>
          <a:xfrm>
            <a:off x="2324919" y="631296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注册模块盒图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C710C8-5C8C-4D03-82E3-0B30BF2CA61A}"/>
              </a:ext>
            </a:extLst>
          </p:cNvPr>
          <p:cNvSpPr txBox="1"/>
          <p:nvPr/>
        </p:nvSpPr>
        <p:spPr>
          <a:xfrm>
            <a:off x="8301583" y="6734879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个人信息模块盒图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11C93A0-22C4-4A70-AC27-540D436AC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281" y="145413"/>
            <a:ext cx="3257550" cy="240982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EAA1DF4-4792-461A-B6AA-D7E73ECE7A33}"/>
              </a:ext>
            </a:extLst>
          </p:cNvPr>
          <p:cNvSpPr txBox="1"/>
          <p:nvPr/>
        </p:nvSpPr>
        <p:spPr>
          <a:xfrm>
            <a:off x="8023048" y="254223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查看图表模块盒图</a:t>
            </a:r>
          </a:p>
        </p:txBody>
      </p:sp>
    </p:spTree>
    <p:extLst>
      <p:ext uri="{BB962C8B-B14F-4D97-AF65-F5344CB8AC3E}">
        <p14:creationId xmlns:p14="http://schemas.microsoft.com/office/powerpoint/2010/main" val="1319482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991F10B-5D52-4B0A-8435-54F51C4EDB6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31A9796-AA85-4FB3-9E53-0A0EA3D2B58A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5D581C-BA6B-40FB-A6B7-D2C5483AB0A0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3965987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dirty="0" err="1">
                <a:latin typeface="+mn-ea"/>
                <a:cs typeface="+mn-ea"/>
                <a:sym typeface="Arial" panose="020B0604020202020204" pitchFamily="34" charset="0"/>
              </a:rPr>
              <a:t>jackson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图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6FC16A-3457-4675-9842-7479144FE12D}"/>
              </a:ext>
            </a:extLst>
          </p:cNvPr>
          <p:cNvSpPr txBox="1"/>
          <p:nvPr/>
        </p:nvSpPr>
        <p:spPr>
          <a:xfrm>
            <a:off x="2396927" y="616060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登陆注册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3E3E9F-53EE-4374-9123-397046BD75E6}"/>
              </a:ext>
            </a:extLst>
          </p:cNvPr>
          <p:cNvSpPr txBox="1"/>
          <p:nvPr/>
        </p:nvSpPr>
        <p:spPr>
          <a:xfrm>
            <a:off x="8700975" y="597594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B417D51-C247-4C43-B8BA-60D9203A8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05" y="1514861"/>
            <a:ext cx="4235317" cy="446108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1916FDD-90F3-4F4E-A58E-F55D05023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343" y="1672109"/>
            <a:ext cx="5739056" cy="408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68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F1E17BAF-219F-45C1-AE09-47D140557B7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66F4C6-FF98-46EB-9A27-78A113B51EF7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70751B-BF73-4E45-980D-EE450ED5704C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界面设计（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solidFill>
                <a:schemeClr val="bg1"/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155DBB-8C31-4C91-AB69-550BAF33DAA5}"/>
              </a:ext>
            </a:extLst>
          </p:cNvPr>
          <p:cNvSpPr txBox="1"/>
          <p:nvPr/>
        </p:nvSpPr>
        <p:spPr>
          <a:xfrm>
            <a:off x="4557167" y="6302107"/>
            <a:ext cx="170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管理员主界面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586243-1AE7-4C52-B943-67E8DCDD9B8D}"/>
              </a:ext>
            </a:extLst>
          </p:cNvPr>
          <p:cNvSpPr txBox="1"/>
          <p:nvPr/>
        </p:nvSpPr>
        <p:spPr>
          <a:xfrm>
            <a:off x="7221463" y="6302107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管理员添加用户界面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0160AD-61C3-4701-B2C6-00FADFEFFFF4}"/>
              </a:ext>
            </a:extLst>
          </p:cNvPr>
          <p:cNvSpPr txBox="1"/>
          <p:nvPr/>
        </p:nvSpPr>
        <p:spPr>
          <a:xfrm>
            <a:off x="10173791" y="6302107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管理员查看用户界面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34BC2D-A870-4F65-A389-5C1A3ACB8B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095" y="511040"/>
            <a:ext cx="2619701" cy="566969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9FE6B1C-CA70-48F0-8556-7D940A5E2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41" y="525544"/>
            <a:ext cx="2619702" cy="566969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9B229B0-D6CF-4853-903A-93596D5D16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662" y="525544"/>
            <a:ext cx="2619702" cy="566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17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F1E17BAF-219F-45C1-AE09-47D140557B7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66F4C6-FF98-46EB-9A27-78A113B51EF7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70751B-BF73-4E45-980D-EE450ED5704C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界面设计（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solidFill>
                <a:schemeClr val="bg1"/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155DBB-8C31-4C91-AB69-550BAF33DAA5}"/>
              </a:ext>
            </a:extLst>
          </p:cNvPr>
          <p:cNvSpPr txBox="1"/>
          <p:nvPr/>
        </p:nvSpPr>
        <p:spPr>
          <a:xfrm>
            <a:off x="4485159" y="6302107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选择支出类别界面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586243-1AE7-4C52-B943-67E8DCDD9B8D}"/>
              </a:ext>
            </a:extLst>
          </p:cNvPr>
          <p:cNvSpPr txBox="1"/>
          <p:nvPr/>
        </p:nvSpPr>
        <p:spPr>
          <a:xfrm>
            <a:off x="7581503" y="6302107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图片选择界面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0160AD-61C3-4701-B2C6-00FADFEFFFF4}"/>
              </a:ext>
            </a:extLst>
          </p:cNvPr>
          <p:cNvSpPr txBox="1"/>
          <p:nvPr/>
        </p:nvSpPr>
        <p:spPr>
          <a:xfrm>
            <a:off x="10747776" y="6296720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登录界面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01AFC4-FF94-4F7E-8408-1A03183D0B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740" y="511040"/>
            <a:ext cx="2616782" cy="56696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D260ADA-DA42-4D27-A4B1-B509B9A800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909" y="534776"/>
            <a:ext cx="2619703" cy="566969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2A754BD-ED82-4F39-B044-2F9A6D8B11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999" y="528896"/>
            <a:ext cx="2619703" cy="566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0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855576" cy="7230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9689" y="895"/>
            <a:ext cx="3243774" cy="72308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633407" y="963955"/>
            <a:ext cx="902811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引言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圆角矩形 55"/>
          <p:cNvSpPr/>
          <p:nvPr/>
        </p:nvSpPr>
        <p:spPr bwMode="auto">
          <a:xfrm>
            <a:off x="6268090" y="952029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633407" y="1888133"/>
            <a:ext cx="1620957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总体设计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圆角矩形 74"/>
          <p:cNvSpPr/>
          <p:nvPr/>
        </p:nvSpPr>
        <p:spPr bwMode="auto">
          <a:xfrm>
            <a:off x="6268090" y="1888133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6268090" y="2896245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633407" y="2900375"/>
            <a:ext cx="1620957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详细设计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7" name="圆角矩形 106"/>
          <p:cNvSpPr/>
          <p:nvPr/>
        </p:nvSpPr>
        <p:spPr bwMode="auto">
          <a:xfrm>
            <a:off x="6268090" y="3904357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387625" y="2472375"/>
            <a:ext cx="2287905" cy="2287903"/>
            <a:chOff x="3962648" y="2819400"/>
            <a:chExt cx="1218704" cy="1218704"/>
          </a:xfrm>
        </p:grpSpPr>
        <p:grpSp>
          <p:nvGrpSpPr>
            <p:cNvPr id="44" name="组合 43"/>
            <p:cNvGrpSpPr/>
            <p:nvPr/>
          </p:nvGrpSpPr>
          <p:grpSpPr>
            <a:xfrm>
              <a:off x="3962648" y="2819400"/>
              <a:ext cx="1218704" cy="12187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7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7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45" name="TextBox 5"/>
            <p:cNvSpPr txBox="1"/>
            <p:nvPr/>
          </p:nvSpPr>
          <p:spPr>
            <a:xfrm>
              <a:off x="4146363" y="3165339"/>
              <a:ext cx="852982" cy="475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目录</a:t>
              </a:r>
              <a:endParaRPr lang="en-US" altLang="zh-CN" sz="28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/>
              <a:r>
                <a:rPr lang="en-US" altLang="zh-CN" sz="2400" b="1" cap="all" dirty="0">
                  <a:solidFill>
                    <a:schemeClr val="accent1"/>
                  </a:solidFill>
                  <a:latin typeface="Franklin Gothic Book" panose="020B05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contents</a:t>
              </a:r>
              <a:endParaRPr lang="zh-CN" altLang="en-US" sz="2400" b="1" cap="all" dirty="0">
                <a:solidFill>
                  <a:schemeClr val="accent1"/>
                </a:solidFill>
                <a:latin typeface="Franklin Gothic Book" panose="020B05030201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" name="圆角矩形 106">
            <a:extLst>
              <a:ext uri="{FF2B5EF4-FFF2-40B4-BE49-F238E27FC236}">
                <a16:creationId xmlns:a16="http://schemas.microsoft.com/office/drawing/2014/main" id="{58C2D861-B7E7-443A-8D12-BF79F05F4975}"/>
              </a:ext>
            </a:extLst>
          </p:cNvPr>
          <p:cNvSpPr/>
          <p:nvPr/>
        </p:nvSpPr>
        <p:spPr bwMode="auto">
          <a:xfrm>
            <a:off x="6268090" y="4912469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723024-97CF-4934-AC2F-668C5F821257}"/>
              </a:ext>
            </a:extLst>
          </p:cNvPr>
          <p:cNvSpPr/>
          <p:nvPr/>
        </p:nvSpPr>
        <p:spPr>
          <a:xfrm>
            <a:off x="7619607" y="4912469"/>
            <a:ext cx="2698175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小组分工及评价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0A4DA5-FB55-4EE4-A318-A8C9A7EEF95D}"/>
              </a:ext>
            </a:extLst>
          </p:cNvPr>
          <p:cNvSpPr/>
          <p:nvPr/>
        </p:nvSpPr>
        <p:spPr>
          <a:xfrm>
            <a:off x="7638228" y="5932507"/>
            <a:ext cx="1620957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参考资料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圆角矩形 106">
            <a:extLst>
              <a:ext uri="{FF2B5EF4-FFF2-40B4-BE49-F238E27FC236}">
                <a16:creationId xmlns:a16="http://schemas.microsoft.com/office/drawing/2014/main" id="{E3365C5A-B152-4048-9F1B-7F3BD851E72E}"/>
              </a:ext>
            </a:extLst>
          </p:cNvPr>
          <p:cNvSpPr/>
          <p:nvPr/>
        </p:nvSpPr>
        <p:spPr bwMode="auto">
          <a:xfrm>
            <a:off x="6268090" y="5920581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CFB9F0-2E31-4D30-8809-40288F33012E}"/>
              </a:ext>
            </a:extLst>
          </p:cNvPr>
          <p:cNvSpPr/>
          <p:nvPr/>
        </p:nvSpPr>
        <p:spPr>
          <a:xfrm>
            <a:off x="7619606" y="3916283"/>
            <a:ext cx="3416320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会议记录及配置管理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236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EBBF36DC-77E8-4DEA-AEB2-8620B9DF24B7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3559A36-02B3-431C-94D7-9D95B74F1B78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95E236-9D21-43E9-B8CC-9428D6C33ECE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ER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图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Rectangle 101">
            <a:extLst>
              <a:ext uri="{FF2B5EF4-FFF2-40B4-BE49-F238E27FC236}">
                <a16:creationId xmlns:a16="http://schemas.microsoft.com/office/drawing/2014/main" id="{8D3B6376-1184-4B03-8C9E-F88827E11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007" y="608900"/>
            <a:ext cx="133628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" name="Group 629">
            <a:extLst>
              <a:ext uri="{FF2B5EF4-FFF2-40B4-BE49-F238E27FC236}">
                <a16:creationId xmlns:a16="http://schemas.microsoft.com/office/drawing/2014/main" id="{C9AD85D8-A0A1-48D1-A607-1FDE2ED8C674}"/>
              </a:ext>
            </a:extLst>
          </p:cNvPr>
          <p:cNvGrpSpPr>
            <a:grpSpLocks/>
          </p:cNvGrpSpPr>
          <p:nvPr/>
        </p:nvGrpSpPr>
        <p:grpSpPr bwMode="auto">
          <a:xfrm>
            <a:off x="2907693" y="327049"/>
            <a:ext cx="7050074" cy="6025580"/>
            <a:chOff x="0" y="0"/>
            <a:chExt cx="80914" cy="61885"/>
          </a:xfrm>
        </p:grpSpPr>
        <p:sp>
          <p:nvSpPr>
            <p:cNvPr id="6" name="Shape 6">
              <a:extLst>
                <a:ext uri="{FF2B5EF4-FFF2-40B4-BE49-F238E27FC236}">
                  <a16:creationId xmlns:a16="http://schemas.microsoft.com/office/drawing/2014/main" id="{C3B19B3A-5CA4-4DBE-AF2D-3836BC2F9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45" y="47037"/>
              <a:ext cx="10859" cy="7239"/>
            </a:xfrm>
            <a:custGeom>
              <a:avLst/>
              <a:gdLst>
                <a:gd name="T0" fmla="*/ 0 w 1085850"/>
                <a:gd name="T1" fmla="*/ 0 h 723900"/>
                <a:gd name="T2" fmla="*/ 1085850 w 1085850"/>
                <a:gd name="T3" fmla="*/ 0 h 723900"/>
                <a:gd name="T4" fmla="*/ 1085850 w 1085850"/>
                <a:gd name="T5" fmla="*/ 723900 h 723900"/>
                <a:gd name="T6" fmla="*/ 0 w 1085850"/>
                <a:gd name="T7" fmla="*/ 723900 h 723900"/>
                <a:gd name="T8" fmla="*/ 0 w 1085850"/>
                <a:gd name="T9" fmla="*/ 0 h 723900"/>
                <a:gd name="T10" fmla="*/ 0 w 1085850"/>
                <a:gd name="T11" fmla="*/ 0 h 723900"/>
                <a:gd name="T12" fmla="*/ 1085850 w 1085850"/>
                <a:gd name="T13" fmla="*/ 723900 h 723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085850" h="723900">
                  <a:moveTo>
                    <a:pt x="0" y="0"/>
                  </a:moveTo>
                  <a:lnTo>
                    <a:pt x="1085850" y="0"/>
                  </a:lnTo>
                  <a:lnTo>
                    <a:pt x="1085850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2702ED6B-8516-4D02-9DBB-B59ADBE9D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93" y="49984"/>
              <a:ext cx="6757" cy="1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收入类型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Shape 8">
              <a:extLst>
                <a:ext uri="{FF2B5EF4-FFF2-40B4-BE49-F238E27FC236}">
                  <a16:creationId xmlns:a16="http://schemas.microsoft.com/office/drawing/2014/main" id="{90D002C7-0604-4FD7-B143-AC83F4782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07" y="47037"/>
              <a:ext cx="10858" cy="7239"/>
            </a:xfrm>
            <a:custGeom>
              <a:avLst/>
              <a:gdLst>
                <a:gd name="T0" fmla="*/ 0 w 1085850"/>
                <a:gd name="T1" fmla="*/ 0 h 723900"/>
                <a:gd name="T2" fmla="*/ 1085850 w 1085850"/>
                <a:gd name="T3" fmla="*/ 0 h 723900"/>
                <a:gd name="T4" fmla="*/ 1085850 w 1085850"/>
                <a:gd name="T5" fmla="*/ 723900 h 723900"/>
                <a:gd name="T6" fmla="*/ 0 w 1085850"/>
                <a:gd name="T7" fmla="*/ 723900 h 723900"/>
                <a:gd name="T8" fmla="*/ 0 w 1085850"/>
                <a:gd name="T9" fmla="*/ 0 h 723900"/>
                <a:gd name="T10" fmla="*/ 0 w 1085850"/>
                <a:gd name="T11" fmla="*/ 0 h 723900"/>
                <a:gd name="T12" fmla="*/ 1085850 w 1085850"/>
                <a:gd name="T13" fmla="*/ 723900 h 723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085850" h="723900">
                  <a:moveTo>
                    <a:pt x="0" y="0"/>
                  </a:moveTo>
                  <a:lnTo>
                    <a:pt x="1085850" y="0"/>
                  </a:lnTo>
                  <a:lnTo>
                    <a:pt x="1085850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68151BF4-F66E-4F54-A8C4-777668136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5" y="49984"/>
              <a:ext cx="6756" cy="1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支出类型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Shape 10">
              <a:extLst>
                <a:ext uri="{FF2B5EF4-FFF2-40B4-BE49-F238E27FC236}">
                  <a16:creationId xmlns:a16="http://schemas.microsoft.com/office/drawing/2014/main" id="{186AAE47-8501-4D34-9D61-35044D2CE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45" y="28163"/>
              <a:ext cx="10859" cy="7239"/>
            </a:xfrm>
            <a:custGeom>
              <a:avLst/>
              <a:gdLst>
                <a:gd name="T0" fmla="*/ 0 w 1085850"/>
                <a:gd name="T1" fmla="*/ 0 h 723900"/>
                <a:gd name="T2" fmla="*/ 1085850 w 1085850"/>
                <a:gd name="T3" fmla="*/ 0 h 723900"/>
                <a:gd name="T4" fmla="*/ 1085850 w 1085850"/>
                <a:gd name="T5" fmla="*/ 723900 h 723900"/>
                <a:gd name="T6" fmla="*/ 0 w 1085850"/>
                <a:gd name="T7" fmla="*/ 723900 h 723900"/>
                <a:gd name="T8" fmla="*/ 0 w 1085850"/>
                <a:gd name="T9" fmla="*/ 0 h 723900"/>
                <a:gd name="T10" fmla="*/ 0 w 1085850"/>
                <a:gd name="T11" fmla="*/ 0 h 723900"/>
                <a:gd name="T12" fmla="*/ 1085850 w 1085850"/>
                <a:gd name="T13" fmla="*/ 723900 h 723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085850" h="723900">
                  <a:moveTo>
                    <a:pt x="0" y="0"/>
                  </a:moveTo>
                  <a:lnTo>
                    <a:pt x="1085850" y="0"/>
                  </a:lnTo>
                  <a:lnTo>
                    <a:pt x="1085850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C58D9DCC-C9C3-46C4-9B36-4D195BAB1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93" y="31111"/>
              <a:ext cx="6757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收入账单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Shape 12">
              <a:extLst>
                <a:ext uri="{FF2B5EF4-FFF2-40B4-BE49-F238E27FC236}">
                  <a16:creationId xmlns:a16="http://schemas.microsoft.com/office/drawing/2014/main" id="{C60D8ACF-4AF5-44EB-A125-D8FA9E2AE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07" y="28163"/>
              <a:ext cx="10858" cy="7239"/>
            </a:xfrm>
            <a:custGeom>
              <a:avLst/>
              <a:gdLst>
                <a:gd name="T0" fmla="*/ 0 w 1085850"/>
                <a:gd name="T1" fmla="*/ 0 h 723900"/>
                <a:gd name="T2" fmla="*/ 1085850 w 1085850"/>
                <a:gd name="T3" fmla="*/ 0 h 723900"/>
                <a:gd name="T4" fmla="*/ 1085850 w 1085850"/>
                <a:gd name="T5" fmla="*/ 723900 h 723900"/>
                <a:gd name="T6" fmla="*/ 0 w 1085850"/>
                <a:gd name="T7" fmla="*/ 723900 h 723900"/>
                <a:gd name="T8" fmla="*/ 0 w 1085850"/>
                <a:gd name="T9" fmla="*/ 0 h 723900"/>
                <a:gd name="T10" fmla="*/ 0 w 1085850"/>
                <a:gd name="T11" fmla="*/ 0 h 723900"/>
                <a:gd name="T12" fmla="*/ 1085850 w 1085850"/>
                <a:gd name="T13" fmla="*/ 723900 h 723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085850" h="723900">
                  <a:moveTo>
                    <a:pt x="0" y="0"/>
                  </a:moveTo>
                  <a:lnTo>
                    <a:pt x="1085850" y="0"/>
                  </a:lnTo>
                  <a:lnTo>
                    <a:pt x="1085850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79662875-EE41-4AE8-B305-DE923C64A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5" y="31111"/>
              <a:ext cx="6756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支出账单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Shape 14">
              <a:extLst>
                <a:ext uri="{FF2B5EF4-FFF2-40B4-BE49-F238E27FC236}">
                  <a16:creationId xmlns:a16="http://schemas.microsoft.com/office/drawing/2014/main" id="{C57372F0-916F-4CBD-9F90-90B9CDA64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95" y="9699"/>
              <a:ext cx="10859" cy="7239"/>
            </a:xfrm>
            <a:custGeom>
              <a:avLst/>
              <a:gdLst>
                <a:gd name="T0" fmla="*/ 0 w 1085850"/>
                <a:gd name="T1" fmla="*/ 0 h 723900"/>
                <a:gd name="T2" fmla="*/ 1085850 w 1085850"/>
                <a:gd name="T3" fmla="*/ 0 h 723900"/>
                <a:gd name="T4" fmla="*/ 1085850 w 1085850"/>
                <a:gd name="T5" fmla="*/ 723900 h 723900"/>
                <a:gd name="T6" fmla="*/ 0 w 1085850"/>
                <a:gd name="T7" fmla="*/ 723900 h 723900"/>
                <a:gd name="T8" fmla="*/ 0 w 1085850"/>
                <a:gd name="T9" fmla="*/ 0 h 723900"/>
                <a:gd name="T10" fmla="*/ 0 w 1085850"/>
                <a:gd name="T11" fmla="*/ 0 h 723900"/>
                <a:gd name="T12" fmla="*/ 1085850 w 1085850"/>
                <a:gd name="T13" fmla="*/ 723900 h 723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085850" h="723900">
                  <a:moveTo>
                    <a:pt x="0" y="0"/>
                  </a:moveTo>
                  <a:lnTo>
                    <a:pt x="1085850" y="0"/>
                  </a:lnTo>
                  <a:lnTo>
                    <a:pt x="1085850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968577D9-70DB-4E40-A313-DABED0210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1" y="12646"/>
              <a:ext cx="3379" cy="1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用户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Shape 16">
              <a:extLst>
                <a:ext uri="{FF2B5EF4-FFF2-40B4-BE49-F238E27FC236}">
                  <a16:creationId xmlns:a16="http://schemas.microsoft.com/office/drawing/2014/main" id="{604C78CB-36C9-448F-8B4A-86F4D229A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07" y="37600"/>
              <a:ext cx="10858" cy="7239"/>
            </a:xfrm>
            <a:custGeom>
              <a:avLst/>
              <a:gdLst>
                <a:gd name="T0" fmla="*/ 542925 w 1085850"/>
                <a:gd name="T1" fmla="*/ 723900 h 723900"/>
                <a:gd name="T2" fmla="*/ 1085850 w 1085850"/>
                <a:gd name="T3" fmla="*/ 361950 h 723900"/>
                <a:gd name="T4" fmla="*/ 542925 w 1085850"/>
                <a:gd name="T5" fmla="*/ 0 h 723900"/>
                <a:gd name="T6" fmla="*/ 0 w 1085850"/>
                <a:gd name="T7" fmla="*/ 361950 h 723900"/>
                <a:gd name="T8" fmla="*/ 542925 w 1085850"/>
                <a:gd name="T9" fmla="*/ 723900 h 723900"/>
                <a:gd name="T10" fmla="*/ 0 w 1085850"/>
                <a:gd name="T11" fmla="*/ 0 h 723900"/>
                <a:gd name="T12" fmla="*/ 1085850 w 1085850"/>
                <a:gd name="T13" fmla="*/ 723900 h 723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085850" h="723900">
                  <a:moveTo>
                    <a:pt x="542925" y="723900"/>
                  </a:moveTo>
                  <a:lnTo>
                    <a:pt x="1085850" y="361950"/>
                  </a:lnTo>
                  <a:lnTo>
                    <a:pt x="542925" y="0"/>
                  </a:lnTo>
                  <a:lnTo>
                    <a:pt x="0" y="361950"/>
                  </a:lnTo>
                  <a:lnTo>
                    <a:pt x="542925" y="7239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1E325D0-AD5E-473B-8A2C-24773EEC9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93" y="40547"/>
              <a:ext cx="3378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属于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Shape 19">
              <a:extLst>
                <a:ext uri="{FF2B5EF4-FFF2-40B4-BE49-F238E27FC236}">
                  <a16:creationId xmlns:a16="http://schemas.microsoft.com/office/drawing/2014/main" id="{B810E436-7320-497A-B00F-FE9C0C434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45" y="37600"/>
              <a:ext cx="10859" cy="7239"/>
            </a:xfrm>
            <a:custGeom>
              <a:avLst/>
              <a:gdLst>
                <a:gd name="T0" fmla="*/ 542925 w 1085850"/>
                <a:gd name="T1" fmla="*/ 723900 h 723900"/>
                <a:gd name="T2" fmla="*/ 1085850 w 1085850"/>
                <a:gd name="T3" fmla="*/ 361950 h 723900"/>
                <a:gd name="T4" fmla="*/ 542925 w 1085850"/>
                <a:gd name="T5" fmla="*/ 0 h 723900"/>
                <a:gd name="T6" fmla="*/ 0 w 1085850"/>
                <a:gd name="T7" fmla="*/ 361950 h 723900"/>
                <a:gd name="T8" fmla="*/ 542925 w 1085850"/>
                <a:gd name="T9" fmla="*/ 723900 h 723900"/>
                <a:gd name="T10" fmla="*/ 0 w 1085850"/>
                <a:gd name="T11" fmla="*/ 0 h 723900"/>
                <a:gd name="T12" fmla="*/ 1085850 w 1085850"/>
                <a:gd name="T13" fmla="*/ 723900 h 723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085850" h="723900">
                  <a:moveTo>
                    <a:pt x="542925" y="723900"/>
                  </a:moveTo>
                  <a:lnTo>
                    <a:pt x="1085850" y="361950"/>
                  </a:lnTo>
                  <a:lnTo>
                    <a:pt x="542925" y="0"/>
                  </a:lnTo>
                  <a:lnTo>
                    <a:pt x="0" y="361950"/>
                  </a:lnTo>
                  <a:lnTo>
                    <a:pt x="542925" y="7239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3D675725-E102-40E3-B6A0-F712439D0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2" y="40547"/>
              <a:ext cx="3378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属于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Shape 22">
              <a:extLst>
                <a:ext uri="{FF2B5EF4-FFF2-40B4-BE49-F238E27FC236}">
                  <a16:creationId xmlns:a16="http://schemas.microsoft.com/office/drawing/2014/main" id="{6363023A-17A7-450E-8CD4-FBBFFB60A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07" y="18931"/>
              <a:ext cx="10858" cy="7239"/>
            </a:xfrm>
            <a:custGeom>
              <a:avLst/>
              <a:gdLst>
                <a:gd name="T0" fmla="*/ 542925 w 1085850"/>
                <a:gd name="T1" fmla="*/ 723900 h 723900"/>
                <a:gd name="T2" fmla="*/ 1085850 w 1085850"/>
                <a:gd name="T3" fmla="*/ 361950 h 723900"/>
                <a:gd name="T4" fmla="*/ 542925 w 1085850"/>
                <a:gd name="T5" fmla="*/ 0 h 723900"/>
                <a:gd name="T6" fmla="*/ 0 w 1085850"/>
                <a:gd name="T7" fmla="*/ 361950 h 723900"/>
                <a:gd name="T8" fmla="*/ 542925 w 1085850"/>
                <a:gd name="T9" fmla="*/ 723900 h 723900"/>
                <a:gd name="T10" fmla="*/ 0 w 1085850"/>
                <a:gd name="T11" fmla="*/ 0 h 723900"/>
                <a:gd name="T12" fmla="*/ 1085850 w 1085850"/>
                <a:gd name="T13" fmla="*/ 723900 h 723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085850" h="723900">
                  <a:moveTo>
                    <a:pt x="542925" y="723900"/>
                  </a:moveTo>
                  <a:lnTo>
                    <a:pt x="1085850" y="361950"/>
                  </a:lnTo>
                  <a:lnTo>
                    <a:pt x="542925" y="0"/>
                  </a:lnTo>
                  <a:lnTo>
                    <a:pt x="0" y="361950"/>
                  </a:lnTo>
                  <a:lnTo>
                    <a:pt x="542925" y="7239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24">
              <a:extLst>
                <a:ext uri="{FF2B5EF4-FFF2-40B4-BE49-F238E27FC236}">
                  <a16:creationId xmlns:a16="http://schemas.microsoft.com/office/drawing/2014/main" id="{06AE168D-9C40-49D4-BB42-0F23EB1C5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" y="21878"/>
              <a:ext cx="1689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填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Shape 25">
              <a:extLst>
                <a:ext uri="{FF2B5EF4-FFF2-40B4-BE49-F238E27FC236}">
                  <a16:creationId xmlns:a16="http://schemas.microsoft.com/office/drawing/2014/main" id="{D74149D0-8616-4C7D-A5EB-2364AB4DC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45" y="18931"/>
              <a:ext cx="10859" cy="7239"/>
            </a:xfrm>
            <a:custGeom>
              <a:avLst/>
              <a:gdLst>
                <a:gd name="T0" fmla="*/ 542925 w 1085850"/>
                <a:gd name="T1" fmla="*/ 723900 h 723900"/>
                <a:gd name="T2" fmla="*/ 1085850 w 1085850"/>
                <a:gd name="T3" fmla="*/ 361950 h 723900"/>
                <a:gd name="T4" fmla="*/ 542925 w 1085850"/>
                <a:gd name="T5" fmla="*/ 0 h 723900"/>
                <a:gd name="T6" fmla="*/ 0 w 1085850"/>
                <a:gd name="T7" fmla="*/ 361950 h 723900"/>
                <a:gd name="T8" fmla="*/ 542925 w 1085850"/>
                <a:gd name="T9" fmla="*/ 723900 h 723900"/>
                <a:gd name="T10" fmla="*/ 0 w 1085850"/>
                <a:gd name="T11" fmla="*/ 0 h 723900"/>
                <a:gd name="T12" fmla="*/ 1085850 w 1085850"/>
                <a:gd name="T13" fmla="*/ 723900 h 723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085850" h="723900">
                  <a:moveTo>
                    <a:pt x="542925" y="723900"/>
                  </a:moveTo>
                  <a:lnTo>
                    <a:pt x="1085850" y="361950"/>
                  </a:lnTo>
                  <a:lnTo>
                    <a:pt x="542925" y="0"/>
                  </a:lnTo>
                  <a:lnTo>
                    <a:pt x="0" y="361950"/>
                  </a:lnTo>
                  <a:lnTo>
                    <a:pt x="542925" y="7239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DC6471D4-ACAB-4BE1-A6F8-C99DF1E54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03" y="21878"/>
              <a:ext cx="1689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填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Shape 28">
              <a:extLst>
                <a:ext uri="{FF2B5EF4-FFF2-40B4-BE49-F238E27FC236}">
                  <a16:creationId xmlns:a16="http://schemas.microsoft.com/office/drawing/2014/main" id="{BCD0A881-A0A5-4D00-B552-2E239B4FA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22" y="16938"/>
              <a:ext cx="14288" cy="2000"/>
            </a:xfrm>
            <a:custGeom>
              <a:avLst/>
              <a:gdLst>
                <a:gd name="T0" fmla="*/ 1428750 w 1428750"/>
                <a:gd name="T1" fmla="*/ 0 h 200025"/>
                <a:gd name="T2" fmla="*/ 1428750 w 1428750"/>
                <a:gd name="T3" fmla="*/ 123825 h 200025"/>
                <a:gd name="T4" fmla="*/ 0 w 1428750"/>
                <a:gd name="T5" fmla="*/ 123825 h 200025"/>
                <a:gd name="T6" fmla="*/ 0 w 1428750"/>
                <a:gd name="T7" fmla="*/ 200025 h 200025"/>
                <a:gd name="T8" fmla="*/ 0 w 1428750"/>
                <a:gd name="T9" fmla="*/ 0 h 200025"/>
                <a:gd name="T10" fmla="*/ 1428750 w 1428750"/>
                <a:gd name="T11" fmla="*/ 200025 h 200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428750" h="200025">
                  <a:moveTo>
                    <a:pt x="1428750" y="0"/>
                  </a:moveTo>
                  <a:lnTo>
                    <a:pt x="1428750" y="123825"/>
                  </a:lnTo>
                  <a:lnTo>
                    <a:pt x="0" y="123825"/>
                  </a:lnTo>
                  <a:lnTo>
                    <a:pt x="0" y="200025"/>
                  </a:lnTo>
                </a:path>
              </a:pathLst>
            </a:custGeom>
            <a:noFill/>
            <a:ln w="9525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Shape 29">
              <a:extLst>
                <a:ext uri="{FF2B5EF4-FFF2-40B4-BE49-F238E27FC236}">
                  <a16:creationId xmlns:a16="http://schemas.microsoft.com/office/drawing/2014/main" id="{7567A4E1-39CA-4841-BD0D-ECD14E3D4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9" y="16938"/>
              <a:ext cx="13145" cy="2000"/>
            </a:xfrm>
            <a:custGeom>
              <a:avLst/>
              <a:gdLst>
                <a:gd name="T0" fmla="*/ 0 w 1314450"/>
                <a:gd name="T1" fmla="*/ 0 h 200025"/>
                <a:gd name="T2" fmla="*/ 0 w 1314450"/>
                <a:gd name="T3" fmla="*/ 123825 h 200025"/>
                <a:gd name="T4" fmla="*/ 1314450 w 1314450"/>
                <a:gd name="T5" fmla="*/ 123825 h 200025"/>
                <a:gd name="T6" fmla="*/ 1314450 w 1314450"/>
                <a:gd name="T7" fmla="*/ 200025 h 200025"/>
                <a:gd name="T8" fmla="*/ 0 w 1314450"/>
                <a:gd name="T9" fmla="*/ 0 h 200025"/>
                <a:gd name="T10" fmla="*/ 1314450 w 1314450"/>
                <a:gd name="T11" fmla="*/ 200025 h 200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314450" h="200025">
                  <a:moveTo>
                    <a:pt x="0" y="0"/>
                  </a:moveTo>
                  <a:lnTo>
                    <a:pt x="0" y="123825"/>
                  </a:lnTo>
                  <a:lnTo>
                    <a:pt x="1314450" y="123825"/>
                  </a:lnTo>
                  <a:lnTo>
                    <a:pt x="1314450" y="200025"/>
                  </a:lnTo>
                </a:path>
              </a:pathLst>
            </a:custGeom>
            <a:noFill/>
            <a:ln w="9525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Shape 30">
              <a:extLst>
                <a:ext uri="{FF2B5EF4-FFF2-40B4-BE49-F238E27FC236}">
                  <a16:creationId xmlns:a16="http://schemas.microsoft.com/office/drawing/2014/main" id="{EC6FBA41-13C8-4F20-9518-D1991B018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74" y="26170"/>
              <a:ext cx="1" cy="2001"/>
            </a:xfrm>
            <a:custGeom>
              <a:avLst/>
              <a:gdLst>
                <a:gd name="T0" fmla="*/ 102 w 102"/>
                <a:gd name="T1" fmla="*/ 0 h 200025"/>
                <a:gd name="T2" fmla="*/ 0 w 102"/>
                <a:gd name="T3" fmla="*/ 200025 h 200025"/>
                <a:gd name="T4" fmla="*/ 0 w 102"/>
                <a:gd name="T5" fmla="*/ 0 h 200025"/>
                <a:gd name="T6" fmla="*/ 102 w 102"/>
                <a:gd name="T7" fmla="*/ 200025 h 200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102" h="200025">
                  <a:moveTo>
                    <a:pt x="102" y="0"/>
                  </a:moveTo>
                  <a:lnTo>
                    <a:pt x="0" y="200025"/>
                  </a:lnTo>
                </a:path>
              </a:pathLst>
            </a:custGeom>
            <a:noFill/>
            <a:ln w="9525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Shape 31">
              <a:extLst>
                <a:ext uri="{FF2B5EF4-FFF2-40B4-BE49-F238E27FC236}">
                  <a16:creationId xmlns:a16="http://schemas.microsoft.com/office/drawing/2014/main" id="{CDB0888D-6994-400C-ABCA-C085F9766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74" y="35402"/>
              <a:ext cx="1" cy="2191"/>
            </a:xfrm>
            <a:custGeom>
              <a:avLst/>
              <a:gdLst>
                <a:gd name="T0" fmla="*/ 102 w 102"/>
                <a:gd name="T1" fmla="*/ 0 h 219075"/>
                <a:gd name="T2" fmla="*/ 0 w 102"/>
                <a:gd name="T3" fmla="*/ 219075 h 219075"/>
                <a:gd name="T4" fmla="*/ 0 w 102"/>
                <a:gd name="T5" fmla="*/ 0 h 219075"/>
                <a:gd name="T6" fmla="*/ 102 w 102"/>
                <a:gd name="T7" fmla="*/ 219075 h 219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102" h="219075">
                  <a:moveTo>
                    <a:pt x="102" y="0"/>
                  </a:moveTo>
                  <a:lnTo>
                    <a:pt x="0" y="219075"/>
                  </a:lnTo>
                </a:path>
              </a:pathLst>
            </a:custGeom>
            <a:noFill/>
            <a:ln w="9525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Shape 32">
              <a:extLst>
                <a:ext uri="{FF2B5EF4-FFF2-40B4-BE49-F238E27FC236}">
                  <a16:creationId xmlns:a16="http://schemas.microsoft.com/office/drawing/2014/main" id="{FB8C79CC-69EC-4330-93F5-2DF386FEB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74" y="44839"/>
              <a:ext cx="1" cy="2191"/>
            </a:xfrm>
            <a:custGeom>
              <a:avLst/>
              <a:gdLst>
                <a:gd name="T0" fmla="*/ 102 w 102"/>
                <a:gd name="T1" fmla="*/ 0 h 219075"/>
                <a:gd name="T2" fmla="*/ 0 w 102"/>
                <a:gd name="T3" fmla="*/ 219075 h 219075"/>
                <a:gd name="T4" fmla="*/ 0 w 102"/>
                <a:gd name="T5" fmla="*/ 0 h 219075"/>
                <a:gd name="T6" fmla="*/ 102 w 102"/>
                <a:gd name="T7" fmla="*/ 219075 h 219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102" h="219075">
                  <a:moveTo>
                    <a:pt x="102" y="0"/>
                  </a:moveTo>
                  <a:lnTo>
                    <a:pt x="0" y="219075"/>
                  </a:lnTo>
                </a:path>
              </a:pathLst>
            </a:custGeom>
            <a:noFill/>
            <a:ln w="9525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Shape 33">
              <a:extLst>
                <a:ext uri="{FF2B5EF4-FFF2-40B4-BE49-F238E27FC236}">
                  <a16:creationId xmlns:a16="http://schemas.microsoft.com/office/drawing/2014/main" id="{9168941D-42D1-427A-8ADC-F590B1C89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35" y="44846"/>
              <a:ext cx="1" cy="2191"/>
            </a:xfrm>
            <a:custGeom>
              <a:avLst/>
              <a:gdLst>
                <a:gd name="T0" fmla="*/ 102 w 102"/>
                <a:gd name="T1" fmla="*/ 219075 h 219075"/>
                <a:gd name="T2" fmla="*/ 0 w 102"/>
                <a:gd name="T3" fmla="*/ 0 h 219075"/>
                <a:gd name="T4" fmla="*/ 0 w 102"/>
                <a:gd name="T5" fmla="*/ 0 h 219075"/>
                <a:gd name="T6" fmla="*/ 102 w 102"/>
                <a:gd name="T7" fmla="*/ 219075 h 219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102" h="219075">
                  <a:moveTo>
                    <a:pt x="102" y="21907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Shape 34">
              <a:extLst>
                <a:ext uri="{FF2B5EF4-FFF2-40B4-BE49-F238E27FC236}">
                  <a16:creationId xmlns:a16="http://schemas.microsoft.com/office/drawing/2014/main" id="{51A1A5BD-CCB7-4212-90AE-2DE8F5E16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35" y="35410"/>
              <a:ext cx="1" cy="2190"/>
            </a:xfrm>
            <a:custGeom>
              <a:avLst/>
              <a:gdLst>
                <a:gd name="T0" fmla="*/ 102 w 102"/>
                <a:gd name="T1" fmla="*/ 219075 h 219075"/>
                <a:gd name="T2" fmla="*/ 0 w 102"/>
                <a:gd name="T3" fmla="*/ 0 h 219075"/>
                <a:gd name="T4" fmla="*/ 0 w 102"/>
                <a:gd name="T5" fmla="*/ 0 h 219075"/>
                <a:gd name="T6" fmla="*/ 102 w 102"/>
                <a:gd name="T7" fmla="*/ 219075 h 219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102" h="219075">
                  <a:moveTo>
                    <a:pt x="102" y="21907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Shape 35">
              <a:extLst>
                <a:ext uri="{FF2B5EF4-FFF2-40B4-BE49-F238E27FC236}">
                  <a16:creationId xmlns:a16="http://schemas.microsoft.com/office/drawing/2014/main" id="{2981F97E-9C05-4A93-B2A2-A7A73EB29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35" y="26170"/>
              <a:ext cx="1" cy="2001"/>
            </a:xfrm>
            <a:custGeom>
              <a:avLst/>
              <a:gdLst>
                <a:gd name="T0" fmla="*/ 102 w 102"/>
                <a:gd name="T1" fmla="*/ 0 h 200025"/>
                <a:gd name="T2" fmla="*/ 0 w 102"/>
                <a:gd name="T3" fmla="*/ 200025 h 200025"/>
                <a:gd name="T4" fmla="*/ 0 w 102"/>
                <a:gd name="T5" fmla="*/ 0 h 200025"/>
                <a:gd name="T6" fmla="*/ 102 w 102"/>
                <a:gd name="T7" fmla="*/ 200025 h 200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102" h="200025">
                  <a:moveTo>
                    <a:pt x="102" y="0"/>
                  </a:moveTo>
                  <a:lnTo>
                    <a:pt x="0" y="200025"/>
                  </a:lnTo>
                </a:path>
              </a:pathLst>
            </a:custGeom>
            <a:noFill/>
            <a:ln w="9525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Shape 36">
              <a:extLst>
                <a:ext uri="{FF2B5EF4-FFF2-40B4-BE49-F238E27FC236}">
                  <a16:creationId xmlns:a16="http://schemas.microsoft.com/office/drawing/2014/main" id="{44E6B12D-F802-4CF1-821D-CF3423413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94" y="1158"/>
              <a:ext cx="6763" cy="4509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949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38">
              <a:extLst>
                <a:ext uri="{FF2B5EF4-FFF2-40B4-BE49-F238E27FC236}">
                  <a16:creationId xmlns:a16="http://schemas.microsoft.com/office/drawing/2014/main" id="{AF20A546-F6B4-429E-BCF2-999BDA8FC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7" y="2847"/>
              <a:ext cx="1407" cy="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Id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Shape 39">
              <a:extLst>
                <a:ext uri="{FF2B5EF4-FFF2-40B4-BE49-F238E27FC236}">
                  <a16:creationId xmlns:a16="http://schemas.microsoft.com/office/drawing/2014/main" id="{EAACC8A5-3EB3-4321-815E-FCD3FBA8D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63" y="1158"/>
              <a:ext cx="6763" cy="4509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949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1">
              <a:extLst>
                <a:ext uri="{FF2B5EF4-FFF2-40B4-BE49-F238E27FC236}">
                  <a16:creationId xmlns:a16="http://schemas.microsoft.com/office/drawing/2014/main" id="{445C08D4-0C60-46FA-AECC-8D79D66D9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54" y="2740"/>
              <a:ext cx="3378" cy="1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密码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Shape 42">
              <a:extLst>
                <a:ext uri="{FF2B5EF4-FFF2-40B4-BE49-F238E27FC236}">
                  <a16:creationId xmlns:a16="http://schemas.microsoft.com/office/drawing/2014/main" id="{4DCCBE8D-BD54-4827-AF4D-A064E3C70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43" y="1158"/>
              <a:ext cx="6763" cy="4509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949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44">
              <a:extLst>
                <a:ext uri="{FF2B5EF4-FFF2-40B4-BE49-F238E27FC236}">
                  <a16:creationId xmlns:a16="http://schemas.microsoft.com/office/drawing/2014/main" id="{2738391B-BDD2-4547-AA63-EBD7F4F0D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34" y="2740"/>
              <a:ext cx="3378" cy="1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昵称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Shape 45">
              <a:extLst>
                <a:ext uri="{FF2B5EF4-FFF2-40B4-BE49-F238E27FC236}">
                  <a16:creationId xmlns:a16="http://schemas.microsoft.com/office/drawing/2014/main" id="{632ADF6F-1267-4159-B1E6-1F5A64EF4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5" y="22780"/>
              <a:ext cx="6763" cy="4509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948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47">
              <a:extLst>
                <a:ext uri="{FF2B5EF4-FFF2-40B4-BE49-F238E27FC236}">
                  <a16:creationId xmlns:a16="http://schemas.microsoft.com/office/drawing/2014/main" id="{8A557BFF-5784-4260-B1C7-C43DDA15B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6" y="24362"/>
              <a:ext cx="3378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类型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Shape 48">
              <a:extLst>
                <a:ext uri="{FF2B5EF4-FFF2-40B4-BE49-F238E27FC236}">
                  <a16:creationId xmlns:a16="http://schemas.microsoft.com/office/drawing/2014/main" id="{5D589CAC-27C5-4487-BBF9-8BEBBAF8A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5" y="28163"/>
              <a:ext cx="6763" cy="4509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5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936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50">
              <a:extLst>
                <a:ext uri="{FF2B5EF4-FFF2-40B4-BE49-F238E27FC236}">
                  <a16:creationId xmlns:a16="http://schemas.microsoft.com/office/drawing/2014/main" id="{63DC8504-49C3-4E96-9D0A-8A0F16B38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6" y="29745"/>
              <a:ext cx="3378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金额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Shape 51">
              <a:extLst>
                <a:ext uri="{FF2B5EF4-FFF2-40B4-BE49-F238E27FC236}">
                  <a16:creationId xmlns:a16="http://schemas.microsoft.com/office/drawing/2014/main" id="{0B941305-A018-4C45-8B7F-4C6BE20E9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5" y="33547"/>
              <a:ext cx="6763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14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898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Rectangle 53">
              <a:extLst>
                <a:ext uri="{FF2B5EF4-FFF2-40B4-BE49-F238E27FC236}">
                  <a16:creationId xmlns:a16="http://schemas.microsoft.com/office/drawing/2014/main" id="{76672C7E-8D63-4E87-AD5A-0AC954978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6" y="35128"/>
              <a:ext cx="3378" cy="1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时间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Shape 54">
              <a:extLst>
                <a:ext uri="{FF2B5EF4-FFF2-40B4-BE49-F238E27FC236}">
                  <a16:creationId xmlns:a16="http://schemas.microsoft.com/office/drawing/2014/main" id="{A623EFB0-A5C2-4BAF-A62A-63452A392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3" y="17397"/>
              <a:ext cx="6762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14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898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201AEBF2-115C-4FA3-BB35-DD9D072EC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35" y="19085"/>
              <a:ext cx="1315" cy="1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id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Shape 57">
              <a:extLst>
                <a:ext uri="{FF2B5EF4-FFF2-40B4-BE49-F238E27FC236}">
                  <a16:creationId xmlns:a16="http://schemas.microsoft.com/office/drawing/2014/main" id="{1DC6107F-358D-4165-9594-4DC051B8B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30" y="38966"/>
              <a:ext cx="6763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14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898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59">
              <a:extLst>
                <a:ext uri="{FF2B5EF4-FFF2-40B4-BE49-F238E27FC236}">
                  <a16:creationId xmlns:a16="http://schemas.microsoft.com/office/drawing/2014/main" id="{7B18B39B-05F3-422A-9A62-9268688E7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21" y="40547"/>
              <a:ext cx="3378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备注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Shape 60">
              <a:extLst>
                <a:ext uri="{FF2B5EF4-FFF2-40B4-BE49-F238E27FC236}">
                  <a16:creationId xmlns:a16="http://schemas.microsoft.com/office/drawing/2014/main" id="{49BA6CA4-BE61-4FDF-B0AD-7E47900C4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" y="23655"/>
              <a:ext cx="6762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5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936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62">
              <a:extLst>
                <a:ext uri="{FF2B5EF4-FFF2-40B4-BE49-F238E27FC236}">
                  <a16:creationId xmlns:a16="http://schemas.microsoft.com/office/drawing/2014/main" id="{1DD0121E-81DB-4431-A29F-D3CB375E4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42" y="25237"/>
              <a:ext cx="3379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类型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Shape 63">
              <a:extLst>
                <a:ext uri="{FF2B5EF4-FFF2-40B4-BE49-F238E27FC236}">
                  <a16:creationId xmlns:a16="http://schemas.microsoft.com/office/drawing/2014/main" id="{8A5502FC-E955-498C-BA83-13E33A26F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" y="29038"/>
              <a:ext cx="6762" cy="4509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14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898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65">
              <a:extLst>
                <a:ext uri="{FF2B5EF4-FFF2-40B4-BE49-F238E27FC236}">
                  <a16:creationId xmlns:a16="http://schemas.microsoft.com/office/drawing/2014/main" id="{33400025-A0E5-44B8-8BAA-CA98479D3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42" y="30620"/>
              <a:ext cx="3379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金额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Shape 66">
              <a:extLst>
                <a:ext uri="{FF2B5EF4-FFF2-40B4-BE49-F238E27FC236}">
                  <a16:creationId xmlns:a16="http://schemas.microsoft.com/office/drawing/2014/main" id="{61D46BA6-821B-44DA-9A19-1AD98A647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" y="34421"/>
              <a:ext cx="6762" cy="4509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898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68">
              <a:extLst>
                <a:ext uri="{FF2B5EF4-FFF2-40B4-BE49-F238E27FC236}">
                  <a16:creationId xmlns:a16="http://schemas.microsoft.com/office/drawing/2014/main" id="{77FCB4F5-E721-487A-AEFA-0D6671F95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42" y="36004"/>
              <a:ext cx="3379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时间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Shape 69">
              <a:extLst>
                <a:ext uri="{FF2B5EF4-FFF2-40B4-BE49-F238E27FC236}">
                  <a16:creationId xmlns:a16="http://schemas.microsoft.com/office/drawing/2014/main" id="{4004F85D-4F39-4F5C-8157-CFEE5AA89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61" y="18272"/>
              <a:ext cx="6762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948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71">
              <a:extLst>
                <a:ext uri="{FF2B5EF4-FFF2-40B4-BE49-F238E27FC236}">
                  <a16:creationId xmlns:a16="http://schemas.microsoft.com/office/drawing/2014/main" id="{DE58412E-2339-4548-97AE-522FB4A6C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" y="19961"/>
              <a:ext cx="1314" cy="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id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Shape 72">
              <a:extLst>
                <a:ext uri="{FF2B5EF4-FFF2-40B4-BE49-F238E27FC236}">
                  <a16:creationId xmlns:a16="http://schemas.microsoft.com/office/drawing/2014/main" id="{83B8DF68-B93A-48F8-AF3F-24E6ED982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61" y="39805"/>
              <a:ext cx="6762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5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936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74">
              <a:extLst>
                <a:ext uri="{FF2B5EF4-FFF2-40B4-BE49-F238E27FC236}">
                  <a16:creationId xmlns:a16="http://schemas.microsoft.com/office/drawing/2014/main" id="{757E5E8D-F8BF-447F-A935-B913FD82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51" y="41387"/>
              <a:ext cx="3378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备注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Shape 75">
              <a:extLst>
                <a:ext uri="{FF2B5EF4-FFF2-40B4-BE49-F238E27FC236}">
                  <a16:creationId xmlns:a16="http://schemas.microsoft.com/office/drawing/2014/main" id="{AE3F4F52-8A2C-468D-9988-A36471258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63" y="57377"/>
              <a:ext cx="6763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898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77">
              <a:extLst>
                <a:ext uri="{FF2B5EF4-FFF2-40B4-BE49-F238E27FC236}">
                  <a16:creationId xmlns:a16="http://schemas.microsoft.com/office/drawing/2014/main" id="{90F034DC-842E-41CB-A526-B0196D71C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16" y="59065"/>
              <a:ext cx="1314" cy="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id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Shape 78">
              <a:extLst>
                <a:ext uri="{FF2B5EF4-FFF2-40B4-BE49-F238E27FC236}">
                  <a16:creationId xmlns:a16="http://schemas.microsoft.com/office/drawing/2014/main" id="{66F94765-B82D-4D92-AE4F-D4FB98CB8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17" y="57377"/>
              <a:ext cx="6762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898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Rectangle 80">
              <a:extLst>
                <a:ext uri="{FF2B5EF4-FFF2-40B4-BE49-F238E27FC236}">
                  <a16:creationId xmlns:a16="http://schemas.microsoft.com/office/drawing/2014/main" id="{F6E40283-49BB-40F7-8133-7126F9FDF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9" y="59065"/>
              <a:ext cx="1314" cy="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id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Shape 81">
              <a:extLst>
                <a:ext uri="{FF2B5EF4-FFF2-40B4-BE49-F238E27FC236}">
                  <a16:creationId xmlns:a16="http://schemas.microsoft.com/office/drawing/2014/main" id="{16F9D3F4-D1D5-49DC-ADBD-2DA047D92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42" y="57377"/>
              <a:ext cx="6762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898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83">
              <a:extLst>
                <a:ext uri="{FF2B5EF4-FFF2-40B4-BE49-F238E27FC236}">
                  <a16:creationId xmlns:a16="http://schemas.microsoft.com/office/drawing/2014/main" id="{C10FA7AD-5F0D-4B57-BB62-62F797238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4" y="58959"/>
              <a:ext cx="6757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类型名称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Shape 84">
              <a:extLst>
                <a:ext uri="{FF2B5EF4-FFF2-40B4-BE49-F238E27FC236}">
                  <a16:creationId xmlns:a16="http://schemas.microsoft.com/office/drawing/2014/main" id="{404FE4A6-5A81-4843-86C0-C4F374BA5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27" y="57377"/>
              <a:ext cx="6762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898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86">
              <a:extLst>
                <a:ext uri="{FF2B5EF4-FFF2-40B4-BE49-F238E27FC236}">
                  <a16:creationId xmlns:a16="http://schemas.microsoft.com/office/drawing/2014/main" id="{30F30BE6-1EC5-4728-9CD0-287C33D59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47" y="58959"/>
              <a:ext cx="6757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类型名称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Shape 87">
              <a:extLst>
                <a:ext uri="{FF2B5EF4-FFF2-40B4-BE49-F238E27FC236}">
                  <a16:creationId xmlns:a16="http://schemas.microsoft.com/office/drawing/2014/main" id="{294AA8C5-0C3F-4179-9826-E832158C5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28" y="21364"/>
              <a:ext cx="3910" cy="6762"/>
            </a:xfrm>
            <a:custGeom>
              <a:avLst/>
              <a:gdLst>
                <a:gd name="T0" fmla="*/ 0 w 391027"/>
                <a:gd name="T1" fmla="*/ 0 h 676128"/>
                <a:gd name="T2" fmla="*/ 391027 w 391027"/>
                <a:gd name="T3" fmla="*/ 676128 h 676128"/>
                <a:gd name="T4" fmla="*/ 0 w 391027"/>
                <a:gd name="T5" fmla="*/ 0 h 676128"/>
                <a:gd name="T6" fmla="*/ 391027 w 391027"/>
                <a:gd name="T7" fmla="*/ 676128 h 676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391027" h="676128">
                  <a:moveTo>
                    <a:pt x="0" y="0"/>
                  </a:moveTo>
                  <a:lnTo>
                    <a:pt x="391027" y="676128"/>
                  </a:lnTo>
                </a:path>
              </a:pathLst>
            </a:custGeom>
            <a:noFill/>
            <a:ln w="4766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Shape 88">
              <a:extLst>
                <a:ext uri="{FF2B5EF4-FFF2-40B4-BE49-F238E27FC236}">
                  <a16:creationId xmlns:a16="http://schemas.microsoft.com/office/drawing/2014/main" id="{AC2C5ED0-2A07-4FFC-8129-964741B16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69" y="25016"/>
              <a:ext cx="4876" cy="4957"/>
            </a:xfrm>
            <a:custGeom>
              <a:avLst/>
              <a:gdLst>
                <a:gd name="T0" fmla="*/ 487610 w 487610"/>
                <a:gd name="T1" fmla="*/ 495694 h 495694"/>
                <a:gd name="T2" fmla="*/ 0 w 487610"/>
                <a:gd name="T3" fmla="*/ 0 h 495694"/>
                <a:gd name="T4" fmla="*/ 0 w 487610"/>
                <a:gd name="T5" fmla="*/ 0 h 495694"/>
                <a:gd name="T6" fmla="*/ 487610 w 487610"/>
                <a:gd name="T7" fmla="*/ 495694 h 495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487610" h="495694">
                  <a:moveTo>
                    <a:pt x="487610" y="495694"/>
                  </a:moveTo>
                  <a:lnTo>
                    <a:pt x="0" y="0"/>
                  </a:lnTo>
                </a:path>
              </a:pathLst>
            </a:custGeom>
            <a:noFill/>
            <a:ln w="6679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Shape 89">
              <a:extLst>
                <a:ext uri="{FF2B5EF4-FFF2-40B4-BE49-F238E27FC236}">
                  <a16:creationId xmlns:a16="http://schemas.microsoft.com/office/drawing/2014/main" id="{FA4CD4FF-D09C-4E2A-81DC-A02E4AEA2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88" y="30417"/>
              <a:ext cx="4859" cy="1367"/>
            </a:xfrm>
            <a:custGeom>
              <a:avLst/>
              <a:gdLst>
                <a:gd name="T0" fmla="*/ 0 w 485977"/>
                <a:gd name="T1" fmla="*/ 0 h 136637"/>
                <a:gd name="T2" fmla="*/ 485977 w 485977"/>
                <a:gd name="T3" fmla="*/ 136637 h 136637"/>
                <a:gd name="T4" fmla="*/ 0 w 485977"/>
                <a:gd name="T5" fmla="*/ 0 h 136637"/>
                <a:gd name="T6" fmla="*/ 485977 w 485977"/>
                <a:gd name="T7" fmla="*/ 136637 h 136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485977" h="136637">
                  <a:moveTo>
                    <a:pt x="0" y="0"/>
                  </a:moveTo>
                  <a:lnTo>
                    <a:pt x="485977" y="136637"/>
                  </a:lnTo>
                </a:path>
              </a:pathLst>
            </a:custGeom>
            <a:noFill/>
            <a:ln w="9170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Shape 90">
              <a:extLst>
                <a:ext uri="{FF2B5EF4-FFF2-40B4-BE49-F238E27FC236}">
                  <a16:creationId xmlns:a16="http://schemas.microsoft.com/office/drawing/2014/main" id="{D16591FB-744C-4FD6-AEB6-904151F82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88" y="33594"/>
              <a:ext cx="4855" cy="2207"/>
            </a:xfrm>
            <a:custGeom>
              <a:avLst/>
              <a:gdLst>
                <a:gd name="T0" fmla="*/ 0 w 485583"/>
                <a:gd name="T1" fmla="*/ 220707 h 220707"/>
                <a:gd name="T2" fmla="*/ 485583 w 485583"/>
                <a:gd name="T3" fmla="*/ 0 h 220707"/>
                <a:gd name="T4" fmla="*/ 0 w 485583"/>
                <a:gd name="T5" fmla="*/ 0 h 220707"/>
                <a:gd name="T6" fmla="*/ 485583 w 485583"/>
                <a:gd name="T7" fmla="*/ 220707 h 220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485583" h="220707">
                  <a:moveTo>
                    <a:pt x="0" y="220707"/>
                  </a:moveTo>
                  <a:lnTo>
                    <a:pt x="485583" y="0"/>
                  </a:lnTo>
                </a:path>
              </a:pathLst>
            </a:custGeom>
            <a:noFill/>
            <a:ln w="8671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Shape 91">
              <a:extLst>
                <a:ext uri="{FF2B5EF4-FFF2-40B4-BE49-F238E27FC236}">
                  <a16:creationId xmlns:a16="http://schemas.microsoft.com/office/drawing/2014/main" id="{E32394F3-8BBE-4B70-9C7F-EEE649D0F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75" y="35420"/>
              <a:ext cx="5860" cy="4086"/>
            </a:xfrm>
            <a:custGeom>
              <a:avLst/>
              <a:gdLst>
                <a:gd name="T0" fmla="*/ 0 w 585923"/>
                <a:gd name="T1" fmla="*/ 408631 h 408631"/>
                <a:gd name="T2" fmla="*/ 585923 w 585923"/>
                <a:gd name="T3" fmla="*/ 0 h 408631"/>
                <a:gd name="T4" fmla="*/ 0 w 585923"/>
                <a:gd name="T5" fmla="*/ 0 h 408631"/>
                <a:gd name="T6" fmla="*/ 585923 w 585923"/>
                <a:gd name="T7" fmla="*/ 408631 h 408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585923" h="408631">
                  <a:moveTo>
                    <a:pt x="0" y="408631"/>
                  </a:moveTo>
                  <a:lnTo>
                    <a:pt x="585923" y="0"/>
                  </a:lnTo>
                </a:path>
              </a:pathLst>
            </a:custGeom>
            <a:noFill/>
            <a:ln w="7813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Shape 92">
              <a:extLst>
                <a:ext uri="{FF2B5EF4-FFF2-40B4-BE49-F238E27FC236}">
                  <a16:creationId xmlns:a16="http://schemas.microsoft.com/office/drawing/2014/main" id="{11301031-FD62-4068-AC79-01353F531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98" y="54312"/>
              <a:ext cx="1741" cy="3065"/>
            </a:xfrm>
            <a:custGeom>
              <a:avLst/>
              <a:gdLst>
                <a:gd name="T0" fmla="*/ 0 w 174129"/>
                <a:gd name="T1" fmla="*/ 306440 h 306440"/>
                <a:gd name="T2" fmla="*/ 174129 w 174129"/>
                <a:gd name="T3" fmla="*/ 0 h 306440"/>
                <a:gd name="T4" fmla="*/ 0 w 174129"/>
                <a:gd name="T5" fmla="*/ 0 h 306440"/>
                <a:gd name="T6" fmla="*/ 174129 w 174129"/>
                <a:gd name="T7" fmla="*/ 306440 h 306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174129" h="306440">
                  <a:moveTo>
                    <a:pt x="0" y="306440"/>
                  </a:moveTo>
                  <a:lnTo>
                    <a:pt x="174129" y="0"/>
                  </a:lnTo>
                </a:path>
              </a:pathLst>
            </a:custGeom>
            <a:noFill/>
            <a:ln w="4705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Shape 93">
              <a:extLst>
                <a:ext uri="{FF2B5EF4-FFF2-40B4-BE49-F238E27FC236}">
                  <a16:creationId xmlns:a16="http://schemas.microsoft.com/office/drawing/2014/main" id="{A92D8186-363E-49FF-AAE4-B335E4286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5" y="54263"/>
              <a:ext cx="3348" cy="3114"/>
            </a:xfrm>
            <a:custGeom>
              <a:avLst/>
              <a:gdLst>
                <a:gd name="T0" fmla="*/ 334762 w 334762"/>
                <a:gd name="T1" fmla="*/ 311412 h 311412"/>
                <a:gd name="T2" fmla="*/ 0 w 334762"/>
                <a:gd name="T3" fmla="*/ 0 h 311412"/>
                <a:gd name="T4" fmla="*/ 0 w 334762"/>
                <a:gd name="T5" fmla="*/ 0 h 311412"/>
                <a:gd name="T6" fmla="*/ 334762 w 334762"/>
                <a:gd name="T7" fmla="*/ 311412 h 31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334762" h="311412">
                  <a:moveTo>
                    <a:pt x="334762" y="311412"/>
                  </a:moveTo>
                  <a:lnTo>
                    <a:pt x="0" y="0"/>
                  </a:lnTo>
                </a:path>
              </a:pathLst>
            </a:custGeom>
            <a:noFill/>
            <a:ln w="6975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Shape 94">
              <a:extLst>
                <a:ext uri="{FF2B5EF4-FFF2-40B4-BE49-F238E27FC236}">
                  <a16:creationId xmlns:a16="http://schemas.microsoft.com/office/drawing/2014/main" id="{B419069A-38C8-4420-95B0-030A8063A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24" y="54276"/>
              <a:ext cx="2497" cy="3126"/>
            </a:xfrm>
            <a:custGeom>
              <a:avLst/>
              <a:gdLst>
                <a:gd name="T0" fmla="*/ 249676 w 249676"/>
                <a:gd name="T1" fmla="*/ 0 h 312585"/>
                <a:gd name="T2" fmla="*/ 0 w 249676"/>
                <a:gd name="T3" fmla="*/ 312585 h 312585"/>
                <a:gd name="T4" fmla="*/ 0 w 249676"/>
                <a:gd name="T5" fmla="*/ 0 h 312585"/>
                <a:gd name="T6" fmla="*/ 249676 w 249676"/>
                <a:gd name="T7" fmla="*/ 312585 h 31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249676" h="312585">
                  <a:moveTo>
                    <a:pt x="249676" y="0"/>
                  </a:moveTo>
                  <a:lnTo>
                    <a:pt x="0" y="312585"/>
                  </a:lnTo>
                </a:path>
              </a:pathLst>
            </a:custGeom>
            <a:noFill/>
            <a:ln w="5945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Shape 95">
              <a:extLst>
                <a:ext uri="{FF2B5EF4-FFF2-40B4-BE49-F238E27FC236}">
                  <a16:creationId xmlns:a16="http://schemas.microsoft.com/office/drawing/2014/main" id="{8D28B85B-660F-4BB8-8790-99D74308E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68" y="54295"/>
              <a:ext cx="2840" cy="3082"/>
            </a:xfrm>
            <a:custGeom>
              <a:avLst/>
              <a:gdLst>
                <a:gd name="T0" fmla="*/ 284006 w 284006"/>
                <a:gd name="T1" fmla="*/ 308177 h 308177"/>
                <a:gd name="T2" fmla="*/ 0 w 284006"/>
                <a:gd name="T3" fmla="*/ 0 h 308177"/>
                <a:gd name="T4" fmla="*/ 0 w 284006"/>
                <a:gd name="T5" fmla="*/ 0 h 308177"/>
                <a:gd name="T6" fmla="*/ 284006 w 284006"/>
                <a:gd name="T7" fmla="*/ 308177 h 308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284006" h="308177">
                  <a:moveTo>
                    <a:pt x="284006" y="308177"/>
                  </a:moveTo>
                  <a:lnTo>
                    <a:pt x="0" y="0"/>
                  </a:lnTo>
                </a:path>
              </a:pathLst>
            </a:custGeom>
            <a:noFill/>
            <a:ln w="6455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Shape 96">
              <a:extLst>
                <a:ext uri="{FF2B5EF4-FFF2-40B4-BE49-F238E27FC236}">
                  <a16:creationId xmlns:a16="http://schemas.microsoft.com/office/drawing/2014/main" id="{16461E2F-0B95-48EB-B9EC-25A9FDB78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8" y="5124"/>
              <a:ext cx="4172" cy="4575"/>
            </a:xfrm>
            <a:custGeom>
              <a:avLst/>
              <a:gdLst>
                <a:gd name="T0" fmla="*/ 417172 w 417172"/>
                <a:gd name="T1" fmla="*/ 457493 h 457493"/>
                <a:gd name="T2" fmla="*/ 0 w 417172"/>
                <a:gd name="T3" fmla="*/ 0 h 457493"/>
                <a:gd name="T4" fmla="*/ 0 w 417172"/>
                <a:gd name="T5" fmla="*/ 0 h 457493"/>
                <a:gd name="T6" fmla="*/ 417172 w 417172"/>
                <a:gd name="T7" fmla="*/ 457493 h 457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417172" h="457493">
                  <a:moveTo>
                    <a:pt x="417172" y="457493"/>
                  </a:moveTo>
                  <a:lnTo>
                    <a:pt x="0" y="0"/>
                  </a:lnTo>
                </a:path>
              </a:pathLst>
            </a:custGeom>
            <a:noFill/>
            <a:ln w="6418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Shape 97">
              <a:extLst>
                <a:ext uri="{FF2B5EF4-FFF2-40B4-BE49-F238E27FC236}">
                  <a16:creationId xmlns:a16="http://schemas.microsoft.com/office/drawing/2014/main" id="{C678F294-0FC9-4A0C-AA6F-4F86B06EC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24" y="5667"/>
              <a:ext cx="0" cy="4000"/>
            </a:xfrm>
            <a:custGeom>
              <a:avLst/>
              <a:gdLst>
                <a:gd name="T0" fmla="*/ 0 h 400050"/>
                <a:gd name="T1" fmla="*/ 400050 h 400050"/>
                <a:gd name="T2" fmla="*/ 0 h 400050"/>
                <a:gd name="T3" fmla="*/ 400050 h 4000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T2" r="0" b="T3"/>
              <a:pathLst>
                <a:path h="400050">
                  <a:moveTo>
                    <a:pt x="0" y="0"/>
                  </a:moveTo>
                  <a:lnTo>
                    <a:pt x="0" y="400050"/>
                  </a:lnTo>
                </a:path>
              </a:pathLst>
            </a:custGeom>
            <a:noFill/>
            <a:ln w="0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Shape 98">
              <a:extLst>
                <a:ext uri="{FF2B5EF4-FFF2-40B4-BE49-F238E27FC236}">
                  <a16:creationId xmlns:a16="http://schemas.microsoft.com/office/drawing/2014/main" id="{31E1668A-2206-456B-85C8-162C2B530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4" y="5126"/>
              <a:ext cx="5737" cy="4569"/>
            </a:xfrm>
            <a:custGeom>
              <a:avLst/>
              <a:gdLst>
                <a:gd name="T0" fmla="*/ 573672 w 573672"/>
                <a:gd name="T1" fmla="*/ 0 h 456941"/>
                <a:gd name="T2" fmla="*/ 0 w 573672"/>
                <a:gd name="T3" fmla="*/ 456941 h 456941"/>
                <a:gd name="T4" fmla="*/ 0 w 573672"/>
                <a:gd name="T5" fmla="*/ 0 h 456941"/>
                <a:gd name="T6" fmla="*/ 573672 w 573672"/>
                <a:gd name="T7" fmla="*/ 456941 h 456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573672" h="456941">
                  <a:moveTo>
                    <a:pt x="573672" y="0"/>
                  </a:moveTo>
                  <a:lnTo>
                    <a:pt x="0" y="456941"/>
                  </a:lnTo>
                </a:path>
              </a:pathLst>
            </a:custGeom>
            <a:noFill/>
            <a:ln w="7450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Shape 99">
              <a:extLst>
                <a:ext uri="{FF2B5EF4-FFF2-40B4-BE49-F238E27FC236}">
                  <a16:creationId xmlns:a16="http://schemas.microsoft.com/office/drawing/2014/main" id="{AF18C0FF-23FF-48E7-A644-46B9B016B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" y="22208"/>
              <a:ext cx="5053" cy="5955"/>
            </a:xfrm>
            <a:custGeom>
              <a:avLst/>
              <a:gdLst>
                <a:gd name="T0" fmla="*/ 0 w 505364"/>
                <a:gd name="T1" fmla="*/ 595505 h 595505"/>
                <a:gd name="T2" fmla="*/ 505364 w 505364"/>
                <a:gd name="T3" fmla="*/ 0 h 595505"/>
                <a:gd name="T4" fmla="*/ 0 w 505364"/>
                <a:gd name="T5" fmla="*/ 0 h 595505"/>
                <a:gd name="T6" fmla="*/ 505364 w 505364"/>
                <a:gd name="T7" fmla="*/ 595505 h 595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505364" h="595505">
                  <a:moveTo>
                    <a:pt x="0" y="595505"/>
                  </a:moveTo>
                  <a:lnTo>
                    <a:pt x="505364" y="0"/>
                  </a:lnTo>
                </a:path>
              </a:pathLst>
            </a:custGeom>
            <a:noFill/>
            <a:ln w="6163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Shape 100">
              <a:extLst>
                <a:ext uri="{FF2B5EF4-FFF2-40B4-BE49-F238E27FC236}">
                  <a16:creationId xmlns:a16="http://schemas.microsoft.com/office/drawing/2014/main" id="{9C5541ED-79BE-49A7-909C-14EBC08D7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32" y="25909"/>
              <a:ext cx="6320" cy="4085"/>
            </a:xfrm>
            <a:custGeom>
              <a:avLst/>
              <a:gdLst>
                <a:gd name="T0" fmla="*/ 631931 w 631931"/>
                <a:gd name="T1" fmla="*/ 0 h 408536"/>
                <a:gd name="T2" fmla="*/ 0 w 631931"/>
                <a:gd name="T3" fmla="*/ 408536 h 408536"/>
                <a:gd name="T4" fmla="*/ 0 w 631931"/>
                <a:gd name="T5" fmla="*/ 0 h 408536"/>
                <a:gd name="T6" fmla="*/ 631931 w 631931"/>
                <a:gd name="T7" fmla="*/ 408536 h 408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631931" h="408536">
                  <a:moveTo>
                    <a:pt x="631931" y="0"/>
                  </a:moveTo>
                  <a:lnTo>
                    <a:pt x="0" y="408536"/>
                  </a:lnTo>
                </a:path>
              </a:pathLst>
            </a:custGeom>
            <a:noFill/>
            <a:ln w="7999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Shape 101">
              <a:extLst>
                <a:ext uri="{FF2B5EF4-FFF2-40B4-BE49-F238E27FC236}">
                  <a16:creationId xmlns:a16="http://schemas.microsoft.com/office/drawing/2014/main" id="{3838F062-B1A2-4451-8E68-A4FE45ABA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84" y="31293"/>
              <a:ext cx="6268" cy="488"/>
            </a:xfrm>
            <a:custGeom>
              <a:avLst/>
              <a:gdLst>
                <a:gd name="T0" fmla="*/ 626761 w 626761"/>
                <a:gd name="T1" fmla="*/ 0 h 48871"/>
                <a:gd name="T2" fmla="*/ 0 w 626761"/>
                <a:gd name="T3" fmla="*/ 48871 h 48871"/>
                <a:gd name="T4" fmla="*/ 0 w 626761"/>
                <a:gd name="T5" fmla="*/ 0 h 48871"/>
                <a:gd name="T6" fmla="*/ 626761 w 626761"/>
                <a:gd name="T7" fmla="*/ 48871 h 48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626761" h="48871">
                  <a:moveTo>
                    <a:pt x="626761" y="0"/>
                  </a:moveTo>
                  <a:lnTo>
                    <a:pt x="0" y="48871"/>
                  </a:lnTo>
                </a:path>
              </a:pathLst>
            </a:custGeom>
            <a:noFill/>
            <a:ln w="9496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Shape 102">
              <a:extLst>
                <a:ext uri="{FF2B5EF4-FFF2-40B4-BE49-F238E27FC236}">
                  <a16:creationId xmlns:a16="http://schemas.microsoft.com/office/drawing/2014/main" id="{3FB2A42F-7874-43AD-811F-3DB87FA31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3" y="33572"/>
              <a:ext cx="6329" cy="3104"/>
            </a:xfrm>
            <a:custGeom>
              <a:avLst/>
              <a:gdLst>
                <a:gd name="T0" fmla="*/ 632873 w 632873"/>
                <a:gd name="T1" fmla="*/ 310354 h 310354"/>
                <a:gd name="T2" fmla="*/ 0 w 632873"/>
                <a:gd name="T3" fmla="*/ 0 h 310354"/>
                <a:gd name="T4" fmla="*/ 0 w 632873"/>
                <a:gd name="T5" fmla="*/ 0 h 310354"/>
                <a:gd name="T6" fmla="*/ 632873 w 632873"/>
                <a:gd name="T7" fmla="*/ 310354 h 310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632873" h="310354">
                  <a:moveTo>
                    <a:pt x="632873" y="310354"/>
                  </a:moveTo>
                  <a:lnTo>
                    <a:pt x="0" y="0"/>
                  </a:lnTo>
                </a:path>
              </a:pathLst>
            </a:custGeom>
            <a:noFill/>
            <a:ln w="8552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Shape 103">
              <a:extLst>
                <a:ext uri="{FF2B5EF4-FFF2-40B4-BE49-F238E27FC236}">
                  <a16:creationId xmlns:a16="http://schemas.microsoft.com/office/drawing/2014/main" id="{B626AD0C-7193-46C6-965A-BB54EADB8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2" y="35404"/>
              <a:ext cx="5026" cy="4942"/>
            </a:xfrm>
            <a:custGeom>
              <a:avLst/>
              <a:gdLst>
                <a:gd name="T0" fmla="*/ 502590 w 502590"/>
                <a:gd name="T1" fmla="*/ 494212 h 494212"/>
                <a:gd name="T2" fmla="*/ 0 w 502590"/>
                <a:gd name="T3" fmla="*/ 0 h 494212"/>
                <a:gd name="T4" fmla="*/ 0 w 502590"/>
                <a:gd name="T5" fmla="*/ 0 h 494212"/>
                <a:gd name="T6" fmla="*/ 502590 w 502590"/>
                <a:gd name="T7" fmla="*/ 494212 h 494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502590" h="494212">
                  <a:moveTo>
                    <a:pt x="502590" y="494212"/>
                  </a:moveTo>
                  <a:lnTo>
                    <a:pt x="0" y="0"/>
                  </a:lnTo>
                </a:path>
              </a:pathLst>
            </a:custGeom>
            <a:noFill/>
            <a:ln w="6792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Shape 104">
              <a:extLst>
                <a:ext uri="{FF2B5EF4-FFF2-40B4-BE49-F238E27FC236}">
                  <a16:creationId xmlns:a16="http://schemas.microsoft.com/office/drawing/2014/main" id="{DF87F5BA-F6DD-4D64-A62C-B7DD3981A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41" y="4302"/>
              <a:ext cx="6763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949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Rectangle 106">
              <a:extLst>
                <a:ext uri="{FF2B5EF4-FFF2-40B4-BE49-F238E27FC236}">
                  <a16:creationId xmlns:a16="http://schemas.microsoft.com/office/drawing/2014/main" id="{6023B93D-85BC-4D47-B04C-4F4AF24B1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" y="5884"/>
              <a:ext cx="5068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手机号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Shape 107">
              <a:extLst>
                <a:ext uri="{FF2B5EF4-FFF2-40B4-BE49-F238E27FC236}">
                  <a16:creationId xmlns:a16="http://schemas.microsoft.com/office/drawing/2014/main" id="{7198260C-23E1-4F12-AA42-A421C820F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77" y="8265"/>
              <a:ext cx="7418" cy="3244"/>
            </a:xfrm>
            <a:custGeom>
              <a:avLst/>
              <a:gdLst>
                <a:gd name="T0" fmla="*/ 741807 w 741807"/>
                <a:gd name="T1" fmla="*/ 324394 h 324394"/>
                <a:gd name="T2" fmla="*/ 0 w 741807"/>
                <a:gd name="T3" fmla="*/ 0 h 324394"/>
                <a:gd name="T4" fmla="*/ 0 w 741807"/>
                <a:gd name="T5" fmla="*/ 0 h 324394"/>
                <a:gd name="T6" fmla="*/ 741807 w 741807"/>
                <a:gd name="T7" fmla="*/ 324394 h 324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741807" h="324394">
                  <a:moveTo>
                    <a:pt x="741807" y="324394"/>
                  </a:moveTo>
                  <a:lnTo>
                    <a:pt x="0" y="0"/>
                  </a:lnTo>
                </a:path>
              </a:pathLst>
            </a:custGeom>
            <a:noFill/>
            <a:ln w="8727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Rectangle 108">
              <a:extLst>
                <a:ext uri="{FF2B5EF4-FFF2-40B4-BE49-F238E27FC236}">
                  <a16:creationId xmlns:a16="http://schemas.microsoft.com/office/drawing/2014/main" id="{5E695F36-7F6C-414A-88C6-9C951CB80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28" y="16104"/>
              <a:ext cx="844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1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109">
              <a:extLst>
                <a:ext uri="{FF2B5EF4-FFF2-40B4-BE49-F238E27FC236}">
                  <a16:creationId xmlns:a16="http://schemas.microsoft.com/office/drawing/2014/main" id="{54E77411-4DAD-4AD2-9340-99DB209FE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07" y="16104"/>
              <a:ext cx="844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1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Rectangle 110">
              <a:extLst>
                <a:ext uri="{FF2B5EF4-FFF2-40B4-BE49-F238E27FC236}">
                  <a16:creationId xmlns:a16="http://schemas.microsoft.com/office/drawing/2014/main" id="{1F13E002-4D06-428E-AA53-84FE66352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4" y="45793"/>
              <a:ext cx="845" cy="1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1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111">
              <a:extLst>
                <a:ext uri="{FF2B5EF4-FFF2-40B4-BE49-F238E27FC236}">
                  <a16:creationId xmlns:a16="http://schemas.microsoft.com/office/drawing/2014/main" id="{D6BDE8E5-ECB3-4799-802F-7E6271D5F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26" y="45793"/>
              <a:ext cx="845" cy="1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1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Rectangle 112">
              <a:extLst>
                <a:ext uri="{FF2B5EF4-FFF2-40B4-BE49-F238E27FC236}">
                  <a16:creationId xmlns:a16="http://schemas.microsoft.com/office/drawing/2014/main" id="{3C8874D3-627B-42FB-BD72-9AAAEBB50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18" y="25597"/>
              <a:ext cx="844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N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Rectangle 113">
              <a:extLst>
                <a:ext uri="{FF2B5EF4-FFF2-40B4-BE49-F238E27FC236}">
                  <a16:creationId xmlns:a16="http://schemas.microsoft.com/office/drawing/2014/main" id="{098B9E6C-BA6F-4F28-97EF-863D803B1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4" y="36364"/>
              <a:ext cx="845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N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Rectangle 114">
              <a:extLst>
                <a:ext uri="{FF2B5EF4-FFF2-40B4-BE49-F238E27FC236}">
                  <a16:creationId xmlns:a16="http://schemas.microsoft.com/office/drawing/2014/main" id="{19D84058-76D0-4EB4-82CA-D06B4519A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16" y="26472"/>
              <a:ext cx="845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N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Rectangle 115">
              <a:extLst>
                <a:ext uri="{FF2B5EF4-FFF2-40B4-BE49-F238E27FC236}">
                  <a16:creationId xmlns:a16="http://schemas.microsoft.com/office/drawing/2014/main" id="{DC0BCF4F-7A7F-4D78-B841-CC2EC9EE8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1" y="36079"/>
              <a:ext cx="844" cy="1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N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Shape 116">
              <a:extLst>
                <a:ext uri="{FF2B5EF4-FFF2-40B4-BE49-F238E27FC236}">
                  <a16:creationId xmlns:a16="http://schemas.microsoft.com/office/drawing/2014/main" id="{D557CA6E-FA46-45C4-B77F-8270A2923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0" y="8540"/>
              <a:ext cx="10859" cy="7239"/>
            </a:xfrm>
            <a:custGeom>
              <a:avLst/>
              <a:gdLst>
                <a:gd name="T0" fmla="*/ 0 w 1085850"/>
                <a:gd name="T1" fmla="*/ 0 h 723900"/>
                <a:gd name="T2" fmla="*/ 1085850 w 1085850"/>
                <a:gd name="T3" fmla="*/ 0 h 723900"/>
                <a:gd name="T4" fmla="*/ 1085850 w 1085850"/>
                <a:gd name="T5" fmla="*/ 723900 h 723900"/>
                <a:gd name="T6" fmla="*/ 0 w 1085850"/>
                <a:gd name="T7" fmla="*/ 723900 h 723900"/>
                <a:gd name="T8" fmla="*/ 0 w 1085850"/>
                <a:gd name="T9" fmla="*/ 0 h 723900"/>
                <a:gd name="T10" fmla="*/ 0 w 1085850"/>
                <a:gd name="T11" fmla="*/ 0 h 723900"/>
                <a:gd name="T12" fmla="*/ 1085850 w 1085850"/>
                <a:gd name="T13" fmla="*/ 723900 h 723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085850" h="723900">
                  <a:moveTo>
                    <a:pt x="0" y="0"/>
                  </a:moveTo>
                  <a:lnTo>
                    <a:pt x="1085850" y="0"/>
                  </a:lnTo>
                  <a:lnTo>
                    <a:pt x="1085850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Rectangle 117">
              <a:extLst>
                <a:ext uri="{FF2B5EF4-FFF2-40B4-BE49-F238E27FC236}">
                  <a16:creationId xmlns:a16="http://schemas.microsoft.com/office/drawing/2014/main" id="{57616DB1-1A23-487F-9301-16449FDF0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0" y="11488"/>
              <a:ext cx="5067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管理员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Shape 118">
              <a:extLst>
                <a:ext uri="{FF2B5EF4-FFF2-40B4-BE49-F238E27FC236}">
                  <a16:creationId xmlns:a16="http://schemas.microsoft.com/office/drawing/2014/main" id="{DA25075B-AC80-49F4-9C3E-B4566E450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6762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949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Rectangle 120">
              <a:extLst>
                <a:ext uri="{FF2B5EF4-FFF2-40B4-BE49-F238E27FC236}">
                  <a16:creationId xmlns:a16="http://schemas.microsoft.com/office/drawing/2014/main" id="{F179B91A-164D-4B2C-A84F-9FA4F0F66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1688"/>
              <a:ext cx="1407" cy="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Id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Shape 121">
              <a:extLst>
                <a:ext uri="{FF2B5EF4-FFF2-40B4-BE49-F238E27FC236}">
                  <a16:creationId xmlns:a16="http://schemas.microsoft.com/office/drawing/2014/main" id="{FF7C3110-B135-4F18-B5BA-19C25EADE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69" y="0"/>
              <a:ext cx="6762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949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Rectangle 123">
              <a:extLst>
                <a:ext uri="{FF2B5EF4-FFF2-40B4-BE49-F238E27FC236}">
                  <a16:creationId xmlns:a16="http://schemas.microsoft.com/office/drawing/2014/main" id="{7D856CA8-65F4-41A5-AE41-D5160956D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59" y="1582"/>
              <a:ext cx="3379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密码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Shape 124">
              <a:extLst>
                <a:ext uri="{FF2B5EF4-FFF2-40B4-BE49-F238E27FC236}">
                  <a16:creationId xmlns:a16="http://schemas.microsoft.com/office/drawing/2014/main" id="{5C0DDC32-40AB-495A-A025-733D1C930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8" y="0"/>
              <a:ext cx="6763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949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Rectangle 126">
              <a:extLst>
                <a:ext uri="{FF2B5EF4-FFF2-40B4-BE49-F238E27FC236}">
                  <a16:creationId xmlns:a16="http://schemas.microsoft.com/office/drawing/2014/main" id="{57FD280F-3494-4B83-9F0B-31D0B4EB8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9" y="1582"/>
              <a:ext cx="3378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昵称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Shape 127">
              <a:extLst>
                <a:ext uri="{FF2B5EF4-FFF2-40B4-BE49-F238E27FC236}">
                  <a16:creationId xmlns:a16="http://schemas.microsoft.com/office/drawing/2014/main" id="{805D29D9-1B8B-444B-B94B-D109CA181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" y="3965"/>
              <a:ext cx="4172" cy="4575"/>
            </a:xfrm>
            <a:custGeom>
              <a:avLst/>
              <a:gdLst>
                <a:gd name="T0" fmla="*/ 417166 w 417166"/>
                <a:gd name="T1" fmla="*/ 457505 h 457505"/>
                <a:gd name="T2" fmla="*/ 0 w 417166"/>
                <a:gd name="T3" fmla="*/ 0 h 457505"/>
                <a:gd name="T4" fmla="*/ 0 w 417166"/>
                <a:gd name="T5" fmla="*/ 0 h 457505"/>
                <a:gd name="T6" fmla="*/ 417166 w 417166"/>
                <a:gd name="T7" fmla="*/ 457505 h 457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417166" h="457505">
                  <a:moveTo>
                    <a:pt x="417166" y="457505"/>
                  </a:moveTo>
                  <a:lnTo>
                    <a:pt x="0" y="0"/>
                  </a:lnTo>
                </a:path>
              </a:pathLst>
            </a:custGeom>
            <a:noFill/>
            <a:ln w="6418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Shape 128">
              <a:extLst>
                <a:ext uri="{FF2B5EF4-FFF2-40B4-BE49-F238E27FC236}">
                  <a16:creationId xmlns:a16="http://schemas.microsoft.com/office/drawing/2014/main" id="{EEC9B484-9AD6-474F-A7D2-D7AEF7183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30" y="4508"/>
              <a:ext cx="0" cy="4001"/>
            </a:xfrm>
            <a:custGeom>
              <a:avLst/>
              <a:gdLst>
                <a:gd name="T0" fmla="*/ 0 h 400050"/>
                <a:gd name="T1" fmla="*/ 400050 h 400050"/>
                <a:gd name="T2" fmla="*/ 0 h 400050"/>
                <a:gd name="T3" fmla="*/ 400050 h 4000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T2" r="0" b="T3"/>
              <a:pathLst>
                <a:path h="400050">
                  <a:moveTo>
                    <a:pt x="0" y="0"/>
                  </a:moveTo>
                  <a:lnTo>
                    <a:pt x="0" y="400050"/>
                  </a:lnTo>
                </a:path>
              </a:pathLst>
            </a:custGeom>
            <a:noFill/>
            <a:ln w="0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Shape 129">
              <a:extLst>
                <a:ext uri="{FF2B5EF4-FFF2-40B4-BE49-F238E27FC236}">
                  <a16:creationId xmlns:a16="http://schemas.microsoft.com/office/drawing/2014/main" id="{E8FE2898-82B0-4549-B835-A77830D42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9" y="3967"/>
              <a:ext cx="5737" cy="4569"/>
            </a:xfrm>
            <a:custGeom>
              <a:avLst/>
              <a:gdLst>
                <a:gd name="T0" fmla="*/ 573674 w 573674"/>
                <a:gd name="T1" fmla="*/ 0 h 456956"/>
                <a:gd name="T2" fmla="*/ 0 w 573674"/>
                <a:gd name="T3" fmla="*/ 456956 h 456956"/>
                <a:gd name="T4" fmla="*/ 0 w 573674"/>
                <a:gd name="T5" fmla="*/ 0 h 456956"/>
                <a:gd name="T6" fmla="*/ 573674 w 573674"/>
                <a:gd name="T7" fmla="*/ 456956 h 456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573674" h="456956">
                  <a:moveTo>
                    <a:pt x="573674" y="0"/>
                  </a:moveTo>
                  <a:lnTo>
                    <a:pt x="0" y="456956"/>
                  </a:lnTo>
                </a:path>
              </a:pathLst>
            </a:custGeom>
            <a:noFill/>
            <a:ln w="7450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7" name="文本框 106">
            <a:extLst>
              <a:ext uri="{FF2B5EF4-FFF2-40B4-BE49-F238E27FC236}">
                <a16:creationId xmlns:a16="http://schemas.microsoft.com/office/drawing/2014/main" id="{7A091853-12E2-4CED-842F-4F9D2E3A20FC}"/>
              </a:ext>
            </a:extLst>
          </p:cNvPr>
          <p:cNvSpPr txBox="1"/>
          <p:nvPr/>
        </p:nvSpPr>
        <p:spPr>
          <a:xfrm>
            <a:off x="6391457" y="6609415"/>
            <a:ext cx="74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ER</a:t>
            </a:r>
            <a:r>
              <a:rPr lang="zh-CN" altLang="en-US" dirty="0"/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136936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1FEB84FF-6F2C-4866-94ED-680B8E38940A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E9AB9D6-1F8B-4892-9F57-719CBB6B63DC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486D4E-6A1D-40BF-BC32-DD386B969C9D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3965987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+mn-ea"/>
                <a:cs typeface="+mn-ea"/>
                <a:sym typeface="Arial" panose="020B0604020202020204" pitchFamily="34" charset="0"/>
              </a:rPr>
              <a:t>CDM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（概念数据模型）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2EBF042-98A7-429C-BC4A-437694A4F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831" y="1312069"/>
            <a:ext cx="9649072" cy="540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8377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36494E6-E848-4B01-804A-B983365E4ABB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C343904-DE7E-467C-8B0F-FAA7FF13A28E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C56F12-1AEC-4622-8736-E4F0BA4F3494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3965987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+mn-ea"/>
                <a:cs typeface="+mn-ea"/>
                <a:sym typeface="Arial" panose="020B0604020202020204" pitchFamily="34" charset="0"/>
              </a:rPr>
              <a:t>PDM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（物理数据模型）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5590782-007E-46D1-A7D4-58BCED37E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831" y="1312069"/>
            <a:ext cx="9433048" cy="531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348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C6752DA-2250-4115-9562-D7AC2DB9E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042600"/>
              </p:ext>
            </p:extLst>
          </p:nvPr>
        </p:nvGraphicFramePr>
        <p:xfrm>
          <a:off x="6522706" y="1891890"/>
          <a:ext cx="5904657" cy="1310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1793">
                  <a:extLst>
                    <a:ext uri="{9D8B030D-6E8A-4147-A177-3AD203B41FA5}">
                      <a16:colId xmlns:a16="http://schemas.microsoft.com/office/drawing/2014/main" val="630472636"/>
                    </a:ext>
                  </a:extLst>
                </a:gridCol>
                <a:gridCol w="1375352">
                  <a:extLst>
                    <a:ext uri="{9D8B030D-6E8A-4147-A177-3AD203B41FA5}">
                      <a16:colId xmlns:a16="http://schemas.microsoft.com/office/drawing/2014/main" val="1235705988"/>
                    </a:ext>
                  </a:extLst>
                </a:gridCol>
                <a:gridCol w="1473046">
                  <a:extLst>
                    <a:ext uri="{9D8B030D-6E8A-4147-A177-3AD203B41FA5}">
                      <a16:colId xmlns:a16="http://schemas.microsoft.com/office/drawing/2014/main" val="3493239012"/>
                    </a:ext>
                  </a:extLst>
                </a:gridCol>
                <a:gridCol w="945078">
                  <a:extLst>
                    <a:ext uri="{9D8B030D-6E8A-4147-A177-3AD203B41FA5}">
                      <a16:colId xmlns:a16="http://schemas.microsoft.com/office/drawing/2014/main" val="3302764760"/>
                    </a:ext>
                  </a:extLst>
                </a:gridCol>
                <a:gridCol w="759388">
                  <a:extLst>
                    <a:ext uri="{9D8B030D-6E8A-4147-A177-3AD203B41FA5}">
                      <a16:colId xmlns:a16="http://schemas.microsoft.com/office/drawing/2014/main" val="336039667"/>
                    </a:ext>
                  </a:extLst>
                </a:gridCol>
              </a:tblGrid>
              <a:tr h="188665">
                <a:tc gridSpan="5">
                  <a:txBody>
                    <a:bodyPr/>
                    <a:lstStyle/>
                    <a:p>
                      <a:r>
                        <a:rPr lang="zh-CN" sz="1600" dirty="0">
                          <a:effectLst/>
                        </a:rPr>
                        <a:t>用户表设计（</a:t>
                      </a:r>
                      <a:r>
                        <a:rPr lang="en-US" sz="1600" dirty="0">
                          <a:effectLst/>
                        </a:rPr>
                        <a:t>user</a:t>
                      </a:r>
                      <a:r>
                        <a:rPr lang="zh-CN" sz="1100" dirty="0">
                          <a:effectLst/>
                        </a:rPr>
                        <a:t>）</a:t>
                      </a:r>
                      <a:endParaRPr lang="zh-CN" sz="105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149218"/>
                  </a:ext>
                </a:extLst>
              </a:tr>
              <a:tr h="188665"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字段名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中文名称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数据类型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能否为空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说明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0911875"/>
                  </a:ext>
                </a:extLst>
              </a:tr>
              <a:tr h="18866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userID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用户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主键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4481497"/>
                  </a:ext>
                </a:extLst>
              </a:tr>
              <a:tr h="18866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userName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用户昵称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9152104"/>
                  </a:ext>
                </a:extLst>
              </a:tr>
              <a:tr h="18866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userPassword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用户密码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Varchar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044868"/>
                  </a:ext>
                </a:extLst>
              </a:tr>
              <a:tr h="18844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phone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用户手机号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10102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A16FA4B-CD69-4B63-97FC-EEFA4B7AE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739463"/>
              </p:ext>
            </p:extLst>
          </p:nvPr>
        </p:nvGraphicFramePr>
        <p:xfrm>
          <a:off x="289601" y="1891890"/>
          <a:ext cx="5904657" cy="1493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1794">
                  <a:extLst>
                    <a:ext uri="{9D8B030D-6E8A-4147-A177-3AD203B41FA5}">
                      <a16:colId xmlns:a16="http://schemas.microsoft.com/office/drawing/2014/main" val="2037457910"/>
                    </a:ext>
                  </a:extLst>
                </a:gridCol>
                <a:gridCol w="1375351">
                  <a:extLst>
                    <a:ext uri="{9D8B030D-6E8A-4147-A177-3AD203B41FA5}">
                      <a16:colId xmlns:a16="http://schemas.microsoft.com/office/drawing/2014/main" val="1108608594"/>
                    </a:ext>
                  </a:extLst>
                </a:gridCol>
                <a:gridCol w="1473046">
                  <a:extLst>
                    <a:ext uri="{9D8B030D-6E8A-4147-A177-3AD203B41FA5}">
                      <a16:colId xmlns:a16="http://schemas.microsoft.com/office/drawing/2014/main" val="3788725758"/>
                    </a:ext>
                  </a:extLst>
                </a:gridCol>
                <a:gridCol w="945078">
                  <a:extLst>
                    <a:ext uri="{9D8B030D-6E8A-4147-A177-3AD203B41FA5}">
                      <a16:colId xmlns:a16="http://schemas.microsoft.com/office/drawing/2014/main" val="2137715386"/>
                    </a:ext>
                  </a:extLst>
                </a:gridCol>
                <a:gridCol w="759388">
                  <a:extLst>
                    <a:ext uri="{9D8B030D-6E8A-4147-A177-3AD203B41FA5}">
                      <a16:colId xmlns:a16="http://schemas.microsoft.com/office/drawing/2014/main" val="3651526481"/>
                    </a:ext>
                  </a:extLst>
                </a:gridCol>
              </a:tblGrid>
              <a:tr h="203590">
                <a:tc gridSpan="5"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支出账单表设计（</a:t>
                      </a:r>
                      <a:r>
                        <a:rPr lang="en-US" sz="1400" dirty="0" err="1">
                          <a:effectLst/>
                        </a:rPr>
                        <a:t>payBill</a:t>
                      </a:r>
                      <a:r>
                        <a:rPr lang="zh-CN" sz="1400" dirty="0">
                          <a:effectLst/>
                        </a:rPr>
                        <a:t>）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327743"/>
                  </a:ext>
                </a:extLst>
              </a:tr>
              <a:tr h="203590"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字段名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中文名称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数据类型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能否为空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说明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3521655"/>
                  </a:ext>
                </a:extLst>
              </a:tr>
              <a:tr h="20359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payID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支出账单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主键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6386865"/>
                  </a:ext>
                </a:extLst>
              </a:tr>
              <a:tr h="20359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payFormID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支出来源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173775"/>
                  </a:ext>
                </a:extLst>
              </a:tr>
              <a:tr h="20359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payAmount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支出金额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Money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1049474"/>
                  </a:ext>
                </a:extLst>
              </a:tr>
              <a:tr h="20359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payTime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支出时间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Date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9557140"/>
                  </a:ext>
                </a:extLst>
              </a:tr>
              <a:tr h="20359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payRemark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支出备注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340876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2270D8E-3374-4C4C-8093-35FA61510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21510"/>
              </p:ext>
            </p:extLst>
          </p:nvPr>
        </p:nvGraphicFramePr>
        <p:xfrm>
          <a:off x="290235" y="3773595"/>
          <a:ext cx="5904658" cy="9016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1794">
                  <a:extLst>
                    <a:ext uri="{9D8B030D-6E8A-4147-A177-3AD203B41FA5}">
                      <a16:colId xmlns:a16="http://schemas.microsoft.com/office/drawing/2014/main" val="1076686427"/>
                    </a:ext>
                  </a:extLst>
                </a:gridCol>
                <a:gridCol w="1375352">
                  <a:extLst>
                    <a:ext uri="{9D8B030D-6E8A-4147-A177-3AD203B41FA5}">
                      <a16:colId xmlns:a16="http://schemas.microsoft.com/office/drawing/2014/main" val="3521706908"/>
                    </a:ext>
                  </a:extLst>
                </a:gridCol>
                <a:gridCol w="1473046">
                  <a:extLst>
                    <a:ext uri="{9D8B030D-6E8A-4147-A177-3AD203B41FA5}">
                      <a16:colId xmlns:a16="http://schemas.microsoft.com/office/drawing/2014/main" val="651656000"/>
                    </a:ext>
                  </a:extLst>
                </a:gridCol>
                <a:gridCol w="945078">
                  <a:extLst>
                    <a:ext uri="{9D8B030D-6E8A-4147-A177-3AD203B41FA5}">
                      <a16:colId xmlns:a16="http://schemas.microsoft.com/office/drawing/2014/main" val="323738664"/>
                    </a:ext>
                  </a:extLst>
                </a:gridCol>
                <a:gridCol w="759388">
                  <a:extLst>
                    <a:ext uri="{9D8B030D-6E8A-4147-A177-3AD203B41FA5}">
                      <a16:colId xmlns:a16="http://schemas.microsoft.com/office/drawing/2014/main" val="358333505"/>
                    </a:ext>
                  </a:extLst>
                </a:gridCol>
              </a:tblGrid>
              <a:tr h="225402">
                <a:tc gridSpan="5"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支出来源表设计（</a:t>
                      </a:r>
                      <a:r>
                        <a:rPr lang="en-US" sz="1400" dirty="0" err="1">
                          <a:effectLst/>
                        </a:rPr>
                        <a:t>payFrom</a:t>
                      </a:r>
                      <a:r>
                        <a:rPr lang="zh-CN" sz="1400" dirty="0">
                          <a:effectLst/>
                        </a:rPr>
                        <a:t>）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164"/>
                  </a:ext>
                </a:extLst>
              </a:tr>
              <a:tr h="225402"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字段名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中文名称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数据类型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能否为空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说明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4486650"/>
                  </a:ext>
                </a:extLst>
              </a:tr>
              <a:tr h="22540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payFormID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支出来源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主键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3358534"/>
                  </a:ext>
                </a:extLst>
              </a:tr>
              <a:tr h="22540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payForm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支出来源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23200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2C60E7B-8AF9-48DC-8152-F1C1288A2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029338"/>
              </p:ext>
            </p:extLst>
          </p:nvPr>
        </p:nvGraphicFramePr>
        <p:xfrm>
          <a:off x="6522706" y="3403930"/>
          <a:ext cx="5904657" cy="1493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1793">
                  <a:extLst>
                    <a:ext uri="{9D8B030D-6E8A-4147-A177-3AD203B41FA5}">
                      <a16:colId xmlns:a16="http://schemas.microsoft.com/office/drawing/2014/main" val="3310994414"/>
                    </a:ext>
                  </a:extLst>
                </a:gridCol>
                <a:gridCol w="1375352">
                  <a:extLst>
                    <a:ext uri="{9D8B030D-6E8A-4147-A177-3AD203B41FA5}">
                      <a16:colId xmlns:a16="http://schemas.microsoft.com/office/drawing/2014/main" val="2703630158"/>
                    </a:ext>
                  </a:extLst>
                </a:gridCol>
                <a:gridCol w="1473046">
                  <a:extLst>
                    <a:ext uri="{9D8B030D-6E8A-4147-A177-3AD203B41FA5}">
                      <a16:colId xmlns:a16="http://schemas.microsoft.com/office/drawing/2014/main" val="3688168226"/>
                    </a:ext>
                  </a:extLst>
                </a:gridCol>
                <a:gridCol w="945078">
                  <a:extLst>
                    <a:ext uri="{9D8B030D-6E8A-4147-A177-3AD203B41FA5}">
                      <a16:colId xmlns:a16="http://schemas.microsoft.com/office/drawing/2014/main" val="493769399"/>
                    </a:ext>
                  </a:extLst>
                </a:gridCol>
                <a:gridCol w="759388">
                  <a:extLst>
                    <a:ext uri="{9D8B030D-6E8A-4147-A177-3AD203B41FA5}">
                      <a16:colId xmlns:a16="http://schemas.microsoft.com/office/drawing/2014/main" val="1241906274"/>
                    </a:ext>
                  </a:extLst>
                </a:gridCol>
              </a:tblGrid>
              <a:tr h="197518">
                <a:tc gridSpan="5"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收入账单表设计（</a:t>
                      </a:r>
                      <a:r>
                        <a:rPr lang="en-US" sz="1400" dirty="0" err="1">
                          <a:effectLst/>
                        </a:rPr>
                        <a:t>incomeBill</a:t>
                      </a:r>
                      <a:r>
                        <a:rPr lang="zh-CN" sz="1400" dirty="0">
                          <a:effectLst/>
                        </a:rPr>
                        <a:t>）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142009"/>
                  </a:ext>
                </a:extLst>
              </a:tr>
              <a:tr h="197518"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字段名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中文名称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数据类型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能否为空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说明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344566"/>
                  </a:ext>
                </a:extLst>
              </a:tr>
              <a:tr h="197518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incomeID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收入账单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Varchar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主键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5147152"/>
                  </a:ext>
                </a:extLst>
              </a:tr>
              <a:tr h="19751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incomeFormID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收入来源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5591136"/>
                  </a:ext>
                </a:extLst>
              </a:tr>
              <a:tr h="19751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incomeAmount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收入金额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Money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5803079"/>
                  </a:ext>
                </a:extLst>
              </a:tr>
              <a:tr h="19751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incomeTime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收入时间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Date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3488275"/>
                  </a:ext>
                </a:extLst>
              </a:tr>
              <a:tr h="19751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incomeRemark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收入备注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287828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522521A-78A4-48B9-943A-476A0DEA8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081370"/>
              </p:ext>
            </p:extLst>
          </p:nvPr>
        </p:nvGraphicFramePr>
        <p:xfrm>
          <a:off x="289601" y="5121701"/>
          <a:ext cx="5905292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1939">
                  <a:extLst>
                    <a:ext uri="{9D8B030D-6E8A-4147-A177-3AD203B41FA5}">
                      <a16:colId xmlns:a16="http://schemas.microsoft.com/office/drawing/2014/main" val="3650122099"/>
                    </a:ext>
                  </a:extLst>
                </a:gridCol>
                <a:gridCol w="1375499">
                  <a:extLst>
                    <a:ext uri="{9D8B030D-6E8A-4147-A177-3AD203B41FA5}">
                      <a16:colId xmlns:a16="http://schemas.microsoft.com/office/drawing/2014/main" val="3237977930"/>
                    </a:ext>
                  </a:extLst>
                </a:gridCol>
                <a:gridCol w="1473205">
                  <a:extLst>
                    <a:ext uri="{9D8B030D-6E8A-4147-A177-3AD203B41FA5}">
                      <a16:colId xmlns:a16="http://schemas.microsoft.com/office/drawing/2014/main" val="3506282374"/>
                    </a:ext>
                  </a:extLst>
                </a:gridCol>
                <a:gridCol w="945179">
                  <a:extLst>
                    <a:ext uri="{9D8B030D-6E8A-4147-A177-3AD203B41FA5}">
                      <a16:colId xmlns:a16="http://schemas.microsoft.com/office/drawing/2014/main" val="1072670006"/>
                    </a:ext>
                  </a:extLst>
                </a:gridCol>
                <a:gridCol w="759470">
                  <a:extLst>
                    <a:ext uri="{9D8B030D-6E8A-4147-A177-3AD203B41FA5}">
                      <a16:colId xmlns:a16="http://schemas.microsoft.com/office/drawing/2014/main" val="3529123207"/>
                    </a:ext>
                  </a:extLst>
                </a:gridCol>
              </a:tblGrid>
              <a:tr h="228600">
                <a:tc gridSpan="5"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支出来源表设计（</a:t>
                      </a:r>
                      <a:r>
                        <a:rPr lang="en-US" sz="1400" dirty="0" err="1">
                          <a:effectLst/>
                        </a:rPr>
                        <a:t>incomeFrom</a:t>
                      </a:r>
                      <a:r>
                        <a:rPr lang="zh-CN" sz="1400" dirty="0">
                          <a:effectLst/>
                        </a:rPr>
                        <a:t>）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0040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字段名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中文名称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数据类型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能否为空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说明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93889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incomeFormID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收入来源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主键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21127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incomeForm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收入来源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7930960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8D2C3754-595B-4A2D-AD2D-38454D492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838" y="5331942"/>
            <a:ext cx="14032171" cy="68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3091D59-4179-4852-89E2-22580E61C49B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3222B56-D550-4520-B8D2-C78E99A663F5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7959736-22E6-460B-9C1B-10CE8943CACE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数据库设计表格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9B51C7C-8617-46CC-80AE-117434147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863575"/>
              </p:ext>
            </p:extLst>
          </p:nvPr>
        </p:nvGraphicFramePr>
        <p:xfrm>
          <a:off x="6522707" y="5139197"/>
          <a:ext cx="5904657" cy="8969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1794">
                  <a:extLst>
                    <a:ext uri="{9D8B030D-6E8A-4147-A177-3AD203B41FA5}">
                      <a16:colId xmlns:a16="http://schemas.microsoft.com/office/drawing/2014/main" val="3852122989"/>
                    </a:ext>
                  </a:extLst>
                </a:gridCol>
                <a:gridCol w="1375351">
                  <a:extLst>
                    <a:ext uri="{9D8B030D-6E8A-4147-A177-3AD203B41FA5}">
                      <a16:colId xmlns:a16="http://schemas.microsoft.com/office/drawing/2014/main" val="3312302719"/>
                    </a:ext>
                  </a:extLst>
                </a:gridCol>
                <a:gridCol w="1473046">
                  <a:extLst>
                    <a:ext uri="{9D8B030D-6E8A-4147-A177-3AD203B41FA5}">
                      <a16:colId xmlns:a16="http://schemas.microsoft.com/office/drawing/2014/main" val="3175783804"/>
                    </a:ext>
                  </a:extLst>
                </a:gridCol>
                <a:gridCol w="945078">
                  <a:extLst>
                    <a:ext uri="{9D8B030D-6E8A-4147-A177-3AD203B41FA5}">
                      <a16:colId xmlns:a16="http://schemas.microsoft.com/office/drawing/2014/main" val="3651230637"/>
                    </a:ext>
                  </a:extLst>
                </a:gridCol>
                <a:gridCol w="759388">
                  <a:extLst>
                    <a:ext uri="{9D8B030D-6E8A-4147-A177-3AD203B41FA5}">
                      <a16:colId xmlns:a16="http://schemas.microsoft.com/office/drawing/2014/main" val="965127000"/>
                    </a:ext>
                  </a:extLst>
                </a:gridCol>
              </a:tblGrid>
              <a:tr h="224226">
                <a:tc gridSpan="5"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管理员表设计（</a:t>
                      </a:r>
                      <a:r>
                        <a:rPr lang="en-US" sz="1400" dirty="0">
                          <a:effectLst/>
                        </a:rPr>
                        <a:t>admin</a:t>
                      </a:r>
                      <a:r>
                        <a:rPr lang="zh-CN" sz="1400" dirty="0">
                          <a:effectLst/>
                        </a:rPr>
                        <a:t>）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773930"/>
                  </a:ext>
                </a:extLst>
              </a:tr>
              <a:tr h="224226"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字段名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中文名称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数据类型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能否为空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说明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5194471"/>
                  </a:ext>
                </a:extLst>
              </a:tr>
              <a:tr h="22422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adminID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管理员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主键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2013561"/>
                  </a:ext>
                </a:extLst>
              </a:tr>
              <a:tr h="22422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adminPassword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管理员密码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Varchar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122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799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400632D-3B2B-447D-8A07-FD1A308D9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079" y="1096045"/>
            <a:ext cx="2808312" cy="2328258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AA924193-4871-406F-9560-0EE0B68AA371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225D8A1-98D7-45AF-9B53-EA71C1853272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88E297A-15B0-490E-A00D-377DAD5CB483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数据字典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52A2D81-900D-49A5-9B22-E8FFE0432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97" y="1096046"/>
            <a:ext cx="2808313" cy="231625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77EE978-0D18-4D73-8CAF-49BC7925F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079" y="3645052"/>
            <a:ext cx="2808312" cy="232825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B1D10AC-B110-40B4-89EC-82B622F011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97" y="3645052"/>
            <a:ext cx="2808313" cy="23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7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349255" y="2531137"/>
            <a:ext cx="6417141" cy="1403235"/>
            <a:chOff x="4560038" y="1903811"/>
            <a:chExt cx="4564115" cy="998034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4491194" cy="328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Meeting minutes and configuration management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4564115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会议记录及配置管理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04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338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F09A099-DF72-4273-A819-7A98E58944B7}"/>
              </a:ext>
            </a:extLst>
          </p:cNvPr>
          <p:cNvSpPr txBox="1">
            <a:spLocks/>
          </p:cNvSpPr>
          <p:nvPr/>
        </p:nvSpPr>
        <p:spPr>
          <a:xfrm>
            <a:off x="1152151" y="243981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会议记录（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276CCE-6AC3-4D55-BF52-651DDE240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047" y="785737"/>
            <a:ext cx="6781697" cy="621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50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B1E6DE9D-8653-4E59-9640-BB8685D446C4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7D3F8B4-DA48-4C74-9863-FDCC1103D430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82D9B06-BE1C-40BA-BA30-0F2EA2C45335}"/>
              </a:ext>
            </a:extLst>
          </p:cNvPr>
          <p:cNvSpPr txBox="1">
            <a:spLocks/>
          </p:cNvSpPr>
          <p:nvPr/>
        </p:nvSpPr>
        <p:spPr>
          <a:xfrm>
            <a:off x="1152151" y="243981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会议记录（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4E4047-CAD4-4C9D-9C28-110243C69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111" y="159941"/>
            <a:ext cx="6264696" cy="671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72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92F0C672-090A-486D-9F62-465187CC025E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88CFCAA-7AF3-43E4-A6E3-FE08EFD45DDF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2885A4-ABA4-41C5-8F91-3367CAE565D9}"/>
              </a:ext>
            </a:extLst>
          </p:cNvPr>
          <p:cNvSpPr txBox="1">
            <a:spLocks/>
          </p:cNvSpPr>
          <p:nvPr/>
        </p:nvSpPr>
        <p:spPr>
          <a:xfrm>
            <a:off x="1152151" y="243981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会议记录（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3DE3F8-BFAE-4449-B5FF-F92A2A756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103" y="327049"/>
            <a:ext cx="6867525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52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B51C02FE-3177-447E-BEEC-80EB99FA5573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155041E-C4E5-4646-B6DF-98A5C12A54AB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4D19D4-C2A6-44DD-AD4A-254F193079AE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配置管理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117E8C-EEB0-4859-AB3A-554F5EDB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406" y="2222117"/>
            <a:ext cx="7776864" cy="40062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730916B-7BB8-497B-B16B-516BE2D17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87" y="1312069"/>
            <a:ext cx="4631053" cy="158673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A2976C1-8832-45B3-A596-D2F6F1236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87" y="3138145"/>
            <a:ext cx="4749104" cy="22207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B5A3548-0E84-4553-8C65-18C135318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071" y="5513903"/>
            <a:ext cx="4749104" cy="144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6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997327" y="2409370"/>
            <a:ext cx="5126777" cy="1711011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2513046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1116402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引言</a:t>
              </a:r>
              <a:endParaRPr lang="zh-CN" altLang="en-US" sz="5400" b="1" dirty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01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40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349255" y="2531137"/>
            <a:ext cx="6446677" cy="1649455"/>
            <a:chOff x="4560038" y="1903811"/>
            <a:chExt cx="4585122" cy="1173155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4545464" cy="5034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Group division and evaluation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3579055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小组分工及评价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05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5233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588028A1-AE34-4541-86A3-B6BA261D5CB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8469C1C-2542-482D-9F48-066540277A29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6C5FBE-485A-46DD-B480-6CBA94F5FA90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成员分工及评价（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FCB36A-4E9C-45C1-B8EE-82BA9F20EE5C}"/>
              </a:ext>
            </a:extLst>
          </p:cNvPr>
          <p:cNvSpPr txBox="1"/>
          <p:nvPr/>
        </p:nvSpPr>
        <p:spPr>
          <a:xfrm>
            <a:off x="2900983" y="5200501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组长评分标准：起始分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分，未按时完成扣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分，未达到指标扣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重要任务双倍扣分，扣完为止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评分标准：主观评分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总评分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，小数四舍五入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31C127C-71C4-4907-9A08-ECBC50979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13" y="1528093"/>
            <a:ext cx="11083698" cy="350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37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0938A33-F44B-47F7-AE77-AC38CEB1B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54" y="1456085"/>
            <a:ext cx="11340594" cy="3585562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6AD90C0F-86DE-42B1-A0AB-034852042189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7F20972-BA4C-4336-8271-76C6C582E991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A7F85-7C0C-4248-B137-ED25E1F22628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成员分工及评价（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2F17F2-7C71-4333-B48B-D60AA0D47B54}"/>
              </a:ext>
            </a:extLst>
          </p:cNvPr>
          <p:cNvSpPr txBox="1"/>
          <p:nvPr/>
        </p:nvSpPr>
        <p:spPr>
          <a:xfrm>
            <a:off x="2900983" y="5200501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组长评分标准：起始分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分，未按时完成扣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分，未达到指标扣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重要任务双倍扣分，扣完为止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评分标准：主观评分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总评分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，小数四舍五入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7584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AD90C0F-86DE-42B1-A0AB-034852042189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7F20972-BA4C-4336-8271-76C6C582E991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A7F85-7C0C-4248-B137-ED25E1F22628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成员分工及评价（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2F17F2-7C71-4333-B48B-D60AA0D47B54}"/>
              </a:ext>
            </a:extLst>
          </p:cNvPr>
          <p:cNvSpPr txBox="1"/>
          <p:nvPr/>
        </p:nvSpPr>
        <p:spPr>
          <a:xfrm>
            <a:off x="2900983" y="5200501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组长评分标准：起始分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分，未按时完成扣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分，未达到指标扣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重要任务双倍扣分，扣完为止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评分标准：主观评分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总评分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，小数四舍五入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1621AE3-FA48-4B77-809C-319221629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49" y="1168053"/>
            <a:ext cx="11796095" cy="372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184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565279" y="2531137"/>
            <a:ext cx="5126777" cy="1711011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3235013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Reference Material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2101463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参考资料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06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129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75959" y="6178296"/>
            <a:ext cx="4601248" cy="5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[4]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《软件工程：首页及课程介绍》 课程计划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p.18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5959" y="4918452"/>
            <a:ext cx="4895912" cy="53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[3]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《软件工程导论》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p.117-140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5959" y="2400439"/>
            <a:ext cx="4895912" cy="53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项目计划书模板（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GB/T8567-2006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5959" y="3660282"/>
            <a:ext cx="4895912" cy="5374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《软件工程导论》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p.91-114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5959" y="1140595"/>
            <a:ext cx="4745231" cy="5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其他资料参考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77207" y="1004331"/>
            <a:ext cx="6585250" cy="6034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898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89037" y="1240061"/>
            <a:ext cx="6140938" cy="2957647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5704901" y="4905852"/>
            <a:ext cx="6068007" cy="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5661098" y="4362937"/>
            <a:ext cx="2225450" cy="3577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开发资料参考</a:t>
            </a:r>
            <a:endParaRPr lang="en-US"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565279" y="5055959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编程语言中文网：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https://www.dartcn.com/</a:t>
            </a: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644085" y="5715566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3B093-D3A4-453C-B6D8-B474FBDF31AB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参考资料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0CAB6F-02BA-41E1-9A67-E17808578599}"/>
              </a:ext>
            </a:extLst>
          </p:cNvPr>
          <p:cNvSpPr txBox="1">
            <a:spLocks/>
          </p:cNvSpPr>
          <p:nvPr/>
        </p:nvSpPr>
        <p:spPr>
          <a:xfrm>
            <a:off x="4485159" y="5492438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开放平台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https://ai.baidu.com/</a:t>
            </a:r>
            <a:endParaRPr lang="en-US" altLang="zh-CN" sz="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0F265B-545F-46E2-8A6C-71D01C5E8D55}"/>
              </a:ext>
            </a:extLst>
          </p:cNvPr>
          <p:cNvSpPr txBox="1">
            <a:spLocks/>
          </p:cNvSpPr>
          <p:nvPr/>
        </p:nvSpPr>
        <p:spPr>
          <a:xfrm>
            <a:off x="5704901" y="5919974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https://spring.io/projects/spring-boot</a:t>
            </a: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90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2700000">
            <a:off x="7995385" y="796679"/>
            <a:ext cx="3350844" cy="3350844"/>
          </a:xfrm>
          <a:prstGeom prst="rect">
            <a:avLst/>
          </a:prstGeom>
          <a:blipFill dpi="0" rotWithShape="0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2700000">
            <a:off x="10053878" y="-700264"/>
            <a:ext cx="3350844" cy="2219355"/>
          </a:xfrm>
          <a:custGeom>
            <a:avLst/>
            <a:gdLst>
              <a:gd name="connsiteX0" fmla="*/ 1 w 3177271"/>
              <a:gd name="connsiteY0" fmla="*/ 2050510 h 2104393"/>
              <a:gd name="connsiteX1" fmla="*/ 2050512 w 3177271"/>
              <a:gd name="connsiteY1" fmla="*/ 0 h 2104393"/>
              <a:gd name="connsiteX2" fmla="*/ 3177271 w 3177271"/>
              <a:gd name="connsiteY2" fmla="*/ 1126759 h 2104393"/>
              <a:gd name="connsiteX3" fmla="*/ 3177271 w 3177271"/>
              <a:gd name="connsiteY3" fmla="*/ 2104393 h 2104393"/>
              <a:gd name="connsiteX4" fmla="*/ 0 w 3177271"/>
              <a:gd name="connsiteY4" fmla="*/ 2104393 h 210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2104393">
                <a:moveTo>
                  <a:pt x="1" y="2050510"/>
                </a:moveTo>
                <a:lnTo>
                  <a:pt x="2050512" y="0"/>
                </a:lnTo>
                <a:lnTo>
                  <a:pt x="3177271" y="1126759"/>
                </a:lnTo>
                <a:lnTo>
                  <a:pt x="3177271" y="2104393"/>
                </a:lnTo>
                <a:lnTo>
                  <a:pt x="0" y="2104393"/>
                </a:lnTo>
                <a:close/>
              </a:path>
            </a:pathLst>
          </a:custGeom>
          <a:blipFill dpi="0" rotWithShape="0">
            <a:blip r:embed="rId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2700000">
            <a:off x="10485029" y="3254223"/>
            <a:ext cx="3350844" cy="3350844"/>
          </a:xfrm>
          <a:custGeom>
            <a:avLst/>
            <a:gdLst>
              <a:gd name="connsiteX0" fmla="*/ 0 w 3177271"/>
              <a:gd name="connsiteY0" fmla="*/ 0 h 3177271"/>
              <a:gd name="connsiteX1" fmla="*/ 935918 w 3177271"/>
              <a:gd name="connsiteY1" fmla="*/ 0 h 3177271"/>
              <a:gd name="connsiteX2" fmla="*/ 3177271 w 3177271"/>
              <a:gd name="connsiteY2" fmla="*/ 2241353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0"/>
                </a:moveTo>
                <a:lnTo>
                  <a:pt x="935918" y="0"/>
                </a:lnTo>
                <a:lnTo>
                  <a:pt x="3177271" y="2241353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blipFill dpi="0" rotWithShape="0">
            <a:blip r:embed="rId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rot="2700000">
            <a:off x="5532654" y="-1692388"/>
            <a:ext cx="3350844" cy="3350844"/>
          </a:xfrm>
          <a:custGeom>
            <a:avLst/>
            <a:gdLst>
              <a:gd name="connsiteX0" fmla="*/ 0 w 3177271"/>
              <a:gd name="connsiteY0" fmla="*/ 3166723 h 3177271"/>
              <a:gd name="connsiteX1" fmla="*/ 3166723 w 3177271"/>
              <a:gd name="connsiteY1" fmla="*/ 0 h 3177271"/>
              <a:gd name="connsiteX2" fmla="*/ 3177271 w 3177271"/>
              <a:gd name="connsiteY2" fmla="*/ 0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3166723"/>
                </a:moveTo>
                <a:lnTo>
                  <a:pt x="3166723" y="0"/>
                </a:lnTo>
                <a:lnTo>
                  <a:pt x="3177271" y="0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700000">
            <a:off x="12427898" y="2036413"/>
            <a:ext cx="860998" cy="860998"/>
          </a:xfrm>
          <a:custGeom>
            <a:avLst/>
            <a:gdLst>
              <a:gd name="connsiteX0" fmla="*/ 0 w 816398"/>
              <a:gd name="connsiteY0" fmla="*/ 0 h 816398"/>
              <a:gd name="connsiteX1" fmla="*/ 816398 w 816398"/>
              <a:gd name="connsiteY1" fmla="*/ 816398 h 816398"/>
              <a:gd name="connsiteX2" fmla="*/ 0 w 816398"/>
              <a:gd name="connsiteY2" fmla="*/ 816398 h 816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398" h="816398">
                <a:moveTo>
                  <a:pt x="0" y="0"/>
                </a:moveTo>
                <a:lnTo>
                  <a:pt x="816398" y="816398"/>
                </a:lnTo>
                <a:lnTo>
                  <a:pt x="0" y="816398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 rot="2700000">
            <a:off x="-459621" y="6539464"/>
            <a:ext cx="1810444" cy="437447"/>
          </a:xfrm>
          <a:custGeom>
            <a:avLst/>
            <a:gdLst>
              <a:gd name="connsiteX0" fmla="*/ 0 w 1716663"/>
              <a:gd name="connsiteY0" fmla="*/ 0 h 414787"/>
              <a:gd name="connsiteX1" fmla="*/ 1716663 w 1716663"/>
              <a:gd name="connsiteY1" fmla="*/ 0 h 414787"/>
              <a:gd name="connsiteX2" fmla="*/ 1301876 w 1716663"/>
              <a:gd name="connsiteY2" fmla="*/ 414787 h 414787"/>
              <a:gd name="connsiteX3" fmla="*/ 414787 w 1716663"/>
              <a:gd name="connsiteY3" fmla="*/ 414787 h 41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663" h="414787">
                <a:moveTo>
                  <a:pt x="0" y="0"/>
                </a:moveTo>
                <a:lnTo>
                  <a:pt x="1716663" y="0"/>
                </a:lnTo>
                <a:lnTo>
                  <a:pt x="1301876" y="414787"/>
                </a:lnTo>
                <a:lnTo>
                  <a:pt x="414787" y="414787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 rot="2700000">
            <a:off x="-355167" y="6864195"/>
            <a:ext cx="975606" cy="487803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879797" y="1462084"/>
            <a:ext cx="1328278" cy="1328278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998350" y="2407631"/>
            <a:ext cx="1328278" cy="1328278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 rot="2700000">
            <a:off x="12612171" y="6867541"/>
            <a:ext cx="324327" cy="562093"/>
          </a:xfrm>
          <a:custGeom>
            <a:avLst/>
            <a:gdLst>
              <a:gd name="connsiteX0" fmla="*/ 0 w 307527"/>
              <a:gd name="connsiteY0" fmla="*/ 0 h 532977"/>
              <a:gd name="connsiteX1" fmla="*/ 307527 w 307527"/>
              <a:gd name="connsiteY1" fmla="*/ 307527 h 532977"/>
              <a:gd name="connsiteX2" fmla="*/ 82077 w 307527"/>
              <a:gd name="connsiteY2" fmla="*/ 532977 h 532977"/>
              <a:gd name="connsiteX3" fmla="*/ 0 w 307527"/>
              <a:gd name="connsiteY3" fmla="*/ 532977 h 53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27" h="532977">
                <a:moveTo>
                  <a:pt x="0" y="0"/>
                </a:moveTo>
                <a:lnTo>
                  <a:pt x="307527" y="307527"/>
                </a:lnTo>
                <a:lnTo>
                  <a:pt x="82077" y="532977"/>
                </a:lnTo>
                <a:lnTo>
                  <a:pt x="0" y="532977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8954706" y="4358828"/>
            <a:ext cx="3178832" cy="3121683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1707211" y="3042974"/>
            <a:ext cx="357020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6600" dirty="0">
                <a:solidFill>
                  <a:srgbClr val="FFC001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感谢聆听</a:t>
            </a:r>
          </a:p>
        </p:txBody>
      </p:sp>
      <p:sp>
        <p:nvSpPr>
          <p:cNvPr id="31" name="文本框 66"/>
          <p:cNvSpPr txBox="1">
            <a:spLocks noChangeArrowheads="1"/>
          </p:cNvSpPr>
          <p:nvPr/>
        </p:nvSpPr>
        <p:spPr bwMode="auto">
          <a:xfrm>
            <a:off x="2346433" y="4224806"/>
            <a:ext cx="19830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3A3A3A"/>
                </a:solidFill>
                <a:latin typeface="Calibri Light" panose="020F0302020204030204" pitchFamily="34" charset="0"/>
              </a:rPr>
              <a:t>Thank you.</a:t>
            </a:r>
            <a:endParaRPr lang="zh-CN" altLang="en-US" sz="32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433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4"/>
          <p:cNvGrpSpPr/>
          <p:nvPr/>
        </p:nvGrpSpPr>
        <p:grpSpPr>
          <a:xfrm>
            <a:off x="353" y="4173992"/>
            <a:ext cx="12858044" cy="3058657"/>
            <a:chOff x="0" y="1885950"/>
            <a:chExt cx="9144000" cy="3257550"/>
          </a:xfrm>
        </p:grpSpPr>
        <p:sp>
          <p:nvSpPr>
            <p:cNvPr id="4102" name="Freeform 6"/>
            <p:cNvSpPr>
              <a:spLocks/>
            </p:cNvSpPr>
            <p:nvPr/>
          </p:nvSpPr>
          <p:spPr bwMode="auto">
            <a:xfrm>
              <a:off x="23100" y="1885950"/>
              <a:ext cx="9120900" cy="3257550"/>
            </a:xfrm>
            <a:custGeom>
              <a:avLst/>
              <a:gdLst/>
              <a:ahLst/>
              <a:cxnLst>
                <a:cxn ang="0">
                  <a:pos x="2288" y="198"/>
                </a:cxn>
                <a:cxn ang="0">
                  <a:pos x="1798" y="1186"/>
                </a:cxn>
                <a:cxn ang="0">
                  <a:pos x="1757" y="518"/>
                </a:cxn>
                <a:cxn ang="0">
                  <a:pos x="1220" y="1249"/>
                </a:cxn>
                <a:cxn ang="0">
                  <a:pos x="1124" y="0"/>
                </a:cxn>
                <a:cxn ang="0">
                  <a:pos x="643" y="966"/>
                </a:cxn>
                <a:cxn ang="0">
                  <a:pos x="533" y="672"/>
                </a:cxn>
                <a:cxn ang="0">
                  <a:pos x="87" y="1058"/>
                </a:cxn>
                <a:cxn ang="0">
                  <a:pos x="0" y="2087"/>
                </a:cxn>
                <a:cxn ang="0">
                  <a:pos x="2764" y="2087"/>
                </a:cxn>
                <a:cxn ang="0">
                  <a:pos x="2764" y="950"/>
                </a:cxn>
                <a:cxn ang="0">
                  <a:pos x="2288" y="198"/>
                </a:cxn>
              </a:cxnLst>
              <a:rect l="0" t="0" r="r" b="b"/>
              <a:pathLst>
                <a:path w="2764" h="2087">
                  <a:moveTo>
                    <a:pt x="2288" y="198"/>
                  </a:moveTo>
                  <a:lnTo>
                    <a:pt x="1798" y="1186"/>
                  </a:lnTo>
                  <a:lnTo>
                    <a:pt x="1757" y="518"/>
                  </a:lnTo>
                  <a:lnTo>
                    <a:pt x="1220" y="1249"/>
                  </a:lnTo>
                  <a:lnTo>
                    <a:pt x="1124" y="0"/>
                  </a:lnTo>
                  <a:lnTo>
                    <a:pt x="643" y="966"/>
                  </a:lnTo>
                  <a:lnTo>
                    <a:pt x="533" y="672"/>
                  </a:lnTo>
                  <a:lnTo>
                    <a:pt x="87" y="1058"/>
                  </a:lnTo>
                  <a:lnTo>
                    <a:pt x="0" y="2087"/>
                  </a:lnTo>
                  <a:lnTo>
                    <a:pt x="2764" y="2087"/>
                  </a:lnTo>
                  <a:lnTo>
                    <a:pt x="2764" y="950"/>
                  </a:lnTo>
                  <a:lnTo>
                    <a:pt x="2288" y="19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3" name="Freeform 7"/>
            <p:cNvSpPr>
              <a:spLocks/>
            </p:cNvSpPr>
            <p:nvPr/>
          </p:nvSpPr>
          <p:spPr bwMode="auto">
            <a:xfrm>
              <a:off x="0" y="1885950"/>
              <a:ext cx="9144000" cy="3257550"/>
            </a:xfrm>
            <a:custGeom>
              <a:avLst/>
              <a:gdLst/>
              <a:ahLst/>
              <a:cxnLst>
                <a:cxn ang="0">
                  <a:pos x="2771" y="950"/>
                </a:cxn>
                <a:cxn ang="0">
                  <a:pos x="2771" y="2087"/>
                </a:cxn>
                <a:cxn ang="0">
                  <a:pos x="0" y="2087"/>
                </a:cxn>
                <a:cxn ang="0">
                  <a:pos x="0" y="700"/>
                </a:cxn>
                <a:cxn ang="0">
                  <a:pos x="410" y="1144"/>
                </a:cxn>
                <a:cxn ang="0">
                  <a:pos x="540" y="672"/>
                </a:cxn>
                <a:cxn ang="0">
                  <a:pos x="852" y="1030"/>
                </a:cxn>
                <a:cxn ang="0">
                  <a:pos x="1131" y="0"/>
                </a:cxn>
                <a:cxn ang="0">
                  <a:pos x="1665" y="850"/>
                </a:cxn>
                <a:cxn ang="0">
                  <a:pos x="1764" y="518"/>
                </a:cxn>
                <a:cxn ang="0">
                  <a:pos x="2166" y="865"/>
                </a:cxn>
                <a:cxn ang="0">
                  <a:pos x="2295" y="198"/>
                </a:cxn>
                <a:cxn ang="0">
                  <a:pos x="2771" y="950"/>
                </a:cxn>
              </a:cxnLst>
              <a:rect l="0" t="0" r="r" b="b"/>
              <a:pathLst>
                <a:path w="2771" h="2087">
                  <a:moveTo>
                    <a:pt x="2771" y="950"/>
                  </a:moveTo>
                  <a:lnTo>
                    <a:pt x="2771" y="2087"/>
                  </a:lnTo>
                  <a:lnTo>
                    <a:pt x="0" y="2087"/>
                  </a:lnTo>
                  <a:lnTo>
                    <a:pt x="0" y="700"/>
                  </a:lnTo>
                  <a:lnTo>
                    <a:pt x="410" y="1144"/>
                  </a:lnTo>
                  <a:lnTo>
                    <a:pt x="540" y="672"/>
                  </a:lnTo>
                  <a:lnTo>
                    <a:pt x="852" y="1030"/>
                  </a:lnTo>
                  <a:lnTo>
                    <a:pt x="1131" y="0"/>
                  </a:lnTo>
                  <a:lnTo>
                    <a:pt x="1665" y="850"/>
                  </a:lnTo>
                  <a:lnTo>
                    <a:pt x="1764" y="518"/>
                  </a:lnTo>
                  <a:lnTo>
                    <a:pt x="2166" y="865"/>
                  </a:lnTo>
                  <a:lnTo>
                    <a:pt x="2295" y="198"/>
                  </a:lnTo>
                  <a:lnTo>
                    <a:pt x="2771" y="95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6" name="Freeform 10"/>
            <p:cNvSpPr>
              <a:spLocks/>
            </p:cNvSpPr>
            <p:nvPr/>
          </p:nvSpPr>
          <p:spPr bwMode="auto">
            <a:xfrm>
              <a:off x="7061768" y="2195004"/>
              <a:ext cx="940470" cy="586890"/>
            </a:xfrm>
            <a:custGeom>
              <a:avLst/>
              <a:gdLst/>
              <a:ahLst/>
              <a:cxnLst>
                <a:cxn ang="0">
                  <a:pos x="285" y="205"/>
                </a:cxn>
                <a:cxn ang="0">
                  <a:pos x="232" y="295"/>
                </a:cxn>
                <a:cxn ang="0">
                  <a:pos x="176" y="240"/>
                </a:cxn>
                <a:cxn ang="0">
                  <a:pos x="82" y="376"/>
                </a:cxn>
                <a:cxn ang="0">
                  <a:pos x="69" y="266"/>
                </a:cxn>
                <a:cxn ang="0">
                  <a:pos x="0" y="311"/>
                </a:cxn>
                <a:cxn ang="0">
                  <a:pos x="155" y="0"/>
                </a:cxn>
                <a:cxn ang="0">
                  <a:pos x="285" y="205"/>
                </a:cxn>
              </a:cxnLst>
              <a:rect l="0" t="0" r="r" b="b"/>
              <a:pathLst>
                <a:path w="285" h="376">
                  <a:moveTo>
                    <a:pt x="285" y="205"/>
                  </a:moveTo>
                  <a:lnTo>
                    <a:pt x="232" y="295"/>
                  </a:lnTo>
                  <a:lnTo>
                    <a:pt x="176" y="240"/>
                  </a:lnTo>
                  <a:lnTo>
                    <a:pt x="82" y="376"/>
                  </a:lnTo>
                  <a:lnTo>
                    <a:pt x="69" y="266"/>
                  </a:lnTo>
                  <a:lnTo>
                    <a:pt x="0" y="311"/>
                  </a:lnTo>
                  <a:lnTo>
                    <a:pt x="155" y="0"/>
                  </a:lnTo>
                  <a:lnTo>
                    <a:pt x="285" y="205"/>
                  </a:ln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7" name="Freeform 11"/>
            <p:cNvSpPr>
              <a:spLocks/>
            </p:cNvSpPr>
            <p:nvPr/>
          </p:nvSpPr>
          <p:spPr bwMode="auto">
            <a:xfrm>
              <a:off x="3204196" y="1885950"/>
              <a:ext cx="963568" cy="602498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292" y="208"/>
                </a:cxn>
                <a:cxn ang="0">
                  <a:pos x="274" y="386"/>
                </a:cxn>
                <a:cxn ang="0">
                  <a:pos x="181" y="264"/>
                </a:cxn>
                <a:cxn ang="0">
                  <a:pos x="145" y="347"/>
                </a:cxn>
                <a:cxn ang="0">
                  <a:pos x="98" y="269"/>
                </a:cxn>
                <a:cxn ang="0">
                  <a:pos x="0" y="322"/>
                </a:cxn>
                <a:cxn ang="0">
                  <a:pos x="160" y="0"/>
                </a:cxn>
              </a:cxnLst>
              <a:rect l="0" t="0" r="r" b="b"/>
              <a:pathLst>
                <a:path w="292" h="386">
                  <a:moveTo>
                    <a:pt x="160" y="0"/>
                  </a:moveTo>
                  <a:lnTo>
                    <a:pt x="292" y="208"/>
                  </a:lnTo>
                  <a:lnTo>
                    <a:pt x="274" y="386"/>
                  </a:lnTo>
                  <a:lnTo>
                    <a:pt x="181" y="264"/>
                  </a:lnTo>
                  <a:lnTo>
                    <a:pt x="145" y="347"/>
                  </a:lnTo>
                  <a:lnTo>
                    <a:pt x="98" y="269"/>
                  </a:lnTo>
                  <a:lnTo>
                    <a:pt x="0" y="322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8" name="Freeform 12"/>
            <p:cNvSpPr>
              <a:spLocks/>
            </p:cNvSpPr>
            <p:nvPr/>
          </p:nvSpPr>
          <p:spPr bwMode="auto">
            <a:xfrm>
              <a:off x="3527585" y="1885950"/>
              <a:ext cx="640179" cy="602498"/>
            </a:xfrm>
            <a:custGeom>
              <a:avLst/>
              <a:gdLst/>
              <a:ahLst/>
              <a:cxnLst>
                <a:cxn ang="0">
                  <a:pos x="0" y="269"/>
                </a:cxn>
                <a:cxn ang="0">
                  <a:pos x="62" y="0"/>
                </a:cxn>
                <a:cxn ang="0">
                  <a:pos x="194" y="208"/>
                </a:cxn>
                <a:cxn ang="0">
                  <a:pos x="176" y="386"/>
                </a:cxn>
                <a:cxn ang="0">
                  <a:pos x="83" y="264"/>
                </a:cxn>
                <a:cxn ang="0">
                  <a:pos x="47" y="347"/>
                </a:cxn>
                <a:cxn ang="0">
                  <a:pos x="0" y="269"/>
                </a:cxn>
              </a:cxnLst>
              <a:rect l="0" t="0" r="r" b="b"/>
              <a:pathLst>
                <a:path w="194" h="386">
                  <a:moveTo>
                    <a:pt x="0" y="269"/>
                  </a:moveTo>
                  <a:lnTo>
                    <a:pt x="62" y="0"/>
                  </a:lnTo>
                  <a:lnTo>
                    <a:pt x="194" y="208"/>
                  </a:lnTo>
                  <a:lnTo>
                    <a:pt x="176" y="386"/>
                  </a:lnTo>
                  <a:lnTo>
                    <a:pt x="83" y="264"/>
                  </a:lnTo>
                  <a:lnTo>
                    <a:pt x="47" y="347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9" name="Freeform 13"/>
            <p:cNvSpPr>
              <a:spLocks/>
            </p:cNvSpPr>
            <p:nvPr/>
          </p:nvSpPr>
          <p:spPr bwMode="auto">
            <a:xfrm>
              <a:off x="7299360" y="2195004"/>
              <a:ext cx="702878" cy="608742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12" y="434"/>
                </a:cxn>
                <a:cxn ang="0">
                  <a:pos x="121" y="277"/>
                </a:cxn>
                <a:cxn ang="0">
                  <a:pos x="185" y="341"/>
                </a:cxn>
                <a:cxn ang="0">
                  <a:pos x="246" y="237"/>
                </a:cxn>
                <a:cxn ang="0">
                  <a:pos x="96" y="0"/>
                </a:cxn>
              </a:cxnLst>
              <a:rect l="0" t="0" r="r" b="b"/>
              <a:pathLst>
                <a:path w="246" h="451">
                  <a:moveTo>
                    <a:pt x="96" y="0"/>
                  </a:moveTo>
                  <a:cubicBezTo>
                    <a:pt x="96" y="0"/>
                    <a:pt x="0" y="451"/>
                    <a:pt x="12" y="434"/>
                  </a:cubicBezTo>
                  <a:cubicBezTo>
                    <a:pt x="24" y="416"/>
                    <a:pt x="121" y="277"/>
                    <a:pt x="121" y="277"/>
                  </a:cubicBezTo>
                  <a:cubicBezTo>
                    <a:pt x="185" y="341"/>
                    <a:pt x="185" y="341"/>
                    <a:pt x="185" y="341"/>
                  </a:cubicBezTo>
                  <a:cubicBezTo>
                    <a:pt x="246" y="237"/>
                    <a:pt x="246" y="237"/>
                    <a:pt x="246" y="23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21"/>
          <p:cNvGrpSpPr/>
          <p:nvPr/>
        </p:nvGrpSpPr>
        <p:grpSpPr>
          <a:xfrm>
            <a:off x="353" y="5414187"/>
            <a:ext cx="12858044" cy="1818463"/>
            <a:chOff x="0" y="3378148"/>
            <a:chExt cx="9144000" cy="1765352"/>
          </a:xfrm>
        </p:grpSpPr>
        <p:sp>
          <p:nvSpPr>
            <p:cNvPr id="4104" name="Freeform 8"/>
            <p:cNvSpPr>
              <a:spLocks/>
            </p:cNvSpPr>
            <p:nvPr/>
          </p:nvSpPr>
          <p:spPr bwMode="auto">
            <a:xfrm>
              <a:off x="0" y="3378148"/>
              <a:ext cx="9144000" cy="1765352"/>
            </a:xfrm>
            <a:custGeom>
              <a:avLst/>
              <a:gdLst/>
              <a:ahLst/>
              <a:cxnLst>
                <a:cxn ang="0">
                  <a:pos x="2319" y="230"/>
                </a:cxn>
                <a:cxn ang="0">
                  <a:pos x="1686" y="584"/>
                </a:cxn>
                <a:cxn ang="0">
                  <a:pos x="1538" y="0"/>
                </a:cxn>
                <a:cxn ang="0">
                  <a:pos x="1066" y="739"/>
                </a:cxn>
                <a:cxn ang="0">
                  <a:pos x="949" y="386"/>
                </a:cxn>
                <a:cxn ang="0">
                  <a:pos x="453" y="680"/>
                </a:cxn>
                <a:cxn ang="0">
                  <a:pos x="404" y="433"/>
                </a:cxn>
                <a:cxn ang="0">
                  <a:pos x="0" y="581"/>
                </a:cxn>
                <a:cxn ang="0">
                  <a:pos x="0" y="1131"/>
                </a:cxn>
                <a:cxn ang="0">
                  <a:pos x="2771" y="1131"/>
                </a:cxn>
                <a:cxn ang="0">
                  <a:pos x="2771" y="767"/>
                </a:cxn>
                <a:cxn ang="0">
                  <a:pos x="2319" y="230"/>
                </a:cxn>
              </a:cxnLst>
              <a:rect l="0" t="0" r="r" b="b"/>
              <a:pathLst>
                <a:path w="2771" h="1131">
                  <a:moveTo>
                    <a:pt x="2319" y="230"/>
                  </a:moveTo>
                  <a:lnTo>
                    <a:pt x="1686" y="584"/>
                  </a:lnTo>
                  <a:lnTo>
                    <a:pt x="1538" y="0"/>
                  </a:lnTo>
                  <a:lnTo>
                    <a:pt x="1066" y="739"/>
                  </a:lnTo>
                  <a:lnTo>
                    <a:pt x="949" y="386"/>
                  </a:lnTo>
                  <a:lnTo>
                    <a:pt x="453" y="680"/>
                  </a:lnTo>
                  <a:lnTo>
                    <a:pt x="404" y="433"/>
                  </a:lnTo>
                  <a:lnTo>
                    <a:pt x="0" y="581"/>
                  </a:lnTo>
                  <a:lnTo>
                    <a:pt x="0" y="1131"/>
                  </a:lnTo>
                  <a:lnTo>
                    <a:pt x="2771" y="1131"/>
                  </a:lnTo>
                  <a:lnTo>
                    <a:pt x="2771" y="767"/>
                  </a:lnTo>
                  <a:lnTo>
                    <a:pt x="2319" y="23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5" name="Freeform 9"/>
            <p:cNvSpPr>
              <a:spLocks/>
            </p:cNvSpPr>
            <p:nvPr/>
          </p:nvSpPr>
          <p:spPr bwMode="auto">
            <a:xfrm>
              <a:off x="0" y="3378148"/>
              <a:ext cx="9144000" cy="1765352"/>
            </a:xfrm>
            <a:custGeom>
              <a:avLst/>
              <a:gdLst/>
              <a:ahLst/>
              <a:cxnLst>
                <a:cxn ang="0">
                  <a:pos x="2771" y="605"/>
                </a:cxn>
                <a:cxn ang="0">
                  <a:pos x="2319" y="230"/>
                </a:cxn>
                <a:cxn ang="0">
                  <a:pos x="2171" y="617"/>
                </a:cxn>
                <a:cxn ang="0">
                  <a:pos x="1538" y="0"/>
                </a:cxn>
                <a:cxn ang="0">
                  <a:pos x="1390" y="690"/>
                </a:cxn>
                <a:cxn ang="0">
                  <a:pos x="949" y="386"/>
                </a:cxn>
                <a:cxn ang="0">
                  <a:pos x="761" y="770"/>
                </a:cxn>
                <a:cxn ang="0">
                  <a:pos x="404" y="433"/>
                </a:cxn>
                <a:cxn ang="0">
                  <a:pos x="0" y="785"/>
                </a:cxn>
                <a:cxn ang="0">
                  <a:pos x="0" y="1131"/>
                </a:cxn>
                <a:cxn ang="0">
                  <a:pos x="2771" y="1131"/>
                </a:cxn>
                <a:cxn ang="0">
                  <a:pos x="2771" y="605"/>
                </a:cxn>
              </a:cxnLst>
              <a:rect l="0" t="0" r="r" b="b"/>
              <a:pathLst>
                <a:path w="2771" h="1131">
                  <a:moveTo>
                    <a:pt x="2771" y="605"/>
                  </a:moveTo>
                  <a:lnTo>
                    <a:pt x="2319" y="230"/>
                  </a:lnTo>
                  <a:lnTo>
                    <a:pt x="2171" y="617"/>
                  </a:lnTo>
                  <a:lnTo>
                    <a:pt x="1538" y="0"/>
                  </a:lnTo>
                  <a:lnTo>
                    <a:pt x="1390" y="690"/>
                  </a:lnTo>
                  <a:lnTo>
                    <a:pt x="949" y="386"/>
                  </a:lnTo>
                  <a:lnTo>
                    <a:pt x="761" y="770"/>
                  </a:lnTo>
                  <a:lnTo>
                    <a:pt x="404" y="433"/>
                  </a:lnTo>
                  <a:lnTo>
                    <a:pt x="0" y="785"/>
                  </a:lnTo>
                  <a:lnTo>
                    <a:pt x="0" y="1131"/>
                  </a:lnTo>
                  <a:lnTo>
                    <a:pt x="2771" y="1131"/>
                  </a:lnTo>
                  <a:lnTo>
                    <a:pt x="2771" y="60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10" name="Freeform 14"/>
            <p:cNvSpPr>
              <a:spLocks/>
            </p:cNvSpPr>
            <p:nvPr/>
          </p:nvSpPr>
          <p:spPr bwMode="auto">
            <a:xfrm>
              <a:off x="4534051" y="3378148"/>
              <a:ext cx="1085665" cy="536942"/>
            </a:xfrm>
            <a:custGeom>
              <a:avLst/>
              <a:gdLst/>
              <a:ahLst/>
              <a:cxnLst>
                <a:cxn ang="0">
                  <a:pos x="329" y="160"/>
                </a:cxn>
                <a:cxn ang="0">
                  <a:pos x="164" y="0"/>
                </a:cxn>
                <a:cxn ang="0">
                  <a:pos x="0" y="256"/>
                </a:cxn>
                <a:cxn ang="0">
                  <a:pos x="76" y="184"/>
                </a:cxn>
                <a:cxn ang="0">
                  <a:pos x="90" y="344"/>
                </a:cxn>
                <a:cxn ang="0">
                  <a:pos x="168" y="195"/>
                </a:cxn>
                <a:cxn ang="0">
                  <a:pos x="256" y="253"/>
                </a:cxn>
                <a:cxn ang="0">
                  <a:pos x="329" y="160"/>
                </a:cxn>
              </a:cxnLst>
              <a:rect l="0" t="0" r="r" b="b"/>
              <a:pathLst>
                <a:path w="329" h="344">
                  <a:moveTo>
                    <a:pt x="329" y="160"/>
                  </a:moveTo>
                  <a:lnTo>
                    <a:pt x="164" y="0"/>
                  </a:lnTo>
                  <a:lnTo>
                    <a:pt x="0" y="256"/>
                  </a:lnTo>
                  <a:lnTo>
                    <a:pt x="76" y="184"/>
                  </a:lnTo>
                  <a:lnTo>
                    <a:pt x="90" y="344"/>
                  </a:lnTo>
                  <a:lnTo>
                    <a:pt x="168" y="195"/>
                  </a:lnTo>
                  <a:lnTo>
                    <a:pt x="256" y="253"/>
                  </a:lnTo>
                  <a:lnTo>
                    <a:pt x="329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11" name="Freeform 15"/>
            <p:cNvSpPr>
              <a:spLocks/>
            </p:cNvSpPr>
            <p:nvPr/>
          </p:nvSpPr>
          <p:spPr bwMode="auto">
            <a:xfrm>
              <a:off x="4831041" y="3378148"/>
              <a:ext cx="788675" cy="536942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0" y="344"/>
                </a:cxn>
                <a:cxn ang="0">
                  <a:pos x="78" y="195"/>
                </a:cxn>
                <a:cxn ang="0">
                  <a:pos x="166" y="253"/>
                </a:cxn>
                <a:cxn ang="0">
                  <a:pos x="239" y="160"/>
                </a:cxn>
                <a:cxn ang="0">
                  <a:pos x="74" y="0"/>
                </a:cxn>
              </a:cxnLst>
              <a:rect l="0" t="0" r="r" b="b"/>
              <a:pathLst>
                <a:path w="239" h="344">
                  <a:moveTo>
                    <a:pt x="74" y="0"/>
                  </a:moveTo>
                  <a:lnTo>
                    <a:pt x="0" y="344"/>
                  </a:lnTo>
                  <a:lnTo>
                    <a:pt x="78" y="195"/>
                  </a:lnTo>
                  <a:lnTo>
                    <a:pt x="166" y="253"/>
                  </a:lnTo>
                  <a:lnTo>
                    <a:pt x="239" y="16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0" name="椭圆 29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1095235" y="242438"/>
            <a:ext cx="4037995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文件标识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32C3075-04E7-4783-B859-BB36175A2329}"/>
              </a:ext>
            </a:extLst>
          </p:cNvPr>
          <p:cNvSpPr txBox="1"/>
          <p:nvPr/>
        </p:nvSpPr>
        <p:spPr>
          <a:xfrm>
            <a:off x="2461835" y="3298721"/>
            <a:ext cx="2059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总体设计文件标识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15DBF91-8732-4DB8-8842-71DEFC57CED3}"/>
              </a:ext>
            </a:extLst>
          </p:cNvPr>
          <p:cNvSpPr txBox="1"/>
          <p:nvPr/>
        </p:nvSpPr>
        <p:spPr>
          <a:xfrm>
            <a:off x="8337151" y="3195352"/>
            <a:ext cx="2059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详细设计文件标识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E1120A-6A96-4645-87B9-6987156B1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673" y="750209"/>
            <a:ext cx="6504398" cy="21840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2D80A29-2784-482F-8E12-9A60D7CF0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02" y="833551"/>
            <a:ext cx="6287256" cy="211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997327" y="2445610"/>
            <a:ext cx="5126777" cy="1711011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2471272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Overall Design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2101463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总体设计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02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55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6FD6F42-6183-4330-AED2-D7956BEADA41}"/>
              </a:ext>
            </a:extLst>
          </p:cNvPr>
          <p:cNvSpPr/>
          <p:nvPr/>
        </p:nvSpPr>
        <p:spPr>
          <a:xfrm>
            <a:off x="394489" y="6489232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1F3EF6E-5338-493F-AEBE-02F3567BA540}"/>
              </a:ext>
            </a:extLst>
          </p:cNvPr>
          <p:cNvSpPr/>
          <p:nvPr/>
        </p:nvSpPr>
        <p:spPr>
          <a:xfrm>
            <a:off x="661547" y="6489232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173553-3BE3-460A-B552-61B20F76CC02}"/>
              </a:ext>
            </a:extLst>
          </p:cNvPr>
          <p:cNvSpPr txBox="1">
            <a:spLocks/>
          </p:cNvSpPr>
          <p:nvPr/>
        </p:nvSpPr>
        <p:spPr>
          <a:xfrm>
            <a:off x="956767" y="6404621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系统流程图（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7E1B60-29EC-4111-94DA-285340A2729C}"/>
              </a:ext>
            </a:extLst>
          </p:cNvPr>
          <p:cNvSpPr txBox="1"/>
          <p:nvPr/>
        </p:nvSpPr>
        <p:spPr>
          <a:xfrm>
            <a:off x="5349255" y="6219280"/>
            <a:ext cx="276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登录系统流程图</a:t>
            </a:r>
          </a:p>
        </p:txBody>
      </p:sp>
      <p:pic>
        <p:nvPicPr>
          <p:cNvPr id="2050" name="Picture 997">
            <a:extLst>
              <a:ext uri="{FF2B5EF4-FFF2-40B4-BE49-F238E27FC236}">
                <a16:creationId xmlns:a16="http://schemas.microsoft.com/office/drawing/2014/main" id="{99D293A4-3326-4B7F-8627-B14B277E0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337" y="-460879"/>
            <a:ext cx="6227836" cy="651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474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C8216B7D-BDAB-4F57-9750-981A692B2CB3}"/>
              </a:ext>
            </a:extLst>
          </p:cNvPr>
          <p:cNvSpPr/>
          <p:nvPr/>
        </p:nvSpPr>
        <p:spPr>
          <a:xfrm>
            <a:off x="394489" y="6489232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CADFCCA-FB9B-44E0-BBF3-F54753B65F00}"/>
              </a:ext>
            </a:extLst>
          </p:cNvPr>
          <p:cNvSpPr/>
          <p:nvPr/>
        </p:nvSpPr>
        <p:spPr>
          <a:xfrm>
            <a:off x="661547" y="6489232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4D0CAB-B5E7-4442-A3AA-BC9F1E760489}"/>
              </a:ext>
            </a:extLst>
          </p:cNvPr>
          <p:cNvSpPr txBox="1">
            <a:spLocks/>
          </p:cNvSpPr>
          <p:nvPr/>
        </p:nvSpPr>
        <p:spPr>
          <a:xfrm>
            <a:off x="956767" y="6404621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系统流程图（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B0D547-7090-48A8-ADDA-6985FE971EB5}"/>
              </a:ext>
            </a:extLst>
          </p:cNvPr>
          <p:cNvSpPr txBox="1"/>
          <p:nvPr/>
        </p:nvSpPr>
        <p:spPr>
          <a:xfrm>
            <a:off x="5709295" y="5899895"/>
            <a:ext cx="276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用户系统流程图</a:t>
            </a:r>
          </a:p>
        </p:txBody>
      </p:sp>
      <p:pic>
        <p:nvPicPr>
          <p:cNvPr id="2050" name="Picture 1385">
            <a:extLst>
              <a:ext uri="{FF2B5EF4-FFF2-40B4-BE49-F238E27FC236}">
                <a16:creationId xmlns:a16="http://schemas.microsoft.com/office/drawing/2014/main" id="{D0DFAB92-3306-45AE-9522-B82FA2F44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903" y="-776163"/>
            <a:ext cx="6772275" cy="656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447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8A7A3F3-8028-4F34-B63E-E6105078BCD5}"/>
              </a:ext>
            </a:extLst>
          </p:cNvPr>
          <p:cNvSpPr/>
          <p:nvPr/>
        </p:nvSpPr>
        <p:spPr>
          <a:xfrm>
            <a:off x="394489" y="6489232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BD11368-13B8-4270-AC6D-41516A20F068}"/>
              </a:ext>
            </a:extLst>
          </p:cNvPr>
          <p:cNvSpPr/>
          <p:nvPr/>
        </p:nvSpPr>
        <p:spPr>
          <a:xfrm>
            <a:off x="661547" y="6489232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A8600C-F05D-44B4-B54F-A532CD30B69E}"/>
              </a:ext>
            </a:extLst>
          </p:cNvPr>
          <p:cNvSpPr txBox="1">
            <a:spLocks/>
          </p:cNvSpPr>
          <p:nvPr/>
        </p:nvSpPr>
        <p:spPr>
          <a:xfrm>
            <a:off x="956767" y="6404621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系统流程图（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E6CDED-C809-4A2F-955D-8A4E4C99DCD8}"/>
              </a:ext>
            </a:extLst>
          </p:cNvPr>
          <p:cNvSpPr txBox="1"/>
          <p:nvPr/>
        </p:nvSpPr>
        <p:spPr>
          <a:xfrm>
            <a:off x="5637287" y="6390800"/>
            <a:ext cx="276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管理员系统流程图</a:t>
            </a:r>
          </a:p>
        </p:txBody>
      </p:sp>
      <p:pic>
        <p:nvPicPr>
          <p:cNvPr id="3074" name="Picture 1482">
            <a:extLst>
              <a:ext uri="{FF2B5EF4-FFF2-40B4-BE49-F238E27FC236}">
                <a16:creationId xmlns:a16="http://schemas.microsoft.com/office/drawing/2014/main" id="{C712CC59-7A95-4E36-8C85-9D31D2F91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3" y="-704155"/>
            <a:ext cx="7301505" cy="6840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54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5E9C1E2-ED02-4896-A154-B0ECDBA3D12F}"/>
              </a:ext>
            </a:extLst>
          </p:cNvPr>
          <p:cNvSpPr/>
          <p:nvPr/>
        </p:nvSpPr>
        <p:spPr>
          <a:xfrm>
            <a:off x="394489" y="6489232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329EFBF-E019-49A4-A54E-4EF1EE9D6FB9}"/>
              </a:ext>
            </a:extLst>
          </p:cNvPr>
          <p:cNvSpPr/>
          <p:nvPr/>
        </p:nvSpPr>
        <p:spPr>
          <a:xfrm>
            <a:off x="661547" y="6489232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4F2920-E027-4B46-9322-96C6F95D3AC0}"/>
              </a:ext>
            </a:extLst>
          </p:cNvPr>
          <p:cNvSpPr txBox="1">
            <a:spLocks/>
          </p:cNvSpPr>
          <p:nvPr/>
        </p:nvSpPr>
        <p:spPr>
          <a:xfrm>
            <a:off x="956767" y="6404621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数据流程图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9B6D47-4479-4525-B33C-20CFAD577D88}"/>
              </a:ext>
            </a:extLst>
          </p:cNvPr>
          <p:cNvSpPr txBox="1"/>
          <p:nvPr/>
        </p:nvSpPr>
        <p:spPr>
          <a:xfrm>
            <a:off x="5493271" y="4840461"/>
            <a:ext cx="276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账单数据流程图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C2EA33F-A2E5-454F-AF21-A41983BCD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791" y="2176165"/>
            <a:ext cx="10276132" cy="231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7553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A048348-4C8D-47CE-8F4C-88BD233E6A4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178"/>
</p:tagLst>
</file>

<file path=ppt/theme/theme1.xml><?xml version="1.0" encoding="utf-8"?>
<a:theme xmlns:a="http://schemas.openxmlformats.org/drawingml/2006/main" name="第一PPT，www.1ppt.com">
  <a:themeElements>
    <a:clrScheme name="自定义 79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A2A2A"/>
      </a:accent1>
      <a:accent2>
        <a:srgbClr val="FFBD00"/>
      </a:accent2>
      <a:accent3>
        <a:srgbClr val="2A2A2A"/>
      </a:accent3>
      <a:accent4>
        <a:srgbClr val="FFBD00"/>
      </a:accent4>
      <a:accent5>
        <a:srgbClr val="2A2A2A"/>
      </a:accent5>
      <a:accent6>
        <a:srgbClr val="FFBD00"/>
      </a:accent6>
      <a:hlink>
        <a:srgbClr val="2A2A2A"/>
      </a:hlink>
      <a:folHlink>
        <a:srgbClr val="FFBD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1011</Words>
  <Application>Microsoft Office PowerPoint</Application>
  <PresentationFormat>自定义</PresentationFormat>
  <Paragraphs>330</Paragraphs>
  <Slides>36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汉仪中圆简</vt:lpstr>
      <vt:lpstr>宋体</vt:lpstr>
      <vt:lpstr>微软雅黑</vt:lpstr>
      <vt:lpstr>Arial</vt:lpstr>
      <vt:lpstr>Calibri</vt:lpstr>
      <vt:lpstr>Calibri Light</vt:lpstr>
      <vt:lpstr>Franklin Gothic Book</vt:lpstr>
      <vt:lpstr>Franklin Gothic Medium</vt:lpstr>
      <vt:lpstr>Impact</vt:lpstr>
      <vt:lpstr>IrisUPC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图片排版</dc:title>
  <dc:creator/>
  <cp:keywords>www.1ppt.com</cp:keywords>
  <cp:lastModifiedBy/>
  <cp:revision>1</cp:revision>
  <dcterms:created xsi:type="dcterms:W3CDTF">2016-10-17T14:00:15Z</dcterms:created>
  <dcterms:modified xsi:type="dcterms:W3CDTF">2020-12-12T05:13:10Z</dcterms:modified>
</cp:coreProperties>
</file>