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27"/>
  </p:notesMasterIdLst>
  <p:handoutMasterIdLst>
    <p:handoutMasterId r:id="rId28"/>
  </p:handoutMasterIdLst>
  <p:sldIdLst>
    <p:sldId id="3191" r:id="rId2"/>
    <p:sldId id="3186" r:id="rId3"/>
    <p:sldId id="3192" r:id="rId4"/>
    <p:sldId id="3133" r:id="rId5"/>
    <p:sldId id="3193" r:id="rId6"/>
    <p:sldId id="3220" r:id="rId7"/>
    <p:sldId id="3213" r:id="rId8"/>
    <p:sldId id="3221" r:id="rId9"/>
    <p:sldId id="3222" r:id="rId10"/>
    <p:sldId id="3196" r:id="rId11"/>
    <p:sldId id="3217" r:id="rId12"/>
    <p:sldId id="3223" r:id="rId13"/>
    <p:sldId id="3214" r:id="rId14"/>
    <p:sldId id="3224" r:id="rId15"/>
    <p:sldId id="3225" r:id="rId16"/>
    <p:sldId id="3206" r:id="rId17"/>
    <p:sldId id="3150" r:id="rId18"/>
    <p:sldId id="3219" r:id="rId19"/>
    <p:sldId id="3207" r:id="rId20"/>
    <p:sldId id="3195" r:id="rId21"/>
    <p:sldId id="3204" r:id="rId22"/>
    <p:sldId id="3226" r:id="rId23"/>
    <p:sldId id="3205" r:id="rId24"/>
    <p:sldId id="3146" r:id="rId25"/>
    <p:sldId id="3197" r:id="rId26"/>
  </p:sldIdLst>
  <p:sldSz cx="12858750" cy="7232650"/>
  <p:notesSz cx="6858000" cy="9144000"/>
  <p:custDataLst>
    <p:tags r:id="rId2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  <a:srgbClr val="FFC001"/>
    <a:srgbClr val="00B369"/>
    <a:srgbClr val="1A8CE1"/>
    <a:srgbClr val="FFFFFF"/>
    <a:srgbClr val="A78357"/>
    <a:srgbClr val="28C7D4"/>
    <a:srgbClr val="F94D4D"/>
    <a:srgbClr val="FEFEFE"/>
    <a:srgbClr val="8F1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79" autoAdjust="0"/>
    <p:restoredTop sz="92986" autoAdjust="0"/>
  </p:normalViewPr>
  <p:slideViewPr>
    <p:cSldViewPr>
      <p:cViewPr varScale="1">
        <p:scale>
          <a:sx n="82" d="100"/>
          <a:sy n="82" d="100"/>
        </p:scale>
        <p:origin x="797" y="58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129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073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609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32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97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047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62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242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110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795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280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75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87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97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182631" y="675448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4504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7995385" y="796679"/>
            <a:ext cx="3350844" cy="3350844"/>
          </a:xfrm>
          <a:prstGeom prst="rect">
            <a:avLst/>
          </a:prstGeom>
          <a:blipFill dpi="0" rotWithShape="0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2700000">
            <a:off x="10053878" y="-700264"/>
            <a:ext cx="3350844" cy="2219355"/>
          </a:xfrm>
          <a:custGeom>
            <a:avLst/>
            <a:gdLst>
              <a:gd name="connsiteX0" fmla="*/ 1 w 3177271"/>
              <a:gd name="connsiteY0" fmla="*/ 2050510 h 2104393"/>
              <a:gd name="connsiteX1" fmla="*/ 2050512 w 3177271"/>
              <a:gd name="connsiteY1" fmla="*/ 0 h 2104393"/>
              <a:gd name="connsiteX2" fmla="*/ 3177271 w 3177271"/>
              <a:gd name="connsiteY2" fmla="*/ 1126759 h 2104393"/>
              <a:gd name="connsiteX3" fmla="*/ 3177271 w 3177271"/>
              <a:gd name="connsiteY3" fmla="*/ 2104393 h 2104393"/>
              <a:gd name="connsiteX4" fmla="*/ 0 w 3177271"/>
              <a:gd name="connsiteY4" fmla="*/ 2104393 h 210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2104393">
                <a:moveTo>
                  <a:pt x="1" y="2050510"/>
                </a:moveTo>
                <a:lnTo>
                  <a:pt x="2050512" y="0"/>
                </a:lnTo>
                <a:lnTo>
                  <a:pt x="3177271" y="1126759"/>
                </a:lnTo>
                <a:lnTo>
                  <a:pt x="3177271" y="2104393"/>
                </a:lnTo>
                <a:lnTo>
                  <a:pt x="0" y="2104393"/>
                </a:lnTo>
                <a:close/>
              </a:path>
            </a:pathLst>
          </a:custGeom>
          <a:blipFill dpi="0" rotWithShape="0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2700000">
            <a:off x="10485029" y="3254223"/>
            <a:ext cx="3350844" cy="3350844"/>
          </a:xfrm>
          <a:custGeom>
            <a:avLst/>
            <a:gdLst>
              <a:gd name="connsiteX0" fmla="*/ 0 w 3177271"/>
              <a:gd name="connsiteY0" fmla="*/ 0 h 3177271"/>
              <a:gd name="connsiteX1" fmla="*/ 935918 w 3177271"/>
              <a:gd name="connsiteY1" fmla="*/ 0 h 3177271"/>
              <a:gd name="connsiteX2" fmla="*/ 3177271 w 3177271"/>
              <a:gd name="connsiteY2" fmla="*/ 2241353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0"/>
                </a:moveTo>
                <a:lnTo>
                  <a:pt x="935918" y="0"/>
                </a:lnTo>
                <a:lnTo>
                  <a:pt x="3177271" y="2241353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blipFill dpi="0" rotWithShape="0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2700000">
            <a:off x="5532654" y="-1692388"/>
            <a:ext cx="3350844" cy="3350844"/>
          </a:xfrm>
          <a:custGeom>
            <a:avLst/>
            <a:gdLst>
              <a:gd name="connsiteX0" fmla="*/ 0 w 3177271"/>
              <a:gd name="connsiteY0" fmla="*/ 3166723 h 3177271"/>
              <a:gd name="connsiteX1" fmla="*/ 3166723 w 3177271"/>
              <a:gd name="connsiteY1" fmla="*/ 0 h 3177271"/>
              <a:gd name="connsiteX2" fmla="*/ 3177271 w 3177271"/>
              <a:gd name="connsiteY2" fmla="*/ 0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700000">
            <a:off x="12427898" y="2036413"/>
            <a:ext cx="860998" cy="860998"/>
          </a:xfrm>
          <a:custGeom>
            <a:avLst/>
            <a:gdLst>
              <a:gd name="connsiteX0" fmla="*/ 0 w 816398"/>
              <a:gd name="connsiteY0" fmla="*/ 0 h 816398"/>
              <a:gd name="connsiteX1" fmla="*/ 816398 w 816398"/>
              <a:gd name="connsiteY1" fmla="*/ 816398 h 816398"/>
              <a:gd name="connsiteX2" fmla="*/ 0 w 816398"/>
              <a:gd name="connsiteY2" fmla="*/ 816398 h 81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398" h="816398">
                <a:moveTo>
                  <a:pt x="0" y="0"/>
                </a:moveTo>
                <a:lnTo>
                  <a:pt x="816398" y="816398"/>
                </a:lnTo>
                <a:lnTo>
                  <a:pt x="0" y="81639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2700000">
            <a:off x="-459621" y="6539464"/>
            <a:ext cx="1810444" cy="437447"/>
          </a:xfrm>
          <a:custGeom>
            <a:avLst/>
            <a:gdLst>
              <a:gd name="connsiteX0" fmla="*/ 0 w 1716663"/>
              <a:gd name="connsiteY0" fmla="*/ 0 h 414787"/>
              <a:gd name="connsiteX1" fmla="*/ 1716663 w 1716663"/>
              <a:gd name="connsiteY1" fmla="*/ 0 h 414787"/>
              <a:gd name="connsiteX2" fmla="*/ 1301876 w 1716663"/>
              <a:gd name="connsiteY2" fmla="*/ 414787 h 414787"/>
              <a:gd name="connsiteX3" fmla="*/ 414787 w 1716663"/>
              <a:gd name="connsiteY3" fmla="*/ 414787 h 41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663" h="414787">
                <a:moveTo>
                  <a:pt x="0" y="0"/>
                </a:moveTo>
                <a:lnTo>
                  <a:pt x="1716663" y="0"/>
                </a:lnTo>
                <a:lnTo>
                  <a:pt x="1301876" y="414787"/>
                </a:lnTo>
                <a:lnTo>
                  <a:pt x="414787" y="414787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 rot="2700000">
            <a:off x="-355167" y="6864195"/>
            <a:ext cx="975606" cy="487803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879797" y="1462084"/>
            <a:ext cx="1328278" cy="1328278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998350" y="2407631"/>
            <a:ext cx="1328278" cy="1328278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2700000">
            <a:off x="12612171" y="6867541"/>
            <a:ext cx="324327" cy="562093"/>
          </a:xfrm>
          <a:custGeom>
            <a:avLst/>
            <a:gdLst>
              <a:gd name="connsiteX0" fmla="*/ 0 w 307527"/>
              <a:gd name="connsiteY0" fmla="*/ 0 h 532977"/>
              <a:gd name="connsiteX1" fmla="*/ 307527 w 307527"/>
              <a:gd name="connsiteY1" fmla="*/ 307527 h 532977"/>
              <a:gd name="connsiteX2" fmla="*/ 82077 w 307527"/>
              <a:gd name="connsiteY2" fmla="*/ 532977 h 532977"/>
              <a:gd name="connsiteX3" fmla="*/ 0 w 307527"/>
              <a:gd name="connsiteY3" fmla="*/ 532977 h 53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27" h="532977">
                <a:moveTo>
                  <a:pt x="0" y="0"/>
                </a:moveTo>
                <a:lnTo>
                  <a:pt x="307527" y="307527"/>
                </a:lnTo>
                <a:lnTo>
                  <a:pt x="82077" y="532977"/>
                </a:lnTo>
                <a:lnTo>
                  <a:pt x="0" y="532977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8954706" y="4358828"/>
            <a:ext cx="3178832" cy="3121683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464763" y="1612251"/>
            <a:ext cx="4636206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6600" dirty="0">
                <a:solidFill>
                  <a:srgbClr val="3A3A3A"/>
                </a:solidFill>
                <a:latin typeface="Calibri Light" panose="020F0302020204030204" pitchFamily="34" charset="0"/>
              </a:rPr>
              <a:t>SE2020-G14</a:t>
            </a:r>
          </a:p>
          <a:p>
            <a:r>
              <a:rPr lang="zh-CN" altLang="en-US" sz="6600" dirty="0">
                <a:solidFill>
                  <a:srgbClr val="FFC001"/>
                </a:solidFill>
                <a:latin typeface="Calibri Light" panose="020F0302020204030204" pitchFamily="34" charset="0"/>
              </a:rPr>
              <a:t>设计说明</a:t>
            </a:r>
            <a:r>
              <a:rPr lang="en-US" altLang="zh-CN" sz="6600" dirty="0">
                <a:solidFill>
                  <a:srgbClr val="FFC001"/>
                </a:solidFill>
                <a:latin typeface="Calibri Light" panose="020F0302020204030204" pitchFamily="34" charset="0"/>
              </a:rPr>
              <a:t>0.1</a:t>
            </a:r>
            <a:endParaRPr lang="zh-CN" altLang="en-US" sz="6600" dirty="0">
              <a:solidFill>
                <a:srgbClr val="FFC001"/>
              </a:solidFill>
              <a:latin typeface="Calibri Light" panose="020F0302020204030204" pitchFamily="34" charset="0"/>
            </a:endParaRPr>
          </a:p>
        </p:txBody>
      </p:sp>
      <p:sp>
        <p:nvSpPr>
          <p:cNvPr id="31" name="文本框 66"/>
          <p:cNvSpPr txBox="1">
            <a:spLocks noChangeArrowheads="1"/>
          </p:cNvSpPr>
          <p:nvPr/>
        </p:nvSpPr>
        <p:spPr bwMode="auto">
          <a:xfrm>
            <a:off x="1204419" y="3757460"/>
            <a:ext cx="75713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——</a:t>
            </a:r>
            <a:r>
              <a:rPr lang="zh-CN" altLang="en-US" sz="3200" dirty="0">
                <a:solidFill>
                  <a:srgbClr val="3A3A3A"/>
                </a:solidFill>
                <a:latin typeface="+mj-ea"/>
                <a:ea typeface="+mj-ea"/>
              </a:rPr>
              <a:t>基于</a:t>
            </a:r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Flutter</a:t>
            </a:r>
            <a:r>
              <a:rPr lang="zh-CN" altLang="en-US" sz="3200" dirty="0">
                <a:solidFill>
                  <a:srgbClr val="3A3A3A"/>
                </a:solidFill>
                <a:latin typeface="+mj-ea"/>
                <a:ea typeface="+mj-ea"/>
              </a:rPr>
              <a:t>的移动端跨平台记账</a:t>
            </a:r>
            <a:r>
              <a:rPr lang="en-US" altLang="zh-CN" sz="3200" dirty="0">
                <a:solidFill>
                  <a:srgbClr val="3A3A3A"/>
                </a:solidFill>
                <a:latin typeface="+mj-ea"/>
                <a:ea typeface="+mj-ea"/>
              </a:rPr>
              <a:t>APP</a:t>
            </a:r>
            <a:endParaRPr lang="zh-CN" altLang="en-US" sz="3200" dirty="0">
              <a:solidFill>
                <a:srgbClr val="3A3A3A"/>
              </a:solidFill>
              <a:latin typeface="+mj-ea"/>
              <a:ea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A1C0CE-4E7C-414A-91C5-24934DAE29E2}"/>
              </a:ext>
            </a:extLst>
          </p:cNvPr>
          <p:cNvSpPr txBox="1"/>
          <p:nvPr/>
        </p:nvSpPr>
        <p:spPr>
          <a:xfrm>
            <a:off x="1311877" y="5939284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小组成员：徐任  牟灵成  莫丁阳</a:t>
            </a:r>
          </a:p>
        </p:txBody>
      </p:sp>
    </p:spTree>
    <p:extLst>
      <p:ext uri="{BB962C8B-B14F-4D97-AF65-F5344CB8AC3E}">
        <p14:creationId xmlns:p14="http://schemas.microsoft.com/office/powerpoint/2010/main" val="3344016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45611"/>
            <a:ext cx="5126777" cy="1711010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2681601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Detailed Design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详细设计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03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832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F1E17BAF-219F-45C1-AE09-47D140557B7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66F4C6-FF98-46EB-9A27-78A113B51EF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70751B-BF73-4E45-980D-EE450ED5704C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界面设计（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solidFill>
                <a:schemeClr val="bg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155DBB-8C31-4C91-AB69-550BAF33DAA5}"/>
              </a:ext>
            </a:extLst>
          </p:cNvPr>
          <p:cNvSpPr txBox="1"/>
          <p:nvPr/>
        </p:nvSpPr>
        <p:spPr>
          <a:xfrm>
            <a:off x="4557167" y="6302107"/>
            <a:ext cx="170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管理员主界面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586243-1AE7-4C52-B943-67E8DCDD9B8D}"/>
              </a:ext>
            </a:extLst>
          </p:cNvPr>
          <p:cNvSpPr txBox="1"/>
          <p:nvPr/>
        </p:nvSpPr>
        <p:spPr>
          <a:xfrm>
            <a:off x="7221463" y="6302107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管理员添加用户界面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0160AD-61C3-4701-B2C6-00FADFEFFFF4}"/>
              </a:ext>
            </a:extLst>
          </p:cNvPr>
          <p:cNvSpPr txBox="1"/>
          <p:nvPr/>
        </p:nvSpPr>
        <p:spPr>
          <a:xfrm>
            <a:off x="10173791" y="6302107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管理员查看用户界面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34BC2D-A870-4F65-A389-5C1A3ACB8B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095" y="511040"/>
            <a:ext cx="2619701" cy="56696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9FE6B1C-CA70-48F0-8556-7D940A5E2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41" y="525544"/>
            <a:ext cx="2619702" cy="566969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9B229B0-D6CF-4853-903A-93596D5D16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662" y="525544"/>
            <a:ext cx="2619702" cy="566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17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F1E17BAF-219F-45C1-AE09-47D140557B7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66F4C6-FF98-46EB-9A27-78A113B51EF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70751B-BF73-4E45-980D-EE450ED5704C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界面设计（</a:t>
            </a:r>
            <a:r>
              <a:rPr lang="en-US" altLang="zh-CN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3200" dirty="0">
                <a:solidFill>
                  <a:schemeClr val="bg1"/>
                </a:solidFill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solidFill>
                <a:schemeClr val="bg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155DBB-8C31-4C91-AB69-550BAF33DAA5}"/>
              </a:ext>
            </a:extLst>
          </p:cNvPr>
          <p:cNvSpPr txBox="1"/>
          <p:nvPr/>
        </p:nvSpPr>
        <p:spPr>
          <a:xfrm>
            <a:off x="4485159" y="6302107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选择支出类别界面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586243-1AE7-4C52-B943-67E8DCDD9B8D}"/>
              </a:ext>
            </a:extLst>
          </p:cNvPr>
          <p:cNvSpPr txBox="1"/>
          <p:nvPr/>
        </p:nvSpPr>
        <p:spPr>
          <a:xfrm>
            <a:off x="7581503" y="6302107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图片选择界面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0160AD-61C3-4701-B2C6-00FADFEFFFF4}"/>
              </a:ext>
            </a:extLst>
          </p:cNvPr>
          <p:cNvSpPr txBox="1"/>
          <p:nvPr/>
        </p:nvSpPr>
        <p:spPr>
          <a:xfrm>
            <a:off x="10770518" y="6296720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登录界面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01AFC4-FF94-4F7E-8408-1A03183D0B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740" y="511040"/>
            <a:ext cx="2616782" cy="56696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D260ADA-DA42-4D27-A4B1-B509B9A800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09" y="534776"/>
            <a:ext cx="2619703" cy="56696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025FE00-5EB1-42CB-AAFE-8F79EEF1ED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056" y="511040"/>
            <a:ext cx="2619702" cy="566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04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EBBF36DC-77E8-4DEA-AEB2-8620B9DF24B7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3559A36-02B3-431C-94D7-9D95B74F1B78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95E236-9D21-43E9-B8CC-9428D6C33ECE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ER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图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5D74427-71E8-4E50-BCED-864D2C964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188" y="351088"/>
            <a:ext cx="7314681" cy="649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6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">
            <a:extLst>
              <a:ext uri="{FF2B5EF4-FFF2-40B4-BE49-F238E27FC236}">
                <a16:creationId xmlns:a16="http://schemas.microsoft.com/office/drawing/2014/main" id="{3FD7E378-F0AF-4510-8013-61B8CED01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815" y="1384077"/>
            <a:ext cx="9217024" cy="5161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FEB84FF-6F2C-4866-94ED-680B8E38940A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E9AB9D6-1F8B-4892-9F57-719CBB6B63DC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486D4E-6A1D-40BF-BC32-DD386B969C9D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err="1">
                <a:latin typeface="+mn-ea"/>
                <a:cs typeface="+mn-ea"/>
                <a:sym typeface="Arial" panose="020B0604020202020204" pitchFamily="34" charset="0"/>
              </a:rPr>
              <a:t>cdm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模型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377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C6752DA-2250-4115-9562-D7AC2DB9E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757678"/>
              </p:ext>
            </p:extLst>
          </p:nvPr>
        </p:nvGraphicFramePr>
        <p:xfrm>
          <a:off x="4243076" y="327049"/>
          <a:ext cx="5904657" cy="1310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1793">
                  <a:extLst>
                    <a:ext uri="{9D8B030D-6E8A-4147-A177-3AD203B41FA5}">
                      <a16:colId xmlns:a16="http://schemas.microsoft.com/office/drawing/2014/main" val="630472636"/>
                    </a:ext>
                  </a:extLst>
                </a:gridCol>
                <a:gridCol w="1375352">
                  <a:extLst>
                    <a:ext uri="{9D8B030D-6E8A-4147-A177-3AD203B41FA5}">
                      <a16:colId xmlns:a16="http://schemas.microsoft.com/office/drawing/2014/main" val="1235705988"/>
                    </a:ext>
                  </a:extLst>
                </a:gridCol>
                <a:gridCol w="1473046">
                  <a:extLst>
                    <a:ext uri="{9D8B030D-6E8A-4147-A177-3AD203B41FA5}">
                      <a16:colId xmlns:a16="http://schemas.microsoft.com/office/drawing/2014/main" val="3493239012"/>
                    </a:ext>
                  </a:extLst>
                </a:gridCol>
                <a:gridCol w="945078">
                  <a:extLst>
                    <a:ext uri="{9D8B030D-6E8A-4147-A177-3AD203B41FA5}">
                      <a16:colId xmlns:a16="http://schemas.microsoft.com/office/drawing/2014/main" val="3302764760"/>
                    </a:ext>
                  </a:extLst>
                </a:gridCol>
                <a:gridCol w="759388">
                  <a:extLst>
                    <a:ext uri="{9D8B030D-6E8A-4147-A177-3AD203B41FA5}">
                      <a16:colId xmlns:a16="http://schemas.microsoft.com/office/drawing/2014/main" val="336039667"/>
                    </a:ext>
                  </a:extLst>
                </a:gridCol>
              </a:tblGrid>
              <a:tr h="188665">
                <a:tc gridSpan="5">
                  <a:txBody>
                    <a:bodyPr/>
                    <a:lstStyle/>
                    <a:p>
                      <a:r>
                        <a:rPr lang="zh-CN" sz="1600" dirty="0">
                          <a:effectLst/>
                        </a:rPr>
                        <a:t>用户表设计（</a:t>
                      </a:r>
                      <a:r>
                        <a:rPr lang="en-US" sz="1600" dirty="0">
                          <a:effectLst/>
                        </a:rPr>
                        <a:t>user</a:t>
                      </a:r>
                      <a:r>
                        <a:rPr lang="zh-CN" sz="1100" dirty="0">
                          <a:effectLst/>
                        </a:rPr>
                        <a:t>）</a:t>
                      </a:r>
                      <a:endParaRPr lang="zh-CN" sz="105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149218"/>
                  </a:ext>
                </a:extLst>
              </a:tr>
              <a:tr h="188665"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字段名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中文名称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数据类型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能否为空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说明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0911875"/>
                  </a:ext>
                </a:extLst>
              </a:tr>
              <a:tr h="18866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userID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用户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主键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4481497"/>
                  </a:ext>
                </a:extLst>
              </a:tr>
              <a:tr h="18866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userName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用户昵称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9152104"/>
                  </a:ext>
                </a:extLst>
              </a:tr>
              <a:tr h="18866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userPassword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用户密码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Varchar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044868"/>
                  </a:ext>
                </a:extLst>
              </a:tr>
              <a:tr h="188443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phone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用户手机号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10102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A16FA4B-CD69-4B63-97FC-EEFA4B7AE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41790"/>
              </p:ext>
            </p:extLst>
          </p:nvPr>
        </p:nvGraphicFramePr>
        <p:xfrm>
          <a:off x="4243075" y="1705735"/>
          <a:ext cx="5904657" cy="1493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1794">
                  <a:extLst>
                    <a:ext uri="{9D8B030D-6E8A-4147-A177-3AD203B41FA5}">
                      <a16:colId xmlns:a16="http://schemas.microsoft.com/office/drawing/2014/main" val="2037457910"/>
                    </a:ext>
                  </a:extLst>
                </a:gridCol>
                <a:gridCol w="1375351">
                  <a:extLst>
                    <a:ext uri="{9D8B030D-6E8A-4147-A177-3AD203B41FA5}">
                      <a16:colId xmlns:a16="http://schemas.microsoft.com/office/drawing/2014/main" val="1108608594"/>
                    </a:ext>
                  </a:extLst>
                </a:gridCol>
                <a:gridCol w="1473046">
                  <a:extLst>
                    <a:ext uri="{9D8B030D-6E8A-4147-A177-3AD203B41FA5}">
                      <a16:colId xmlns:a16="http://schemas.microsoft.com/office/drawing/2014/main" val="3788725758"/>
                    </a:ext>
                  </a:extLst>
                </a:gridCol>
                <a:gridCol w="945078">
                  <a:extLst>
                    <a:ext uri="{9D8B030D-6E8A-4147-A177-3AD203B41FA5}">
                      <a16:colId xmlns:a16="http://schemas.microsoft.com/office/drawing/2014/main" val="2137715386"/>
                    </a:ext>
                  </a:extLst>
                </a:gridCol>
                <a:gridCol w="759388">
                  <a:extLst>
                    <a:ext uri="{9D8B030D-6E8A-4147-A177-3AD203B41FA5}">
                      <a16:colId xmlns:a16="http://schemas.microsoft.com/office/drawing/2014/main" val="3651526481"/>
                    </a:ext>
                  </a:extLst>
                </a:gridCol>
              </a:tblGrid>
              <a:tr h="203590">
                <a:tc gridSpan="5"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支出账单表设计（</a:t>
                      </a:r>
                      <a:r>
                        <a:rPr lang="en-US" sz="1400" dirty="0" err="1">
                          <a:effectLst/>
                        </a:rPr>
                        <a:t>payBill</a:t>
                      </a:r>
                      <a:r>
                        <a:rPr lang="zh-CN" sz="1400" dirty="0">
                          <a:effectLst/>
                        </a:rPr>
                        <a:t>）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327743"/>
                  </a:ext>
                </a:extLst>
              </a:tr>
              <a:tr h="203590"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字段名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中文名称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数据类型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能否为空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说明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3521655"/>
                  </a:ext>
                </a:extLst>
              </a:tr>
              <a:tr h="20359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payID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支出账单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主键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6386865"/>
                  </a:ext>
                </a:extLst>
              </a:tr>
              <a:tr h="20359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payFormID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支出来源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173775"/>
                  </a:ext>
                </a:extLst>
              </a:tr>
              <a:tr h="20359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payAmount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支出金额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Money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1049474"/>
                  </a:ext>
                </a:extLst>
              </a:tr>
              <a:tr h="20359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payTime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支出时间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Date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9557140"/>
                  </a:ext>
                </a:extLst>
              </a:tr>
              <a:tr h="20359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payRemark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支出备注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340876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2270D8E-3374-4C4C-8093-35FA61510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15097"/>
              </p:ext>
            </p:extLst>
          </p:nvPr>
        </p:nvGraphicFramePr>
        <p:xfrm>
          <a:off x="4243075" y="3310150"/>
          <a:ext cx="5904658" cy="9016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1794">
                  <a:extLst>
                    <a:ext uri="{9D8B030D-6E8A-4147-A177-3AD203B41FA5}">
                      <a16:colId xmlns:a16="http://schemas.microsoft.com/office/drawing/2014/main" val="1076686427"/>
                    </a:ext>
                  </a:extLst>
                </a:gridCol>
                <a:gridCol w="1375352">
                  <a:extLst>
                    <a:ext uri="{9D8B030D-6E8A-4147-A177-3AD203B41FA5}">
                      <a16:colId xmlns:a16="http://schemas.microsoft.com/office/drawing/2014/main" val="3521706908"/>
                    </a:ext>
                  </a:extLst>
                </a:gridCol>
                <a:gridCol w="1473046">
                  <a:extLst>
                    <a:ext uri="{9D8B030D-6E8A-4147-A177-3AD203B41FA5}">
                      <a16:colId xmlns:a16="http://schemas.microsoft.com/office/drawing/2014/main" val="651656000"/>
                    </a:ext>
                  </a:extLst>
                </a:gridCol>
                <a:gridCol w="945078">
                  <a:extLst>
                    <a:ext uri="{9D8B030D-6E8A-4147-A177-3AD203B41FA5}">
                      <a16:colId xmlns:a16="http://schemas.microsoft.com/office/drawing/2014/main" val="323738664"/>
                    </a:ext>
                  </a:extLst>
                </a:gridCol>
                <a:gridCol w="759388">
                  <a:extLst>
                    <a:ext uri="{9D8B030D-6E8A-4147-A177-3AD203B41FA5}">
                      <a16:colId xmlns:a16="http://schemas.microsoft.com/office/drawing/2014/main" val="358333505"/>
                    </a:ext>
                  </a:extLst>
                </a:gridCol>
              </a:tblGrid>
              <a:tr h="225402">
                <a:tc gridSpan="5"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支出来源表设计（</a:t>
                      </a:r>
                      <a:r>
                        <a:rPr lang="en-US" sz="1400" dirty="0" err="1">
                          <a:effectLst/>
                        </a:rPr>
                        <a:t>payFrom</a:t>
                      </a:r>
                      <a:r>
                        <a:rPr lang="zh-CN" sz="1400" dirty="0">
                          <a:effectLst/>
                        </a:rPr>
                        <a:t>）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4164"/>
                  </a:ext>
                </a:extLst>
              </a:tr>
              <a:tr h="225402"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字段名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中文名称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数据类型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能否为空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说明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4486650"/>
                  </a:ext>
                </a:extLst>
              </a:tr>
              <a:tr h="22540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payFormID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支出来源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主键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3358534"/>
                  </a:ext>
                </a:extLst>
              </a:tr>
              <a:tr h="22540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payForm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支出来源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23200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2C60E7B-8AF9-48DC-8152-F1C1288A2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204820"/>
              </p:ext>
            </p:extLst>
          </p:nvPr>
        </p:nvGraphicFramePr>
        <p:xfrm>
          <a:off x="4243075" y="4322653"/>
          <a:ext cx="5904657" cy="1493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1793">
                  <a:extLst>
                    <a:ext uri="{9D8B030D-6E8A-4147-A177-3AD203B41FA5}">
                      <a16:colId xmlns:a16="http://schemas.microsoft.com/office/drawing/2014/main" val="3310994414"/>
                    </a:ext>
                  </a:extLst>
                </a:gridCol>
                <a:gridCol w="1375352">
                  <a:extLst>
                    <a:ext uri="{9D8B030D-6E8A-4147-A177-3AD203B41FA5}">
                      <a16:colId xmlns:a16="http://schemas.microsoft.com/office/drawing/2014/main" val="2703630158"/>
                    </a:ext>
                  </a:extLst>
                </a:gridCol>
                <a:gridCol w="1473046">
                  <a:extLst>
                    <a:ext uri="{9D8B030D-6E8A-4147-A177-3AD203B41FA5}">
                      <a16:colId xmlns:a16="http://schemas.microsoft.com/office/drawing/2014/main" val="3688168226"/>
                    </a:ext>
                  </a:extLst>
                </a:gridCol>
                <a:gridCol w="945078">
                  <a:extLst>
                    <a:ext uri="{9D8B030D-6E8A-4147-A177-3AD203B41FA5}">
                      <a16:colId xmlns:a16="http://schemas.microsoft.com/office/drawing/2014/main" val="493769399"/>
                    </a:ext>
                  </a:extLst>
                </a:gridCol>
                <a:gridCol w="759388">
                  <a:extLst>
                    <a:ext uri="{9D8B030D-6E8A-4147-A177-3AD203B41FA5}">
                      <a16:colId xmlns:a16="http://schemas.microsoft.com/office/drawing/2014/main" val="1241906274"/>
                    </a:ext>
                  </a:extLst>
                </a:gridCol>
              </a:tblGrid>
              <a:tr h="197518">
                <a:tc gridSpan="5"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收入账单表设计（</a:t>
                      </a:r>
                      <a:r>
                        <a:rPr lang="en-US" sz="1400" dirty="0" err="1">
                          <a:effectLst/>
                        </a:rPr>
                        <a:t>incomeBill</a:t>
                      </a:r>
                      <a:r>
                        <a:rPr lang="zh-CN" sz="1400" dirty="0">
                          <a:effectLst/>
                        </a:rPr>
                        <a:t>）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142009"/>
                  </a:ext>
                </a:extLst>
              </a:tr>
              <a:tr h="197518"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字段名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中文名称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数据类型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能否为空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说明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344566"/>
                  </a:ext>
                </a:extLst>
              </a:tr>
              <a:tr h="19751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incomeID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收入账单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Varchar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主键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5147152"/>
                  </a:ext>
                </a:extLst>
              </a:tr>
              <a:tr h="19751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incomeFormID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收入来源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5591136"/>
                  </a:ext>
                </a:extLst>
              </a:tr>
              <a:tr h="19751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incomeAmount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收入金额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Money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803079"/>
                  </a:ext>
                </a:extLst>
              </a:tr>
              <a:tr h="19751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incomeTime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收入时间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Date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3488275"/>
                  </a:ext>
                </a:extLst>
              </a:tr>
              <a:tr h="19751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incomeRemark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收入备注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87828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522521A-78A4-48B9-943A-476A0DEA8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075757"/>
              </p:ext>
            </p:extLst>
          </p:nvPr>
        </p:nvGraphicFramePr>
        <p:xfrm>
          <a:off x="4243075" y="6000243"/>
          <a:ext cx="5905292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1939">
                  <a:extLst>
                    <a:ext uri="{9D8B030D-6E8A-4147-A177-3AD203B41FA5}">
                      <a16:colId xmlns:a16="http://schemas.microsoft.com/office/drawing/2014/main" val="3650122099"/>
                    </a:ext>
                  </a:extLst>
                </a:gridCol>
                <a:gridCol w="1375499">
                  <a:extLst>
                    <a:ext uri="{9D8B030D-6E8A-4147-A177-3AD203B41FA5}">
                      <a16:colId xmlns:a16="http://schemas.microsoft.com/office/drawing/2014/main" val="3237977930"/>
                    </a:ext>
                  </a:extLst>
                </a:gridCol>
                <a:gridCol w="1473205">
                  <a:extLst>
                    <a:ext uri="{9D8B030D-6E8A-4147-A177-3AD203B41FA5}">
                      <a16:colId xmlns:a16="http://schemas.microsoft.com/office/drawing/2014/main" val="3506282374"/>
                    </a:ext>
                  </a:extLst>
                </a:gridCol>
                <a:gridCol w="945179">
                  <a:extLst>
                    <a:ext uri="{9D8B030D-6E8A-4147-A177-3AD203B41FA5}">
                      <a16:colId xmlns:a16="http://schemas.microsoft.com/office/drawing/2014/main" val="1072670006"/>
                    </a:ext>
                  </a:extLst>
                </a:gridCol>
                <a:gridCol w="759470">
                  <a:extLst>
                    <a:ext uri="{9D8B030D-6E8A-4147-A177-3AD203B41FA5}">
                      <a16:colId xmlns:a16="http://schemas.microsoft.com/office/drawing/2014/main" val="3529123207"/>
                    </a:ext>
                  </a:extLst>
                </a:gridCol>
              </a:tblGrid>
              <a:tr h="228600">
                <a:tc gridSpan="5"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支出来源表设计（</a:t>
                      </a:r>
                      <a:r>
                        <a:rPr lang="en-US" sz="1400" dirty="0" err="1">
                          <a:effectLst/>
                        </a:rPr>
                        <a:t>incomeFrom</a:t>
                      </a:r>
                      <a:r>
                        <a:rPr lang="zh-CN" sz="1400" dirty="0">
                          <a:effectLst/>
                        </a:rPr>
                        <a:t>）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0040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字段名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中文名称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数据类型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能否为空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说明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93889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incomeFormID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收入来源</a:t>
                      </a:r>
                      <a:r>
                        <a:rPr lang="en-US" sz="1400">
                          <a:effectLst/>
                        </a:rPr>
                        <a:t>ID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主键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211279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incomeForm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收入来源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Varchar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否</a:t>
                      </a:r>
                      <a:endParaRPr lang="zh-CN" sz="14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 </a:t>
                      </a:r>
                      <a:endParaRPr lang="zh-CN" sz="1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7930960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8D2C3754-595B-4A2D-AD2D-38454D492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838" y="5331942"/>
            <a:ext cx="14032171" cy="68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3091D59-4179-4852-89E2-22580E61C49B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3222B56-D550-4520-B8D2-C78E99A663F5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7959736-22E6-460B-9C1B-10CE8943CACE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数据库设计表格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799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349255" y="2531137"/>
            <a:ext cx="6417141" cy="1403235"/>
            <a:chOff x="4560038" y="1903811"/>
            <a:chExt cx="4564115" cy="998034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4491194" cy="3283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Meeting minutes and configuration management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4564115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会议记录及配置管理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04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338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F09A099-DF72-4273-A819-7A98E58944B7}"/>
              </a:ext>
            </a:extLst>
          </p:cNvPr>
          <p:cNvSpPr txBox="1">
            <a:spLocks/>
          </p:cNvSpPr>
          <p:nvPr/>
        </p:nvSpPr>
        <p:spPr>
          <a:xfrm>
            <a:off x="1152151" y="243981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会议记录（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276CCE-6AC3-4D55-BF52-651DDE240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047" y="785737"/>
            <a:ext cx="6781697" cy="621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50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B1E6DE9D-8653-4E59-9640-BB8685D446C4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D3F8B4-DA48-4C74-9863-FDCC1103D430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82D9B06-BE1C-40BA-BA30-0F2EA2C45335}"/>
              </a:ext>
            </a:extLst>
          </p:cNvPr>
          <p:cNvSpPr txBox="1">
            <a:spLocks/>
          </p:cNvSpPr>
          <p:nvPr/>
        </p:nvSpPr>
        <p:spPr>
          <a:xfrm>
            <a:off x="1152151" y="243981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会议记录（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7FDFA33-6FDB-4819-B824-2093F4221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047" y="706291"/>
            <a:ext cx="7085480" cy="638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72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B51C02FE-3177-447E-BEEC-80EB99FA5573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155041E-C4E5-4646-B6DF-98A5C12A54AB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4D19D4-C2A6-44DD-AD4A-254F193079AE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配置管理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343B6D-D8B0-4BB0-91E4-C0C208493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71" y="4768453"/>
            <a:ext cx="4632997" cy="11052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3C8011E-D1D5-4547-AE2C-D67209D73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51" y="2001725"/>
            <a:ext cx="5075360" cy="23395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438C9F9-4F9E-4110-9235-CE3A39693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801" y="2320181"/>
            <a:ext cx="6769575" cy="32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6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855576" cy="7230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9689" y="895"/>
            <a:ext cx="3243774" cy="72308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633407" y="963955"/>
            <a:ext cx="902811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引言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圆角矩形 55"/>
          <p:cNvSpPr/>
          <p:nvPr/>
        </p:nvSpPr>
        <p:spPr bwMode="auto">
          <a:xfrm>
            <a:off x="6268090" y="952029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633407" y="1888133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总体设计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圆角矩形 74"/>
          <p:cNvSpPr/>
          <p:nvPr/>
        </p:nvSpPr>
        <p:spPr bwMode="auto">
          <a:xfrm>
            <a:off x="6268090" y="1888133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6268090" y="2896245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633407" y="2900375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详细设计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7" name="圆角矩形 106"/>
          <p:cNvSpPr/>
          <p:nvPr/>
        </p:nvSpPr>
        <p:spPr bwMode="auto">
          <a:xfrm>
            <a:off x="6268090" y="3904357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387625" y="2472375"/>
            <a:ext cx="2287905" cy="2287903"/>
            <a:chOff x="3962648" y="2819400"/>
            <a:chExt cx="1218704" cy="1218704"/>
          </a:xfrm>
        </p:grpSpPr>
        <p:grpSp>
          <p:nvGrpSpPr>
            <p:cNvPr id="44" name="组合 43"/>
            <p:cNvGrpSpPr/>
            <p:nvPr/>
          </p:nvGrpSpPr>
          <p:grpSpPr>
            <a:xfrm>
              <a:off x="3962648" y="2819400"/>
              <a:ext cx="1218704" cy="12187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7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7"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5" name="TextBox 5"/>
            <p:cNvSpPr txBox="1"/>
            <p:nvPr/>
          </p:nvSpPr>
          <p:spPr>
            <a:xfrm>
              <a:off x="4146363" y="3165339"/>
              <a:ext cx="852982" cy="475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spc="3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目录</a:t>
              </a:r>
              <a:endParaRPr lang="en-US" altLang="zh-CN" sz="28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/>
              <a:r>
                <a:rPr lang="en-US" altLang="zh-CN" sz="2400" b="1" cap="all" dirty="0">
                  <a:solidFill>
                    <a:schemeClr val="accent1"/>
                  </a:solidFill>
                  <a:latin typeface="Franklin Gothic Book" panose="020B05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contents</a:t>
              </a:r>
              <a:endParaRPr lang="zh-CN" altLang="en-US" sz="2400" b="1" cap="all" dirty="0">
                <a:solidFill>
                  <a:schemeClr val="accent1"/>
                </a:solidFill>
                <a:latin typeface="Franklin Gothic Book" panose="020B05030201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" name="圆角矩形 106">
            <a:extLst>
              <a:ext uri="{FF2B5EF4-FFF2-40B4-BE49-F238E27FC236}">
                <a16:creationId xmlns:a16="http://schemas.microsoft.com/office/drawing/2014/main" id="{58C2D861-B7E7-443A-8D12-BF79F05F4975}"/>
              </a:ext>
            </a:extLst>
          </p:cNvPr>
          <p:cNvSpPr/>
          <p:nvPr/>
        </p:nvSpPr>
        <p:spPr bwMode="auto">
          <a:xfrm>
            <a:off x="6268090" y="4912469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723024-97CF-4934-AC2F-668C5F821257}"/>
              </a:ext>
            </a:extLst>
          </p:cNvPr>
          <p:cNvSpPr/>
          <p:nvPr/>
        </p:nvSpPr>
        <p:spPr>
          <a:xfrm>
            <a:off x="7619607" y="4912469"/>
            <a:ext cx="2698175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小组分工及评价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0A4DA5-FB55-4EE4-A318-A8C9A7EEF95D}"/>
              </a:ext>
            </a:extLst>
          </p:cNvPr>
          <p:cNvSpPr/>
          <p:nvPr/>
        </p:nvSpPr>
        <p:spPr>
          <a:xfrm>
            <a:off x="7638228" y="5932507"/>
            <a:ext cx="1620957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参考资料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圆角矩形 106">
            <a:extLst>
              <a:ext uri="{FF2B5EF4-FFF2-40B4-BE49-F238E27FC236}">
                <a16:creationId xmlns:a16="http://schemas.microsoft.com/office/drawing/2014/main" id="{E3365C5A-B152-4048-9F1B-7F3BD851E72E}"/>
              </a:ext>
            </a:extLst>
          </p:cNvPr>
          <p:cNvSpPr/>
          <p:nvPr/>
        </p:nvSpPr>
        <p:spPr bwMode="auto">
          <a:xfrm>
            <a:off x="6268090" y="5920581"/>
            <a:ext cx="714104" cy="588750"/>
          </a:xfrm>
          <a:prstGeom prst="roundRect">
            <a:avLst/>
          </a:prstGeom>
          <a:solidFill>
            <a:schemeClr val="accent2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endParaRPr lang="zh-CN" altLang="en-US" sz="2800" dirty="0"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CFB9F0-2E31-4D30-8809-40288F33012E}"/>
              </a:ext>
            </a:extLst>
          </p:cNvPr>
          <p:cNvSpPr/>
          <p:nvPr/>
        </p:nvSpPr>
        <p:spPr>
          <a:xfrm>
            <a:off x="7619606" y="3916283"/>
            <a:ext cx="3416320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会议记录及配置管理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236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349255" y="2531137"/>
            <a:ext cx="6446677" cy="1649455"/>
            <a:chOff x="4560038" y="1903811"/>
            <a:chExt cx="4585122" cy="1173155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4545464" cy="5034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Group division and evaluation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3579055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小组分工及评价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05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523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588028A1-AE34-4541-86A3-B6BA261D5CB5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8469C1C-2542-482D-9F48-066540277A29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6C5FBE-485A-46DD-B480-6CBA94F5FA90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成员分工及评价（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FCB36A-4E9C-45C1-B8EE-82BA9F20EE5C}"/>
              </a:ext>
            </a:extLst>
          </p:cNvPr>
          <p:cNvSpPr txBox="1"/>
          <p:nvPr/>
        </p:nvSpPr>
        <p:spPr>
          <a:xfrm>
            <a:off x="2900983" y="5200501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组长评分标准：起始分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分，未按时完成扣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分，未达到指标扣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重要任务双倍扣分，扣完为止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评分标准：主观评分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总评分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，小数四舍五入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1C127C-71C4-4907-9A08-ECBC50979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13" y="1528093"/>
            <a:ext cx="11083698" cy="35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37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0938A33-F44B-47F7-AE77-AC38CEB1B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54" y="1456085"/>
            <a:ext cx="11340594" cy="3585562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6AD90C0F-86DE-42B1-A0AB-034852042189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F20972-BA4C-4336-8271-76C6C582E991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A7F85-7C0C-4248-B137-ED25E1F22628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成员分工及评价（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2F17F2-7C71-4333-B48B-D60AA0D47B54}"/>
              </a:ext>
            </a:extLst>
          </p:cNvPr>
          <p:cNvSpPr txBox="1"/>
          <p:nvPr/>
        </p:nvSpPr>
        <p:spPr>
          <a:xfrm>
            <a:off x="2900983" y="5200501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组长评分标准：起始分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分，未按时完成扣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分，未达到指标扣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重要任务双倍扣分，扣完为止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评分标准：主观评分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总评分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组长评分*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，小数四舍五入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7584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565279" y="2531137"/>
            <a:ext cx="5126777" cy="1711011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3235013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Reference Material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参考资料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06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29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75959" y="6178296"/>
            <a:ext cx="4601248" cy="5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[4]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《软件工程：首页及课程介绍》 课程计划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p.18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5959" y="4918452"/>
            <a:ext cx="4895912" cy="53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[3]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《软件工程导论》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p.117-140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5959" y="2400439"/>
            <a:ext cx="4895912" cy="53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项目计划书模板（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GB/T8567-2006</a:t>
            </a: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5959" y="3660282"/>
            <a:ext cx="4895912" cy="5374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《软件工程导论》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总体设计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p.91-114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5959" y="1140595"/>
            <a:ext cx="4745231" cy="53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其他资料参考</a:t>
            </a:r>
            <a:endParaRPr lang="en-US" altLang="zh-CN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77207" y="1004331"/>
            <a:ext cx="6585250" cy="6034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898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89037" y="1240061"/>
            <a:ext cx="6140938" cy="2957647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5704901" y="4905852"/>
            <a:ext cx="6068007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5661098" y="4362937"/>
            <a:ext cx="2225450" cy="3577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开发资料参考</a:t>
            </a:r>
            <a:endParaRPr lang="en-US" sz="24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565279" y="5055959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Dart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编程语言中文网：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https://www.dartcn.com/</a:t>
            </a: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644085" y="5715566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3B093-D3A4-453C-B6D8-B474FBDF31AB}"/>
              </a:ext>
            </a:extLst>
          </p:cNvPr>
          <p:cNvSpPr txBox="1">
            <a:spLocks/>
          </p:cNvSpPr>
          <p:nvPr/>
        </p:nvSpPr>
        <p:spPr>
          <a:xfrm>
            <a:off x="1095235" y="242438"/>
            <a:ext cx="4470044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参考资料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0CAB6F-02BA-41E1-9A67-E17808578599}"/>
              </a:ext>
            </a:extLst>
          </p:cNvPr>
          <p:cNvSpPr txBox="1">
            <a:spLocks/>
          </p:cNvSpPr>
          <p:nvPr/>
        </p:nvSpPr>
        <p:spPr>
          <a:xfrm>
            <a:off x="4485159" y="5492438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开放平台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https://ai.baidu.com/</a:t>
            </a:r>
            <a:endParaRPr lang="en-US" altLang="zh-CN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0F265B-545F-46E2-8A6C-71D01C5E8D55}"/>
              </a:ext>
            </a:extLst>
          </p:cNvPr>
          <p:cNvSpPr txBox="1">
            <a:spLocks/>
          </p:cNvSpPr>
          <p:nvPr/>
        </p:nvSpPr>
        <p:spPr>
          <a:xfrm>
            <a:off x="5704901" y="5919974"/>
            <a:ext cx="6185889" cy="6319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https://spring.io/projects/spring-boot</a:t>
            </a: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90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rot="2700000">
            <a:off x="7995385" y="796679"/>
            <a:ext cx="3350844" cy="3350844"/>
          </a:xfrm>
          <a:prstGeom prst="rect">
            <a:avLst/>
          </a:prstGeom>
          <a:blipFill dpi="0" rotWithShape="0">
            <a:blip r:embed="rId3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 rot="2700000">
            <a:off x="10053878" y="-700264"/>
            <a:ext cx="3350844" cy="2219355"/>
          </a:xfrm>
          <a:custGeom>
            <a:avLst/>
            <a:gdLst>
              <a:gd name="connsiteX0" fmla="*/ 1 w 3177271"/>
              <a:gd name="connsiteY0" fmla="*/ 2050510 h 2104393"/>
              <a:gd name="connsiteX1" fmla="*/ 2050512 w 3177271"/>
              <a:gd name="connsiteY1" fmla="*/ 0 h 2104393"/>
              <a:gd name="connsiteX2" fmla="*/ 3177271 w 3177271"/>
              <a:gd name="connsiteY2" fmla="*/ 1126759 h 2104393"/>
              <a:gd name="connsiteX3" fmla="*/ 3177271 w 3177271"/>
              <a:gd name="connsiteY3" fmla="*/ 2104393 h 2104393"/>
              <a:gd name="connsiteX4" fmla="*/ 0 w 3177271"/>
              <a:gd name="connsiteY4" fmla="*/ 2104393 h 210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2104393">
                <a:moveTo>
                  <a:pt x="1" y="2050510"/>
                </a:moveTo>
                <a:lnTo>
                  <a:pt x="2050512" y="0"/>
                </a:lnTo>
                <a:lnTo>
                  <a:pt x="3177271" y="1126759"/>
                </a:lnTo>
                <a:lnTo>
                  <a:pt x="3177271" y="2104393"/>
                </a:lnTo>
                <a:lnTo>
                  <a:pt x="0" y="2104393"/>
                </a:lnTo>
                <a:close/>
              </a:path>
            </a:pathLst>
          </a:custGeom>
          <a:blipFill dpi="0" rotWithShape="0"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2700000">
            <a:off x="10485029" y="3254223"/>
            <a:ext cx="3350844" cy="3350844"/>
          </a:xfrm>
          <a:custGeom>
            <a:avLst/>
            <a:gdLst>
              <a:gd name="connsiteX0" fmla="*/ 0 w 3177271"/>
              <a:gd name="connsiteY0" fmla="*/ 0 h 3177271"/>
              <a:gd name="connsiteX1" fmla="*/ 935918 w 3177271"/>
              <a:gd name="connsiteY1" fmla="*/ 0 h 3177271"/>
              <a:gd name="connsiteX2" fmla="*/ 3177271 w 3177271"/>
              <a:gd name="connsiteY2" fmla="*/ 2241353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0"/>
                </a:moveTo>
                <a:lnTo>
                  <a:pt x="935918" y="0"/>
                </a:lnTo>
                <a:lnTo>
                  <a:pt x="3177271" y="2241353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blipFill dpi="0" rotWithShape="0">
            <a:blip r:embed="rId5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2700000">
            <a:off x="5532654" y="-1692388"/>
            <a:ext cx="3350844" cy="3350844"/>
          </a:xfrm>
          <a:custGeom>
            <a:avLst/>
            <a:gdLst>
              <a:gd name="connsiteX0" fmla="*/ 0 w 3177271"/>
              <a:gd name="connsiteY0" fmla="*/ 3166723 h 3177271"/>
              <a:gd name="connsiteX1" fmla="*/ 3166723 w 3177271"/>
              <a:gd name="connsiteY1" fmla="*/ 0 h 3177271"/>
              <a:gd name="connsiteX2" fmla="*/ 3177271 w 3177271"/>
              <a:gd name="connsiteY2" fmla="*/ 0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700000">
            <a:off x="12427898" y="2036413"/>
            <a:ext cx="860998" cy="860998"/>
          </a:xfrm>
          <a:custGeom>
            <a:avLst/>
            <a:gdLst>
              <a:gd name="connsiteX0" fmla="*/ 0 w 816398"/>
              <a:gd name="connsiteY0" fmla="*/ 0 h 816398"/>
              <a:gd name="connsiteX1" fmla="*/ 816398 w 816398"/>
              <a:gd name="connsiteY1" fmla="*/ 816398 h 816398"/>
              <a:gd name="connsiteX2" fmla="*/ 0 w 816398"/>
              <a:gd name="connsiteY2" fmla="*/ 816398 h 81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398" h="816398">
                <a:moveTo>
                  <a:pt x="0" y="0"/>
                </a:moveTo>
                <a:lnTo>
                  <a:pt x="816398" y="816398"/>
                </a:lnTo>
                <a:lnTo>
                  <a:pt x="0" y="816398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2700000">
            <a:off x="-459621" y="6539464"/>
            <a:ext cx="1810444" cy="437447"/>
          </a:xfrm>
          <a:custGeom>
            <a:avLst/>
            <a:gdLst>
              <a:gd name="connsiteX0" fmla="*/ 0 w 1716663"/>
              <a:gd name="connsiteY0" fmla="*/ 0 h 414787"/>
              <a:gd name="connsiteX1" fmla="*/ 1716663 w 1716663"/>
              <a:gd name="connsiteY1" fmla="*/ 0 h 414787"/>
              <a:gd name="connsiteX2" fmla="*/ 1301876 w 1716663"/>
              <a:gd name="connsiteY2" fmla="*/ 414787 h 414787"/>
              <a:gd name="connsiteX3" fmla="*/ 414787 w 1716663"/>
              <a:gd name="connsiteY3" fmla="*/ 414787 h 41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663" h="414787">
                <a:moveTo>
                  <a:pt x="0" y="0"/>
                </a:moveTo>
                <a:lnTo>
                  <a:pt x="1716663" y="0"/>
                </a:lnTo>
                <a:lnTo>
                  <a:pt x="1301876" y="414787"/>
                </a:lnTo>
                <a:lnTo>
                  <a:pt x="414787" y="414787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 rot="2700000">
            <a:off x="-355167" y="6864195"/>
            <a:ext cx="975606" cy="487803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879797" y="1462084"/>
            <a:ext cx="1328278" cy="1328278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998350" y="2407631"/>
            <a:ext cx="1328278" cy="1328278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2700000">
            <a:off x="12612171" y="6867541"/>
            <a:ext cx="324327" cy="562093"/>
          </a:xfrm>
          <a:custGeom>
            <a:avLst/>
            <a:gdLst>
              <a:gd name="connsiteX0" fmla="*/ 0 w 307527"/>
              <a:gd name="connsiteY0" fmla="*/ 0 h 532977"/>
              <a:gd name="connsiteX1" fmla="*/ 307527 w 307527"/>
              <a:gd name="connsiteY1" fmla="*/ 307527 h 532977"/>
              <a:gd name="connsiteX2" fmla="*/ 82077 w 307527"/>
              <a:gd name="connsiteY2" fmla="*/ 532977 h 532977"/>
              <a:gd name="connsiteX3" fmla="*/ 0 w 307527"/>
              <a:gd name="connsiteY3" fmla="*/ 532977 h 53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27" h="532977">
                <a:moveTo>
                  <a:pt x="0" y="0"/>
                </a:moveTo>
                <a:lnTo>
                  <a:pt x="307527" y="307527"/>
                </a:lnTo>
                <a:lnTo>
                  <a:pt x="82077" y="532977"/>
                </a:lnTo>
                <a:lnTo>
                  <a:pt x="0" y="532977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8954706" y="4358828"/>
            <a:ext cx="3178832" cy="3121683"/>
          </a:xfrm>
          <a:prstGeom prst="line">
            <a:avLst/>
          </a:prstGeom>
          <a:ln>
            <a:solidFill>
              <a:srgbClr val="FFC0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1707211" y="3042974"/>
            <a:ext cx="357020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6600" dirty="0">
                <a:solidFill>
                  <a:srgbClr val="FFC001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感谢聆听</a:t>
            </a:r>
          </a:p>
        </p:txBody>
      </p:sp>
      <p:sp>
        <p:nvSpPr>
          <p:cNvPr id="31" name="文本框 66"/>
          <p:cNvSpPr txBox="1">
            <a:spLocks noChangeArrowheads="1"/>
          </p:cNvSpPr>
          <p:nvPr/>
        </p:nvSpPr>
        <p:spPr bwMode="auto">
          <a:xfrm>
            <a:off x="2346433" y="4224806"/>
            <a:ext cx="19830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rgbClr val="3A3A3A"/>
                </a:solidFill>
                <a:latin typeface="Calibri Light" panose="020F0302020204030204" pitchFamily="34" charset="0"/>
              </a:rPr>
              <a:t>Thank you.</a:t>
            </a:r>
            <a:endParaRPr lang="zh-CN" altLang="en-US" sz="32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43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09370"/>
            <a:ext cx="5126777" cy="1711011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2513046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1116402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引言</a:t>
              </a:r>
              <a:endParaRPr lang="zh-CN" altLang="en-US" sz="5400" b="1" dirty="0">
                <a:solidFill>
                  <a:srgbClr val="3A3A3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01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4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4"/>
          <p:cNvGrpSpPr/>
          <p:nvPr/>
        </p:nvGrpSpPr>
        <p:grpSpPr>
          <a:xfrm>
            <a:off x="353" y="4173992"/>
            <a:ext cx="12858044" cy="3058657"/>
            <a:chOff x="0" y="1885950"/>
            <a:chExt cx="9144000" cy="3257550"/>
          </a:xfrm>
        </p:grpSpPr>
        <p:sp>
          <p:nvSpPr>
            <p:cNvPr id="4102" name="Freeform 6"/>
            <p:cNvSpPr>
              <a:spLocks/>
            </p:cNvSpPr>
            <p:nvPr/>
          </p:nvSpPr>
          <p:spPr bwMode="auto">
            <a:xfrm>
              <a:off x="23100" y="1885950"/>
              <a:ext cx="9120900" cy="3257550"/>
            </a:xfrm>
            <a:custGeom>
              <a:avLst/>
              <a:gdLst/>
              <a:ahLst/>
              <a:cxnLst>
                <a:cxn ang="0">
                  <a:pos x="2288" y="198"/>
                </a:cxn>
                <a:cxn ang="0">
                  <a:pos x="1798" y="1186"/>
                </a:cxn>
                <a:cxn ang="0">
                  <a:pos x="1757" y="518"/>
                </a:cxn>
                <a:cxn ang="0">
                  <a:pos x="1220" y="1249"/>
                </a:cxn>
                <a:cxn ang="0">
                  <a:pos x="1124" y="0"/>
                </a:cxn>
                <a:cxn ang="0">
                  <a:pos x="643" y="966"/>
                </a:cxn>
                <a:cxn ang="0">
                  <a:pos x="533" y="672"/>
                </a:cxn>
                <a:cxn ang="0">
                  <a:pos x="87" y="1058"/>
                </a:cxn>
                <a:cxn ang="0">
                  <a:pos x="0" y="2087"/>
                </a:cxn>
                <a:cxn ang="0">
                  <a:pos x="2764" y="2087"/>
                </a:cxn>
                <a:cxn ang="0">
                  <a:pos x="2764" y="950"/>
                </a:cxn>
                <a:cxn ang="0">
                  <a:pos x="2288" y="198"/>
                </a:cxn>
              </a:cxnLst>
              <a:rect l="0" t="0" r="r" b="b"/>
              <a:pathLst>
                <a:path w="2764" h="2087">
                  <a:moveTo>
                    <a:pt x="2288" y="198"/>
                  </a:moveTo>
                  <a:lnTo>
                    <a:pt x="1798" y="1186"/>
                  </a:lnTo>
                  <a:lnTo>
                    <a:pt x="1757" y="518"/>
                  </a:lnTo>
                  <a:lnTo>
                    <a:pt x="1220" y="1249"/>
                  </a:lnTo>
                  <a:lnTo>
                    <a:pt x="1124" y="0"/>
                  </a:lnTo>
                  <a:lnTo>
                    <a:pt x="643" y="966"/>
                  </a:lnTo>
                  <a:lnTo>
                    <a:pt x="533" y="672"/>
                  </a:lnTo>
                  <a:lnTo>
                    <a:pt x="87" y="1058"/>
                  </a:lnTo>
                  <a:lnTo>
                    <a:pt x="0" y="2087"/>
                  </a:lnTo>
                  <a:lnTo>
                    <a:pt x="2764" y="2087"/>
                  </a:lnTo>
                  <a:lnTo>
                    <a:pt x="2764" y="950"/>
                  </a:lnTo>
                  <a:lnTo>
                    <a:pt x="2288" y="19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3" name="Freeform 7"/>
            <p:cNvSpPr>
              <a:spLocks/>
            </p:cNvSpPr>
            <p:nvPr/>
          </p:nvSpPr>
          <p:spPr bwMode="auto">
            <a:xfrm>
              <a:off x="0" y="1885950"/>
              <a:ext cx="9144000" cy="3257550"/>
            </a:xfrm>
            <a:custGeom>
              <a:avLst/>
              <a:gdLst/>
              <a:ahLst/>
              <a:cxnLst>
                <a:cxn ang="0">
                  <a:pos x="2771" y="950"/>
                </a:cxn>
                <a:cxn ang="0">
                  <a:pos x="2771" y="2087"/>
                </a:cxn>
                <a:cxn ang="0">
                  <a:pos x="0" y="2087"/>
                </a:cxn>
                <a:cxn ang="0">
                  <a:pos x="0" y="700"/>
                </a:cxn>
                <a:cxn ang="0">
                  <a:pos x="410" y="1144"/>
                </a:cxn>
                <a:cxn ang="0">
                  <a:pos x="540" y="672"/>
                </a:cxn>
                <a:cxn ang="0">
                  <a:pos x="852" y="1030"/>
                </a:cxn>
                <a:cxn ang="0">
                  <a:pos x="1131" y="0"/>
                </a:cxn>
                <a:cxn ang="0">
                  <a:pos x="1665" y="850"/>
                </a:cxn>
                <a:cxn ang="0">
                  <a:pos x="1764" y="518"/>
                </a:cxn>
                <a:cxn ang="0">
                  <a:pos x="2166" y="865"/>
                </a:cxn>
                <a:cxn ang="0">
                  <a:pos x="2295" y="198"/>
                </a:cxn>
                <a:cxn ang="0">
                  <a:pos x="2771" y="950"/>
                </a:cxn>
              </a:cxnLst>
              <a:rect l="0" t="0" r="r" b="b"/>
              <a:pathLst>
                <a:path w="2771" h="2087">
                  <a:moveTo>
                    <a:pt x="2771" y="950"/>
                  </a:moveTo>
                  <a:lnTo>
                    <a:pt x="2771" y="2087"/>
                  </a:lnTo>
                  <a:lnTo>
                    <a:pt x="0" y="2087"/>
                  </a:lnTo>
                  <a:lnTo>
                    <a:pt x="0" y="700"/>
                  </a:lnTo>
                  <a:lnTo>
                    <a:pt x="410" y="1144"/>
                  </a:lnTo>
                  <a:lnTo>
                    <a:pt x="540" y="672"/>
                  </a:lnTo>
                  <a:lnTo>
                    <a:pt x="852" y="1030"/>
                  </a:lnTo>
                  <a:lnTo>
                    <a:pt x="1131" y="0"/>
                  </a:lnTo>
                  <a:lnTo>
                    <a:pt x="1665" y="850"/>
                  </a:lnTo>
                  <a:lnTo>
                    <a:pt x="1764" y="518"/>
                  </a:lnTo>
                  <a:lnTo>
                    <a:pt x="2166" y="865"/>
                  </a:lnTo>
                  <a:lnTo>
                    <a:pt x="2295" y="198"/>
                  </a:lnTo>
                  <a:lnTo>
                    <a:pt x="2771" y="95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6" name="Freeform 10"/>
            <p:cNvSpPr>
              <a:spLocks/>
            </p:cNvSpPr>
            <p:nvPr/>
          </p:nvSpPr>
          <p:spPr bwMode="auto">
            <a:xfrm>
              <a:off x="7061768" y="2195004"/>
              <a:ext cx="940470" cy="586890"/>
            </a:xfrm>
            <a:custGeom>
              <a:avLst/>
              <a:gdLst/>
              <a:ahLst/>
              <a:cxnLst>
                <a:cxn ang="0">
                  <a:pos x="285" y="205"/>
                </a:cxn>
                <a:cxn ang="0">
                  <a:pos x="232" y="295"/>
                </a:cxn>
                <a:cxn ang="0">
                  <a:pos x="176" y="240"/>
                </a:cxn>
                <a:cxn ang="0">
                  <a:pos x="82" y="376"/>
                </a:cxn>
                <a:cxn ang="0">
                  <a:pos x="69" y="266"/>
                </a:cxn>
                <a:cxn ang="0">
                  <a:pos x="0" y="311"/>
                </a:cxn>
                <a:cxn ang="0">
                  <a:pos x="155" y="0"/>
                </a:cxn>
                <a:cxn ang="0">
                  <a:pos x="285" y="205"/>
                </a:cxn>
              </a:cxnLst>
              <a:rect l="0" t="0" r="r" b="b"/>
              <a:pathLst>
                <a:path w="285" h="376">
                  <a:moveTo>
                    <a:pt x="285" y="205"/>
                  </a:moveTo>
                  <a:lnTo>
                    <a:pt x="232" y="295"/>
                  </a:lnTo>
                  <a:lnTo>
                    <a:pt x="176" y="240"/>
                  </a:lnTo>
                  <a:lnTo>
                    <a:pt x="82" y="376"/>
                  </a:lnTo>
                  <a:lnTo>
                    <a:pt x="69" y="266"/>
                  </a:lnTo>
                  <a:lnTo>
                    <a:pt x="0" y="311"/>
                  </a:lnTo>
                  <a:lnTo>
                    <a:pt x="155" y="0"/>
                  </a:lnTo>
                  <a:lnTo>
                    <a:pt x="285" y="205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7" name="Freeform 11"/>
            <p:cNvSpPr>
              <a:spLocks/>
            </p:cNvSpPr>
            <p:nvPr/>
          </p:nvSpPr>
          <p:spPr bwMode="auto">
            <a:xfrm>
              <a:off x="3204196" y="1885950"/>
              <a:ext cx="963568" cy="602498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292" y="208"/>
                </a:cxn>
                <a:cxn ang="0">
                  <a:pos x="274" y="386"/>
                </a:cxn>
                <a:cxn ang="0">
                  <a:pos x="181" y="264"/>
                </a:cxn>
                <a:cxn ang="0">
                  <a:pos x="145" y="347"/>
                </a:cxn>
                <a:cxn ang="0">
                  <a:pos x="98" y="269"/>
                </a:cxn>
                <a:cxn ang="0">
                  <a:pos x="0" y="322"/>
                </a:cxn>
                <a:cxn ang="0">
                  <a:pos x="160" y="0"/>
                </a:cxn>
              </a:cxnLst>
              <a:rect l="0" t="0" r="r" b="b"/>
              <a:pathLst>
                <a:path w="292" h="386">
                  <a:moveTo>
                    <a:pt x="160" y="0"/>
                  </a:moveTo>
                  <a:lnTo>
                    <a:pt x="292" y="208"/>
                  </a:lnTo>
                  <a:lnTo>
                    <a:pt x="274" y="386"/>
                  </a:lnTo>
                  <a:lnTo>
                    <a:pt x="181" y="264"/>
                  </a:lnTo>
                  <a:lnTo>
                    <a:pt x="145" y="347"/>
                  </a:lnTo>
                  <a:lnTo>
                    <a:pt x="98" y="269"/>
                  </a:lnTo>
                  <a:lnTo>
                    <a:pt x="0" y="322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bg2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3527585" y="1885950"/>
              <a:ext cx="640179" cy="602498"/>
            </a:xfrm>
            <a:custGeom>
              <a:avLst/>
              <a:gdLst/>
              <a:ahLst/>
              <a:cxnLst>
                <a:cxn ang="0">
                  <a:pos x="0" y="269"/>
                </a:cxn>
                <a:cxn ang="0">
                  <a:pos x="62" y="0"/>
                </a:cxn>
                <a:cxn ang="0">
                  <a:pos x="194" y="208"/>
                </a:cxn>
                <a:cxn ang="0">
                  <a:pos x="176" y="386"/>
                </a:cxn>
                <a:cxn ang="0">
                  <a:pos x="83" y="264"/>
                </a:cxn>
                <a:cxn ang="0">
                  <a:pos x="47" y="347"/>
                </a:cxn>
                <a:cxn ang="0">
                  <a:pos x="0" y="269"/>
                </a:cxn>
              </a:cxnLst>
              <a:rect l="0" t="0" r="r" b="b"/>
              <a:pathLst>
                <a:path w="194" h="386">
                  <a:moveTo>
                    <a:pt x="0" y="269"/>
                  </a:moveTo>
                  <a:lnTo>
                    <a:pt x="62" y="0"/>
                  </a:lnTo>
                  <a:lnTo>
                    <a:pt x="194" y="208"/>
                  </a:lnTo>
                  <a:lnTo>
                    <a:pt x="176" y="386"/>
                  </a:lnTo>
                  <a:lnTo>
                    <a:pt x="83" y="264"/>
                  </a:lnTo>
                  <a:lnTo>
                    <a:pt x="47" y="347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9" name="Freeform 13"/>
            <p:cNvSpPr>
              <a:spLocks/>
            </p:cNvSpPr>
            <p:nvPr/>
          </p:nvSpPr>
          <p:spPr bwMode="auto">
            <a:xfrm>
              <a:off x="7299360" y="2195004"/>
              <a:ext cx="702878" cy="608742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12" y="434"/>
                </a:cxn>
                <a:cxn ang="0">
                  <a:pos x="121" y="277"/>
                </a:cxn>
                <a:cxn ang="0">
                  <a:pos x="185" y="341"/>
                </a:cxn>
                <a:cxn ang="0">
                  <a:pos x="246" y="237"/>
                </a:cxn>
                <a:cxn ang="0">
                  <a:pos x="96" y="0"/>
                </a:cxn>
              </a:cxnLst>
              <a:rect l="0" t="0" r="r" b="b"/>
              <a:pathLst>
                <a:path w="246" h="451">
                  <a:moveTo>
                    <a:pt x="96" y="0"/>
                  </a:moveTo>
                  <a:cubicBezTo>
                    <a:pt x="96" y="0"/>
                    <a:pt x="0" y="451"/>
                    <a:pt x="12" y="434"/>
                  </a:cubicBezTo>
                  <a:cubicBezTo>
                    <a:pt x="24" y="416"/>
                    <a:pt x="121" y="277"/>
                    <a:pt x="121" y="277"/>
                  </a:cubicBezTo>
                  <a:cubicBezTo>
                    <a:pt x="185" y="341"/>
                    <a:pt x="185" y="341"/>
                    <a:pt x="185" y="341"/>
                  </a:cubicBezTo>
                  <a:cubicBezTo>
                    <a:pt x="246" y="237"/>
                    <a:pt x="246" y="237"/>
                    <a:pt x="246" y="23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21"/>
          <p:cNvGrpSpPr/>
          <p:nvPr/>
        </p:nvGrpSpPr>
        <p:grpSpPr>
          <a:xfrm>
            <a:off x="353" y="5414187"/>
            <a:ext cx="12858044" cy="1818463"/>
            <a:chOff x="0" y="3378148"/>
            <a:chExt cx="9144000" cy="1765352"/>
          </a:xfrm>
        </p:grpSpPr>
        <p:sp>
          <p:nvSpPr>
            <p:cNvPr id="4104" name="Freeform 8"/>
            <p:cNvSpPr>
              <a:spLocks/>
            </p:cNvSpPr>
            <p:nvPr/>
          </p:nvSpPr>
          <p:spPr bwMode="auto">
            <a:xfrm>
              <a:off x="0" y="3378148"/>
              <a:ext cx="9144000" cy="1765352"/>
            </a:xfrm>
            <a:custGeom>
              <a:avLst/>
              <a:gdLst/>
              <a:ahLst/>
              <a:cxnLst>
                <a:cxn ang="0">
                  <a:pos x="2319" y="230"/>
                </a:cxn>
                <a:cxn ang="0">
                  <a:pos x="1686" y="584"/>
                </a:cxn>
                <a:cxn ang="0">
                  <a:pos x="1538" y="0"/>
                </a:cxn>
                <a:cxn ang="0">
                  <a:pos x="1066" y="739"/>
                </a:cxn>
                <a:cxn ang="0">
                  <a:pos x="949" y="386"/>
                </a:cxn>
                <a:cxn ang="0">
                  <a:pos x="453" y="680"/>
                </a:cxn>
                <a:cxn ang="0">
                  <a:pos x="404" y="433"/>
                </a:cxn>
                <a:cxn ang="0">
                  <a:pos x="0" y="581"/>
                </a:cxn>
                <a:cxn ang="0">
                  <a:pos x="0" y="1131"/>
                </a:cxn>
                <a:cxn ang="0">
                  <a:pos x="2771" y="1131"/>
                </a:cxn>
                <a:cxn ang="0">
                  <a:pos x="2771" y="767"/>
                </a:cxn>
                <a:cxn ang="0">
                  <a:pos x="2319" y="230"/>
                </a:cxn>
              </a:cxnLst>
              <a:rect l="0" t="0" r="r" b="b"/>
              <a:pathLst>
                <a:path w="2771" h="1131">
                  <a:moveTo>
                    <a:pt x="2319" y="230"/>
                  </a:moveTo>
                  <a:lnTo>
                    <a:pt x="1686" y="584"/>
                  </a:lnTo>
                  <a:lnTo>
                    <a:pt x="1538" y="0"/>
                  </a:lnTo>
                  <a:lnTo>
                    <a:pt x="1066" y="739"/>
                  </a:lnTo>
                  <a:lnTo>
                    <a:pt x="949" y="386"/>
                  </a:lnTo>
                  <a:lnTo>
                    <a:pt x="453" y="680"/>
                  </a:lnTo>
                  <a:lnTo>
                    <a:pt x="404" y="433"/>
                  </a:lnTo>
                  <a:lnTo>
                    <a:pt x="0" y="581"/>
                  </a:lnTo>
                  <a:lnTo>
                    <a:pt x="0" y="1131"/>
                  </a:lnTo>
                  <a:lnTo>
                    <a:pt x="2771" y="1131"/>
                  </a:lnTo>
                  <a:lnTo>
                    <a:pt x="2771" y="767"/>
                  </a:lnTo>
                  <a:lnTo>
                    <a:pt x="2319" y="23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5" name="Freeform 9"/>
            <p:cNvSpPr>
              <a:spLocks/>
            </p:cNvSpPr>
            <p:nvPr/>
          </p:nvSpPr>
          <p:spPr bwMode="auto">
            <a:xfrm>
              <a:off x="0" y="3378148"/>
              <a:ext cx="9144000" cy="1765352"/>
            </a:xfrm>
            <a:custGeom>
              <a:avLst/>
              <a:gdLst/>
              <a:ahLst/>
              <a:cxnLst>
                <a:cxn ang="0">
                  <a:pos x="2771" y="605"/>
                </a:cxn>
                <a:cxn ang="0">
                  <a:pos x="2319" y="230"/>
                </a:cxn>
                <a:cxn ang="0">
                  <a:pos x="2171" y="617"/>
                </a:cxn>
                <a:cxn ang="0">
                  <a:pos x="1538" y="0"/>
                </a:cxn>
                <a:cxn ang="0">
                  <a:pos x="1390" y="690"/>
                </a:cxn>
                <a:cxn ang="0">
                  <a:pos x="949" y="386"/>
                </a:cxn>
                <a:cxn ang="0">
                  <a:pos x="761" y="770"/>
                </a:cxn>
                <a:cxn ang="0">
                  <a:pos x="404" y="433"/>
                </a:cxn>
                <a:cxn ang="0">
                  <a:pos x="0" y="785"/>
                </a:cxn>
                <a:cxn ang="0">
                  <a:pos x="0" y="1131"/>
                </a:cxn>
                <a:cxn ang="0">
                  <a:pos x="2771" y="1131"/>
                </a:cxn>
                <a:cxn ang="0">
                  <a:pos x="2771" y="605"/>
                </a:cxn>
              </a:cxnLst>
              <a:rect l="0" t="0" r="r" b="b"/>
              <a:pathLst>
                <a:path w="2771" h="1131">
                  <a:moveTo>
                    <a:pt x="2771" y="605"/>
                  </a:moveTo>
                  <a:lnTo>
                    <a:pt x="2319" y="230"/>
                  </a:lnTo>
                  <a:lnTo>
                    <a:pt x="2171" y="617"/>
                  </a:lnTo>
                  <a:lnTo>
                    <a:pt x="1538" y="0"/>
                  </a:lnTo>
                  <a:lnTo>
                    <a:pt x="1390" y="690"/>
                  </a:lnTo>
                  <a:lnTo>
                    <a:pt x="949" y="386"/>
                  </a:lnTo>
                  <a:lnTo>
                    <a:pt x="761" y="770"/>
                  </a:lnTo>
                  <a:lnTo>
                    <a:pt x="404" y="433"/>
                  </a:lnTo>
                  <a:lnTo>
                    <a:pt x="0" y="785"/>
                  </a:lnTo>
                  <a:lnTo>
                    <a:pt x="0" y="1131"/>
                  </a:lnTo>
                  <a:lnTo>
                    <a:pt x="2771" y="1131"/>
                  </a:lnTo>
                  <a:lnTo>
                    <a:pt x="2771" y="60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10" name="Freeform 14"/>
            <p:cNvSpPr>
              <a:spLocks/>
            </p:cNvSpPr>
            <p:nvPr/>
          </p:nvSpPr>
          <p:spPr bwMode="auto">
            <a:xfrm>
              <a:off x="4534051" y="3378148"/>
              <a:ext cx="1085665" cy="536942"/>
            </a:xfrm>
            <a:custGeom>
              <a:avLst/>
              <a:gdLst/>
              <a:ahLst/>
              <a:cxnLst>
                <a:cxn ang="0">
                  <a:pos x="329" y="160"/>
                </a:cxn>
                <a:cxn ang="0">
                  <a:pos x="164" y="0"/>
                </a:cxn>
                <a:cxn ang="0">
                  <a:pos x="0" y="256"/>
                </a:cxn>
                <a:cxn ang="0">
                  <a:pos x="76" y="184"/>
                </a:cxn>
                <a:cxn ang="0">
                  <a:pos x="90" y="344"/>
                </a:cxn>
                <a:cxn ang="0">
                  <a:pos x="168" y="195"/>
                </a:cxn>
                <a:cxn ang="0">
                  <a:pos x="256" y="253"/>
                </a:cxn>
                <a:cxn ang="0">
                  <a:pos x="329" y="160"/>
                </a:cxn>
              </a:cxnLst>
              <a:rect l="0" t="0" r="r" b="b"/>
              <a:pathLst>
                <a:path w="329" h="344">
                  <a:moveTo>
                    <a:pt x="329" y="160"/>
                  </a:moveTo>
                  <a:lnTo>
                    <a:pt x="164" y="0"/>
                  </a:lnTo>
                  <a:lnTo>
                    <a:pt x="0" y="256"/>
                  </a:lnTo>
                  <a:lnTo>
                    <a:pt x="76" y="184"/>
                  </a:lnTo>
                  <a:lnTo>
                    <a:pt x="90" y="344"/>
                  </a:lnTo>
                  <a:lnTo>
                    <a:pt x="168" y="195"/>
                  </a:lnTo>
                  <a:lnTo>
                    <a:pt x="256" y="253"/>
                  </a:lnTo>
                  <a:lnTo>
                    <a:pt x="329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11" name="Freeform 15"/>
            <p:cNvSpPr>
              <a:spLocks/>
            </p:cNvSpPr>
            <p:nvPr/>
          </p:nvSpPr>
          <p:spPr bwMode="auto">
            <a:xfrm>
              <a:off x="4831041" y="3378148"/>
              <a:ext cx="788675" cy="536942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344"/>
                </a:cxn>
                <a:cxn ang="0">
                  <a:pos x="78" y="195"/>
                </a:cxn>
                <a:cxn ang="0">
                  <a:pos x="166" y="253"/>
                </a:cxn>
                <a:cxn ang="0">
                  <a:pos x="239" y="160"/>
                </a:cxn>
                <a:cxn ang="0">
                  <a:pos x="74" y="0"/>
                </a:cxn>
              </a:cxnLst>
              <a:rect l="0" t="0" r="r" b="b"/>
              <a:pathLst>
                <a:path w="239" h="344">
                  <a:moveTo>
                    <a:pt x="74" y="0"/>
                  </a:moveTo>
                  <a:lnTo>
                    <a:pt x="0" y="344"/>
                  </a:lnTo>
                  <a:lnTo>
                    <a:pt x="78" y="195"/>
                  </a:lnTo>
                  <a:lnTo>
                    <a:pt x="166" y="253"/>
                  </a:lnTo>
                  <a:lnTo>
                    <a:pt x="239" y="16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095235" y="242438"/>
            <a:ext cx="4037995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文件标识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32C3075-04E7-4783-B859-BB36175A2329}"/>
              </a:ext>
            </a:extLst>
          </p:cNvPr>
          <p:cNvSpPr txBox="1"/>
          <p:nvPr/>
        </p:nvSpPr>
        <p:spPr>
          <a:xfrm>
            <a:off x="2461835" y="3298721"/>
            <a:ext cx="2059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总体设计文件标识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790524C-9312-4BE8-89C0-5EDA816AD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312" y="504202"/>
            <a:ext cx="5596128" cy="2481991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815DBF91-8732-4DB8-8842-71DEFC57CED3}"/>
              </a:ext>
            </a:extLst>
          </p:cNvPr>
          <p:cNvSpPr txBox="1"/>
          <p:nvPr/>
        </p:nvSpPr>
        <p:spPr>
          <a:xfrm>
            <a:off x="8337151" y="3195352"/>
            <a:ext cx="2059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详细设计文件标识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846583C-CF41-425E-ABF3-F0D18EC1A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035" y="541486"/>
            <a:ext cx="5596128" cy="243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 rot="16200000" flipV="1">
            <a:off x="-2625215" y="2540179"/>
            <a:ext cx="6602234" cy="1521875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697077" y="3098735"/>
            <a:ext cx="6745957" cy="1521874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58074" y="673787"/>
            <a:ext cx="2551227" cy="1163472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32"/>
          <p:cNvSpPr/>
          <p:nvPr/>
        </p:nvSpPr>
        <p:spPr>
          <a:xfrm rot="2700000">
            <a:off x="12357114" y="3181061"/>
            <a:ext cx="1002566" cy="1002566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5997327" y="2445610"/>
            <a:ext cx="5126777" cy="1711011"/>
            <a:chOff x="4560038" y="1903811"/>
            <a:chExt cx="3646359" cy="1216936"/>
          </a:xfrm>
        </p:grpSpPr>
        <p:sp>
          <p:nvSpPr>
            <p:cNvPr id="25" name="矩形 24"/>
            <p:cNvSpPr/>
            <p:nvPr/>
          </p:nvSpPr>
          <p:spPr>
            <a:xfrm>
              <a:off x="4599696" y="2573491"/>
              <a:ext cx="2471272" cy="5472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dirty="0">
                  <a:solidFill>
                    <a:srgbClr val="3A3A3A"/>
                  </a:solidFill>
                  <a:ea typeface="微软雅黑" panose="020B0503020204020204" pitchFamily="34" charset="-122"/>
                </a:rPr>
                <a:t>Overall Design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560038" y="1903811"/>
              <a:ext cx="2101463" cy="656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5400" dirty="0">
                  <a:solidFill>
                    <a:srgbClr val="3A3A3A"/>
                  </a:solidFill>
                  <a:latin typeface="Franklin Gothic Medium" panose="020B06030201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总体设计</a:t>
              </a:r>
              <a:endParaRPr lang="zh-CN" altLang="en-US" sz="5400" b="1" dirty="0">
                <a:solidFill>
                  <a:srgbClr val="3A3A3A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644008" y="2559875"/>
              <a:ext cx="356238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2"/>
          <p:cNvSpPr txBox="1"/>
          <p:nvPr/>
        </p:nvSpPr>
        <p:spPr>
          <a:xfrm>
            <a:off x="872253" y="725525"/>
            <a:ext cx="5422486" cy="526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rgbClr val="441C1F"/>
                </a:solidFill>
                <a:latin typeface="IrisUPC" pitchFamily="34" charset="-34"/>
                <a:cs typeface="IrisUPC" pitchFamily="34" charset="-34"/>
              </a:defRPr>
            </a:lvl1pPr>
          </a:lstStyle>
          <a:p>
            <a:r>
              <a:rPr lang="en-US" altLang="zh-CN" sz="33605" dirty="0">
                <a:solidFill>
                  <a:srgbClr val="FFC001"/>
                </a:solidFill>
              </a:rPr>
              <a:t>02</a:t>
            </a:r>
            <a:endParaRPr lang="zh-CN" altLang="en-US" sz="33605" dirty="0">
              <a:solidFill>
                <a:srgbClr val="FFC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55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>
            <a:extLst>
              <a:ext uri="{FF2B5EF4-FFF2-40B4-BE49-F238E27FC236}">
                <a16:creationId xmlns:a16="http://schemas.microsoft.com/office/drawing/2014/main" id="{C7C5B5D6-314A-4DB9-B490-D86F4B782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11" y="1262062"/>
            <a:ext cx="25527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66BB4627-7798-4BDD-8970-3ACB3F457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99" y="2680221"/>
            <a:ext cx="7092331" cy="1599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06FD6F42-6183-4330-AED2-D7956BEADA41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1F3EF6E-5338-493F-AEBE-02F3567BA540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173553-3BE3-460A-B552-61B20F76CC02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处理流程图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7E1B60-29EC-4111-94DA-285340A2729C}"/>
              </a:ext>
            </a:extLst>
          </p:cNvPr>
          <p:cNvSpPr txBox="1"/>
          <p:nvPr/>
        </p:nvSpPr>
        <p:spPr>
          <a:xfrm>
            <a:off x="1892871" y="6064597"/>
            <a:ext cx="27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系统流程图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8A2A4B-6F53-49FB-A032-DD201028C0DC}"/>
              </a:ext>
            </a:extLst>
          </p:cNvPr>
          <p:cNvSpPr txBox="1"/>
          <p:nvPr/>
        </p:nvSpPr>
        <p:spPr>
          <a:xfrm>
            <a:off x="7797527" y="4624437"/>
            <a:ext cx="27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数据流程图</a:t>
            </a:r>
          </a:p>
        </p:txBody>
      </p:sp>
    </p:spTree>
    <p:extLst>
      <p:ext uri="{BB962C8B-B14F-4D97-AF65-F5344CB8AC3E}">
        <p14:creationId xmlns:p14="http://schemas.microsoft.com/office/powerpoint/2010/main" val="218474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ADAE060A-F821-46AA-A20D-CC3D45194887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C9167CA-7A6D-43F6-AADB-9F9A41ACEFF1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DD22F4-6087-4F1B-A3DF-960CCB3917A0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HIPO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图（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074" name="Picture 3278">
            <a:extLst>
              <a:ext uri="{FF2B5EF4-FFF2-40B4-BE49-F238E27FC236}">
                <a16:creationId xmlns:a16="http://schemas.microsoft.com/office/drawing/2014/main" id="{EFF395B2-F6FA-4414-8C4A-2D2547353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44" y="1744117"/>
            <a:ext cx="12014862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7C77C54-BBA6-4BC5-BF29-F13D7900A479}"/>
              </a:ext>
            </a:extLst>
          </p:cNvPr>
          <p:cNvSpPr txBox="1"/>
          <p:nvPr/>
        </p:nvSpPr>
        <p:spPr>
          <a:xfrm>
            <a:off x="5205239" y="6064597"/>
            <a:ext cx="276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带编号的层次图（</a:t>
            </a:r>
            <a:r>
              <a:rPr lang="en-US" altLang="zh-CN" dirty="0"/>
              <a:t>H</a:t>
            </a:r>
            <a:r>
              <a:rPr lang="zh-CN" altLang="en-US" dirty="0"/>
              <a:t>图）</a:t>
            </a:r>
          </a:p>
        </p:txBody>
      </p:sp>
    </p:spTree>
    <p:extLst>
      <p:ext uri="{BB962C8B-B14F-4D97-AF65-F5344CB8AC3E}">
        <p14:creationId xmlns:p14="http://schemas.microsoft.com/office/powerpoint/2010/main" val="104641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FD9DE5C-8165-4A3D-AF33-70FC2E3A62A3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E31112F-4EB6-480E-AABA-3EE44B49F0A7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F32573-E630-417A-AC41-093A9EADFFC5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HIPO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图（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098" name="图片 1">
            <a:extLst>
              <a:ext uri="{FF2B5EF4-FFF2-40B4-BE49-F238E27FC236}">
                <a16:creationId xmlns:a16="http://schemas.microsoft.com/office/drawing/2014/main" id="{203292F8-BEB9-4012-918B-51AF6B805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1232907"/>
            <a:ext cx="3816424" cy="527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14">
            <a:extLst>
              <a:ext uri="{FF2B5EF4-FFF2-40B4-BE49-F238E27FC236}">
                <a16:creationId xmlns:a16="http://schemas.microsoft.com/office/drawing/2014/main" id="{C4F73C2A-DDB2-46A3-BA6E-4D441151C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423" y="1232906"/>
            <a:ext cx="3816424" cy="527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89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D7AD2163-BA77-45C6-B839-9047D4CDDB8C}"/>
              </a:ext>
            </a:extLst>
          </p:cNvPr>
          <p:cNvSpPr/>
          <p:nvPr/>
        </p:nvSpPr>
        <p:spPr>
          <a:xfrm>
            <a:off x="532958" y="327049"/>
            <a:ext cx="367982" cy="367982"/>
          </a:xfrm>
          <a:prstGeom prst="ellipse">
            <a:avLst/>
          </a:prstGeom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8991F9A-F7FC-482F-A1E4-5452C656C258}"/>
              </a:ext>
            </a:extLst>
          </p:cNvPr>
          <p:cNvSpPr/>
          <p:nvPr/>
        </p:nvSpPr>
        <p:spPr>
          <a:xfrm>
            <a:off x="800016" y="327049"/>
            <a:ext cx="201847" cy="2018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61AE53-C724-4558-8475-88DD8F9986A4}"/>
              </a:ext>
            </a:extLst>
          </p:cNvPr>
          <p:cNvSpPr txBox="1">
            <a:spLocks/>
          </p:cNvSpPr>
          <p:nvPr/>
        </p:nvSpPr>
        <p:spPr>
          <a:xfrm>
            <a:off x="1095236" y="242438"/>
            <a:ext cx="3067050" cy="367982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HIPO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图（</a:t>
            </a:r>
            <a:r>
              <a:rPr lang="en-US" altLang="zh-CN" sz="3200" dirty="0">
                <a:latin typeface="+mn-ea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3200" dirty="0">
                <a:latin typeface="+mn-ea"/>
                <a:cs typeface="+mn-ea"/>
                <a:sym typeface="Arial" panose="020B0604020202020204" pitchFamily="34" charset="0"/>
              </a:rPr>
              <a:t>）</a:t>
            </a:r>
            <a:endParaRPr lang="en-US" sz="3200" dirty="0"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122" name="图片 15">
            <a:extLst>
              <a:ext uri="{FF2B5EF4-FFF2-40B4-BE49-F238E27FC236}">
                <a16:creationId xmlns:a16="http://schemas.microsoft.com/office/drawing/2014/main" id="{85CD335B-8E5C-4872-AD7F-041CFF455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378" y="1231702"/>
            <a:ext cx="3809808" cy="5264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17">
            <a:extLst>
              <a:ext uri="{FF2B5EF4-FFF2-40B4-BE49-F238E27FC236}">
                <a16:creationId xmlns:a16="http://schemas.microsoft.com/office/drawing/2014/main" id="{3756A9B2-575C-468D-9E9A-D8F2EAED5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407" y="1231702"/>
            <a:ext cx="3809808" cy="5264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3944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A048348-4C8D-47CE-8F4C-88BD233E6A4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178"/>
</p:tagLst>
</file>

<file path=ppt/theme/theme1.xml><?xml version="1.0" encoding="utf-8"?>
<a:theme xmlns:a="http://schemas.openxmlformats.org/drawingml/2006/main" name="第一PPT，www.1ppt.com">
  <a:themeElements>
    <a:clrScheme name="自定义 79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A2A2A"/>
      </a:accent1>
      <a:accent2>
        <a:srgbClr val="FFBD00"/>
      </a:accent2>
      <a:accent3>
        <a:srgbClr val="2A2A2A"/>
      </a:accent3>
      <a:accent4>
        <a:srgbClr val="FFBD00"/>
      </a:accent4>
      <a:accent5>
        <a:srgbClr val="2A2A2A"/>
      </a:accent5>
      <a:accent6>
        <a:srgbClr val="FFBD00"/>
      </a:accent6>
      <a:hlink>
        <a:srgbClr val="2A2A2A"/>
      </a:hlink>
      <a:folHlink>
        <a:srgbClr val="FFBD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595</Words>
  <Application>Microsoft Office PowerPoint</Application>
  <PresentationFormat>自定义</PresentationFormat>
  <Paragraphs>214</Paragraphs>
  <Slides>25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汉仪中圆简</vt:lpstr>
      <vt:lpstr>宋体</vt:lpstr>
      <vt:lpstr>微软雅黑</vt:lpstr>
      <vt:lpstr>Arial</vt:lpstr>
      <vt:lpstr>Calibri</vt:lpstr>
      <vt:lpstr>Calibri Light</vt:lpstr>
      <vt:lpstr>Franklin Gothic Book</vt:lpstr>
      <vt:lpstr>Franklin Gothic Medium</vt:lpstr>
      <vt:lpstr>Impact</vt:lpstr>
      <vt:lpstr>IrisUPC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图片排版</dc:title>
  <dc:creator/>
  <cp:keywords>www.1ppt.com</cp:keywords>
  <cp:lastModifiedBy/>
  <cp:revision>1</cp:revision>
  <dcterms:created xsi:type="dcterms:W3CDTF">2016-10-17T14:00:15Z</dcterms:created>
  <dcterms:modified xsi:type="dcterms:W3CDTF">2020-12-03T03:47:57Z</dcterms:modified>
</cp:coreProperties>
</file>