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67" r:id="rId1"/>
    <p:sldMasterId id="2147483775" r:id="rId2"/>
  </p:sldMasterIdLst>
  <p:notesMasterIdLst>
    <p:notesMasterId r:id="rId33"/>
  </p:notesMasterIdLst>
  <p:sldIdLst>
    <p:sldId id="277" r:id="rId3"/>
    <p:sldId id="280" r:id="rId4"/>
    <p:sldId id="257" r:id="rId5"/>
    <p:sldId id="296" r:id="rId6"/>
    <p:sldId id="269" r:id="rId7"/>
    <p:sldId id="261" r:id="rId8"/>
    <p:sldId id="270" r:id="rId9"/>
    <p:sldId id="281" r:id="rId10"/>
    <p:sldId id="282" r:id="rId11"/>
    <p:sldId id="283" r:id="rId12"/>
    <p:sldId id="298" r:id="rId13"/>
    <p:sldId id="284" r:id="rId14"/>
    <p:sldId id="266" r:id="rId15"/>
    <p:sldId id="285" r:id="rId16"/>
    <p:sldId id="299" r:id="rId17"/>
    <p:sldId id="286" r:id="rId18"/>
    <p:sldId id="288" r:id="rId19"/>
    <p:sldId id="287" r:id="rId20"/>
    <p:sldId id="272" r:id="rId21"/>
    <p:sldId id="289" r:id="rId22"/>
    <p:sldId id="290" r:id="rId23"/>
    <p:sldId id="291" r:id="rId24"/>
    <p:sldId id="271" r:id="rId25"/>
    <p:sldId id="292" r:id="rId26"/>
    <p:sldId id="267" r:id="rId27"/>
    <p:sldId id="294" r:id="rId28"/>
    <p:sldId id="295" r:id="rId29"/>
    <p:sldId id="297" r:id="rId30"/>
    <p:sldId id="300" r:id="rId31"/>
    <p:sldId id="27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60">
          <p15:clr>
            <a:srgbClr val="A4A3A4"/>
          </p15:clr>
        </p15:guide>
        <p15:guide id="3" orient="horz" pos="3861">
          <p15:clr>
            <a:srgbClr val="A4A3A4"/>
          </p15:clr>
        </p15:guide>
        <p15:guide id="4" orient="horz" pos="3843">
          <p15:clr>
            <a:srgbClr val="A4A3A4"/>
          </p15:clr>
        </p15:guide>
        <p15:guide id="5" pos="3840">
          <p15:clr>
            <a:srgbClr val="A4A3A4"/>
          </p15:clr>
        </p15:guide>
        <p15:guide id="6" pos="690">
          <p15:clr>
            <a:srgbClr val="A4A3A4"/>
          </p15:clr>
        </p15:guide>
        <p15:guide id="7" pos="6992">
          <p15:clr>
            <a:srgbClr val="A4A3A4"/>
          </p15:clr>
        </p15:guide>
        <p15:guide id="8" pos="69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00"/>
    <a:srgbClr val="FC201C"/>
    <a:srgbClr val="273A4F"/>
    <a:srgbClr val="26354C"/>
    <a:srgbClr val="6AAC90"/>
    <a:srgbClr val="FFB901"/>
    <a:srgbClr val="281C03"/>
    <a:srgbClr val="24595E"/>
    <a:srgbClr val="275A5C"/>
    <a:srgbClr val="D1A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orient="horz" pos="560"/>
        <p:guide orient="horz" pos="3861"/>
        <p:guide orient="horz" pos="3843"/>
        <p:guide pos="3840"/>
        <p:guide pos="690"/>
        <p:guide pos="6992"/>
        <p:guide pos="69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1AB3F-F293-43F7-AB1A-4A3268560F72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8AB5A-252E-4D21-ACA7-20ACDF88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265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2020/12/22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09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4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96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48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44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8296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flipV="1"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6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2020/12/22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53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6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4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2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466279C3-C65B-47D8-9317-DE999FED3C51}"/>
              </a:ext>
            </a:extLst>
          </p:cNvPr>
          <p:cNvSpPr txBox="1"/>
          <p:nvPr userDrawn="1"/>
        </p:nvSpPr>
        <p:spPr>
          <a:xfrm>
            <a:off x="1907704" y="55600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81477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1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1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 descr="图片8">
            <a:extLst>
              <a:ext uri="{FF2B5EF4-FFF2-40B4-BE49-F238E27FC236}">
                <a16:creationId xmlns:a16="http://schemas.microsoft.com/office/drawing/2014/main" id="{FCA523E4-12F2-4A0D-9BE0-FFAF2EBD403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8255"/>
            <a:ext cx="12203430" cy="686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chengyuweng7838/article/details/100996270" TargetMode="External"/><Relationship Id="rId2" Type="http://schemas.openxmlformats.org/officeDocument/2006/relationships/hyperlink" Target="https://blog.csdn.net/fbvukn/article/details/85853826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cnblogs.com/dangkai/articles/9360302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 flipV="1">
            <a:off x="1" y="856"/>
            <a:ext cx="12192000" cy="6857143"/>
          </a:xfrm>
          <a:prstGeom prst="rect">
            <a:avLst/>
          </a:prstGeom>
        </p:spPr>
      </p:pic>
      <p:sp>
        <p:nvSpPr>
          <p:cNvPr id="178" name="文本框 177"/>
          <p:cNvSpPr txBox="1"/>
          <p:nvPr/>
        </p:nvSpPr>
        <p:spPr>
          <a:xfrm>
            <a:off x="758329" y="2768131"/>
            <a:ext cx="6077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273A4F"/>
                </a:solidFill>
                <a:cs typeface="+mn-ea"/>
                <a:sym typeface="+mn-lt"/>
              </a:rPr>
              <a:t>SE2020-G14-</a:t>
            </a:r>
            <a:r>
              <a:rPr lang="zh-CN" altLang="en-US" sz="5400" b="1" dirty="0">
                <a:solidFill>
                  <a:srgbClr val="273A4F"/>
                </a:solidFill>
                <a:cs typeface="+mn-ea"/>
                <a:sym typeface="+mn-lt"/>
              </a:rPr>
              <a:t>实现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7E4A10-0897-42E6-A390-884E8C6A9C31}"/>
              </a:ext>
            </a:extLst>
          </p:cNvPr>
          <p:cNvSpPr/>
          <p:nvPr/>
        </p:nvSpPr>
        <p:spPr>
          <a:xfrm>
            <a:off x="1800568" y="4089700"/>
            <a:ext cx="5780962" cy="5648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基于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Flutter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的跨平台记账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0C8B13B-3163-40F9-8A54-ECAA79933785}"/>
              </a:ext>
            </a:extLst>
          </p:cNvPr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5" name="文本框 27">
              <a:extLst>
                <a:ext uri="{FF2B5EF4-FFF2-40B4-BE49-F238E27FC236}">
                  <a16:creationId xmlns:a16="http://schemas.microsoft.com/office/drawing/2014/main" id="{688580D7-0039-428A-8718-E699046B60EB}"/>
                </a:ext>
              </a:extLst>
            </p:cNvPr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FF0000"/>
                  </a:solidFill>
                  <a:cs typeface="+mn-ea"/>
                  <a:sym typeface="+mn-lt"/>
                </a:rPr>
                <a:t>集成测试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2E3B74B-E529-426D-AC9C-CC031203FD02}"/>
                </a:ext>
              </a:extLst>
            </p:cNvPr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0101C00-658C-4558-8BAB-5EB7C01B11F4}"/>
                </a:ext>
              </a:extLst>
            </p:cNvPr>
            <p:cNvGrpSpPr/>
            <p:nvPr/>
          </p:nvGrpSpPr>
          <p:grpSpPr>
            <a:xfrm>
              <a:off x="507960" y="312740"/>
              <a:ext cx="562975" cy="531986"/>
              <a:chOff x="507960" y="312740"/>
              <a:chExt cx="562975" cy="53198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73AF573-1547-4098-95CA-DB60B1EDFB3F}"/>
                  </a:ext>
                </a:extLst>
              </p:cNvPr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D4602C0-731A-4C9C-8275-72415DD33A21}"/>
                  </a:ext>
                </a:extLst>
              </p:cNvPr>
              <p:cNvSpPr/>
              <p:nvPr/>
            </p:nvSpPr>
            <p:spPr>
              <a:xfrm>
                <a:off x="507960" y="347901"/>
                <a:ext cx="562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04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97A8E5B-AAEC-4B8B-B534-9EF3D343950E}"/>
              </a:ext>
            </a:extLst>
          </p:cNvPr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8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DFBB7F-D029-47A3-A434-5B43DA549996}"/>
              </a:ext>
            </a:extLst>
          </p:cNvPr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EFE396-9F72-4A9B-AEDF-8DBFC74FDEFB}"/>
              </a:ext>
            </a:extLst>
          </p:cNvPr>
          <p:cNvSpPr/>
          <p:nvPr/>
        </p:nvSpPr>
        <p:spPr>
          <a:xfrm>
            <a:off x="4272426" y="868808"/>
            <a:ext cx="3647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rgbClr val="273A4F"/>
                </a:solidFill>
                <a:cs typeface="+mn-ea"/>
                <a:sym typeface="+mn-lt"/>
              </a:rPr>
              <a:t>自顶向下集成执行步骤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EE36C4-33D9-40E7-A276-EFEA8CEA0B27}"/>
              </a:ext>
            </a:extLst>
          </p:cNvPr>
          <p:cNvSpPr txBox="1"/>
          <p:nvPr/>
        </p:nvSpPr>
        <p:spPr>
          <a:xfrm>
            <a:off x="2979053" y="1693541"/>
            <a:ext cx="6835507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①对主控制模块进行测试，测试时用存根程序*代替所有直接附属于主控制模块的模块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2BB22C-960A-452A-96CF-10B41C1630D4}"/>
              </a:ext>
            </a:extLst>
          </p:cNvPr>
          <p:cNvSpPr txBox="1"/>
          <p:nvPr/>
        </p:nvSpPr>
        <p:spPr>
          <a:xfrm>
            <a:off x="2979052" y="5539797"/>
            <a:ext cx="6106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*存根程序用来代替被测试的模块所调用的模块，因此存根程序也称为“虚拟子程序”，它利用被它代替的模块的接口，只做尽可能少的数据操作。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9EDF7D-BE93-4C72-830A-AB066CFD2346}"/>
              </a:ext>
            </a:extLst>
          </p:cNvPr>
          <p:cNvSpPr txBox="1"/>
          <p:nvPr/>
        </p:nvSpPr>
        <p:spPr>
          <a:xfrm>
            <a:off x="2979053" y="2545520"/>
            <a:ext cx="6835507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②根据选定的结合策略，每次用一个实际模块代换一个存根程序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E8F10ED-9E88-4808-99DB-B221898A9411}"/>
              </a:ext>
            </a:extLst>
          </p:cNvPr>
          <p:cNvSpPr txBox="1"/>
          <p:nvPr/>
        </p:nvSpPr>
        <p:spPr>
          <a:xfrm>
            <a:off x="2979053" y="3397499"/>
            <a:ext cx="683550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③在结合进一个模块的同时进行测试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EF0757-1DE6-4A8D-8ACC-1A42EF71928F}"/>
              </a:ext>
            </a:extLst>
          </p:cNvPr>
          <p:cNvSpPr txBox="1"/>
          <p:nvPr/>
        </p:nvSpPr>
        <p:spPr>
          <a:xfrm>
            <a:off x="2979052" y="3889379"/>
            <a:ext cx="6835507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④为保证加入模块没有引进新的错误，可能需要加入回归测试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2C21D2-EDAA-46CD-AEEB-10E970B5D288}"/>
              </a:ext>
            </a:extLst>
          </p:cNvPr>
          <p:cNvSpPr txBox="1"/>
          <p:nvPr/>
        </p:nvSpPr>
        <p:spPr>
          <a:xfrm>
            <a:off x="2979052" y="4747101"/>
            <a:ext cx="683550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从②开始不断执行上述过程直至构造出完整的软件结构</a:t>
            </a:r>
          </a:p>
        </p:txBody>
      </p:sp>
    </p:spTree>
    <p:extLst>
      <p:ext uri="{BB962C8B-B14F-4D97-AF65-F5344CB8AC3E}">
        <p14:creationId xmlns:p14="http://schemas.microsoft.com/office/powerpoint/2010/main" val="193564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8ECE79AA-C38E-48F6-94C0-A08193C6774A}"/>
              </a:ext>
            </a:extLst>
          </p:cNvPr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13" name="文本框 27">
              <a:extLst>
                <a:ext uri="{FF2B5EF4-FFF2-40B4-BE49-F238E27FC236}">
                  <a16:creationId xmlns:a16="http://schemas.microsoft.com/office/drawing/2014/main" id="{76A18671-691E-4FCB-BA85-267FE7DE0FD9}"/>
                </a:ext>
              </a:extLst>
            </p:cNvPr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FF0000"/>
                  </a:solidFill>
                  <a:cs typeface="+mn-ea"/>
                  <a:sym typeface="+mn-lt"/>
                </a:rPr>
                <a:t>集成测试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ACF6221-E265-4EAB-BE73-88F78B3BE6FE}"/>
                </a:ext>
              </a:extLst>
            </p:cNvPr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CBE4FB1-5EB7-4007-B1E0-4E6AFB20E3B0}"/>
                </a:ext>
              </a:extLst>
            </p:cNvPr>
            <p:cNvGrpSpPr/>
            <p:nvPr/>
          </p:nvGrpSpPr>
          <p:grpSpPr>
            <a:xfrm>
              <a:off x="507960" y="312740"/>
              <a:ext cx="562975" cy="531986"/>
              <a:chOff x="507960" y="312740"/>
              <a:chExt cx="562975" cy="531986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6BC5D4C-1AF1-4596-BC56-62AEC236F6B5}"/>
                  </a:ext>
                </a:extLst>
              </p:cNvPr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A3C3822-E1C8-477C-8C4D-949E41D1D622}"/>
                  </a:ext>
                </a:extLst>
              </p:cNvPr>
              <p:cNvSpPr/>
              <p:nvPr/>
            </p:nvSpPr>
            <p:spPr>
              <a:xfrm>
                <a:off x="507960" y="347901"/>
                <a:ext cx="562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04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B0D967CB-417D-4D56-B334-B85858BF49D9}"/>
              </a:ext>
            </a:extLst>
          </p:cNvPr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9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1E6370-6800-48F7-9B28-14E4B1EDE532}"/>
              </a:ext>
            </a:extLst>
          </p:cNvPr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B596422-C8AF-4C03-9007-C5B2D02CE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954" y="1178908"/>
            <a:ext cx="8806923" cy="170121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0101A3F-9452-47CD-ABBF-EC9E02E93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915" y="1178908"/>
            <a:ext cx="9520213" cy="38813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483FFA-73F3-4CEB-9635-A3C8DE840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915" y="1180369"/>
            <a:ext cx="9520213" cy="388131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6E531C9-6702-4026-9896-A0A9F41BF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914" y="1177446"/>
            <a:ext cx="9520213" cy="388131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B19CF78-83B0-430C-B300-490CD5B4F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206" y="1177446"/>
            <a:ext cx="10587314" cy="38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5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1C6951-78E2-4770-BDA3-ABF6D508AD0D}"/>
              </a:ext>
            </a:extLst>
          </p:cNvPr>
          <p:cNvSpPr/>
          <p:nvPr/>
        </p:nvSpPr>
        <p:spPr>
          <a:xfrm>
            <a:off x="4618674" y="86880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rgbClr val="273A4F"/>
                </a:solidFill>
                <a:cs typeface="+mn-ea"/>
                <a:sym typeface="+mn-lt"/>
              </a:rPr>
              <a:t>自顶向下集成分析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B9724E1-DDC0-42C4-94B6-55F12E198434}"/>
              </a:ext>
            </a:extLst>
          </p:cNvPr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6" name="文本框 27">
              <a:extLst>
                <a:ext uri="{FF2B5EF4-FFF2-40B4-BE49-F238E27FC236}">
                  <a16:creationId xmlns:a16="http://schemas.microsoft.com/office/drawing/2014/main" id="{6579F81C-D670-4271-8E50-DF2D58BB546C}"/>
                </a:ext>
              </a:extLst>
            </p:cNvPr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FF0000"/>
                  </a:solidFill>
                  <a:cs typeface="+mn-ea"/>
                  <a:sym typeface="+mn-lt"/>
                </a:rPr>
                <a:t>集成测试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708D59F-E3A4-4980-BBE8-67AE7C1B7AD5}"/>
                </a:ext>
              </a:extLst>
            </p:cNvPr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0A7EEBE-61FF-4EEF-8F09-034671928B9E}"/>
                </a:ext>
              </a:extLst>
            </p:cNvPr>
            <p:cNvGrpSpPr/>
            <p:nvPr/>
          </p:nvGrpSpPr>
          <p:grpSpPr>
            <a:xfrm>
              <a:off x="507960" y="312740"/>
              <a:ext cx="562975" cy="531986"/>
              <a:chOff x="507960" y="312740"/>
              <a:chExt cx="562975" cy="531986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887DCFD-7415-451E-9AD5-F8BC9952588E}"/>
                  </a:ext>
                </a:extLst>
              </p:cNvPr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2C6396A-DEF9-4992-9536-077027EE5434}"/>
                  </a:ext>
                </a:extLst>
              </p:cNvPr>
              <p:cNvSpPr/>
              <p:nvPr/>
            </p:nvSpPr>
            <p:spPr>
              <a:xfrm>
                <a:off x="507960" y="347901"/>
                <a:ext cx="562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04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03B8C9C-8736-4DAF-99EC-63E1A86ACCF5}"/>
              </a:ext>
            </a:extLst>
          </p:cNvPr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10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93AB21-51CC-429F-AFA5-560B9D75269B}"/>
              </a:ext>
            </a:extLst>
          </p:cNvPr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E8CA4C-2E1E-4C1D-A155-F80B67F29D12}"/>
              </a:ext>
            </a:extLst>
          </p:cNvPr>
          <p:cNvSpPr txBox="1"/>
          <p:nvPr/>
        </p:nvSpPr>
        <p:spPr>
          <a:xfrm>
            <a:off x="1201857" y="2242181"/>
            <a:ext cx="4894143" cy="2938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早期检验主要的控制或关键的选择，及早发现问题，想办法解决。</a:t>
            </a:r>
            <a:endParaRPr lang="en-US" altLang="zh-CN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自顶向下的方法虽然讲起来简单，但在实际使用中可能存在逻辑问题。</a:t>
            </a:r>
            <a:endParaRPr lang="en-US" altLang="zh-CN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解决方法：</a:t>
            </a:r>
            <a:endParaRPr lang="en-US" altLang="zh-CN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①把许多测试推迟到用真实模块代替存根程序以后再进行</a:t>
            </a:r>
            <a:endParaRPr lang="en-US" altLang="zh-CN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②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96CF2EE-755C-4669-B085-651F5B59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12" y="2016412"/>
            <a:ext cx="6262688" cy="31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3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22" name="文本框 27"/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FF0000"/>
                  </a:solidFill>
                  <a:cs typeface="+mn-ea"/>
                  <a:sym typeface="+mn-lt"/>
                </a:rPr>
                <a:t>集成测试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07960" y="312740"/>
              <a:ext cx="562975" cy="531986"/>
              <a:chOff x="507960" y="312740"/>
              <a:chExt cx="562975" cy="53198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07960" y="347901"/>
                <a:ext cx="562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04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11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81FC547-45F5-4CDE-AAE8-DE79DCBA7EB1}"/>
              </a:ext>
            </a:extLst>
          </p:cNvPr>
          <p:cNvSpPr/>
          <p:nvPr/>
        </p:nvSpPr>
        <p:spPr>
          <a:xfrm>
            <a:off x="4618677" y="86880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rgbClr val="273A4F"/>
                </a:solidFill>
                <a:cs typeface="+mn-ea"/>
                <a:sym typeface="+mn-lt"/>
              </a:rPr>
              <a:t>自底向上集成简介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3C9842-9F85-4F86-83AF-C7000A96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42185"/>
            <a:ext cx="5772150" cy="310515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171877E-782B-4D89-B88A-3C3A424065C5}"/>
              </a:ext>
            </a:extLst>
          </p:cNvPr>
          <p:cNvSpPr txBox="1"/>
          <p:nvPr/>
        </p:nvSpPr>
        <p:spPr>
          <a:xfrm>
            <a:off x="1070935" y="2740021"/>
            <a:ext cx="4894143" cy="14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从“原子”模块开始（即在软件结构最低层的模块）开始组装和测试。因为时从底部向上结合模块，总能得到所需的下层模块处理功能，所以不需要根程序。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24492A1-0C5E-4380-A9E3-30EBBC7459DE}"/>
              </a:ext>
            </a:extLst>
          </p:cNvPr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5" name="文本框 27">
              <a:extLst>
                <a:ext uri="{FF2B5EF4-FFF2-40B4-BE49-F238E27FC236}">
                  <a16:creationId xmlns:a16="http://schemas.microsoft.com/office/drawing/2014/main" id="{9CAF1B0A-FBEA-46EF-8D33-B432A0A0A564}"/>
                </a:ext>
              </a:extLst>
            </p:cNvPr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FF0000"/>
                  </a:solidFill>
                  <a:cs typeface="+mn-ea"/>
                  <a:sym typeface="+mn-lt"/>
                </a:rPr>
                <a:t>集成测试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36059DC-2B09-44CB-996E-789FB3AED1F1}"/>
                </a:ext>
              </a:extLst>
            </p:cNvPr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6030D80-8200-4C84-9810-2C526C03D8A7}"/>
                </a:ext>
              </a:extLst>
            </p:cNvPr>
            <p:cNvGrpSpPr/>
            <p:nvPr/>
          </p:nvGrpSpPr>
          <p:grpSpPr>
            <a:xfrm>
              <a:off x="507960" y="312740"/>
              <a:ext cx="562975" cy="531986"/>
              <a:chOff x="507960" y="312740"/>
              <a:chExt cx="562975" cy="53198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47B2F7A-1C17-41CB-B6DA-FFE421B8D713}"/>
                  </a:ext>
                </a:extLst>
              </p:cNvPr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A066F4B-3343-49C5-8BFB-ADA31B9829F1}"/>
                  </a:ext>
                </a:extLst>
              </p:cNvPr>
              <p:cNvSpPr/>
              <p:nvPr/>
            </p:nvSpPr>
            <p:spPr>
              <a:xfrm>
                <a:off x="507960" y="347901"/>
                <a:ext cx="562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04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05E6856-6BD8-4EBE-9113-C17594E3A23A}"/>
              </a:ext>
            </a:extLst>
          </p:cNvPr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12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953F4C-4327-46C0-86CB-32DFC7F79E0C}"/>
              </a:ext>
            </a:extLst>
          </p:cNvPr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D5E79B-383A-4864-82D1-3C95C7BDC4E5}"/>
              </a:ext>
            </a:extLst>
          </p:cNvPr>
          <p:cNvSpPr/>
          <p:nvPr/>
        </p:nvSpPr>
        <p:spPr>
          <a:xfrm>
            <a:off x="4272427" y="868808"/>
            <a:ext cx="3647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rgbClr val="273A4F"/>
                </a:solidFill>
                <a:cs typeface="+mn-ea"/>
                <a:sym typeface="+mn-lt"/>
              </a:rPr>
              <a:t>自底向上集成执行步骤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96EEFC-C3B3-4E19-961E-743CD2CD1E4A}"/>
              </a:ext>
            </a:extLst>
          </p:cNvPr>
          <p:cNvSpPr txBox="1"/>
          <p:nvPr/>
        </p:nvSpPr>
        <p:spPr>
          <a:xfrm>
            <a:off x="2979053" y="2110101"/>
            <a:ext cx="683550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①把低层模块组合成实现某个特定的软件子功能的族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960B64-ED5A-40B6-8624-F2AF6E3C1E07}"/>
              </a:ext>
            </a:extLst>
          </p:cNvPr>
          <p:cNvSpPr txBox="1"/>
          <p:nvPr/>
        </p:nvSpPr>
        <p:spPr>
          <a:xfrm>
            <a:off x="2979052" y="2607724"/>
            <a:ext cx="6835507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②写一个驱动程序（用于测试的控制程序），协调测试数据的输入和输出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E3003C-0C50-483E-8159-FC173994DFBC}"/>
              </a:ext>
            </a:extLst>
          </p:cNvPr>
          <p:cNvSpPr txBox="1"/>
          <p:nvPr/>
        </p:nvSpPr>
        <p:spPr>
          <a:xfrm>
            <a:off x="2979052" y="3459703"/>
            <a:ext cx="683550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③对由模块组成的子功能族进行测试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3E7E98-1A49-4D80-8CE6-13A85A6C6942}"/>
              </a:ext>
            </a:extLst>
          </p:cNvPr>
          <p:cNvSpPr txBox="1"/>
          <p:nvPr/>
        </p:nvSpPr>
        <p:spPr>
          <a:xfrm>
            <a:off x="2979052" y="3951583"/>
            <a:ext cx="6835507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④去掉驱动程序，沿软件结构自下向上移动，把子功能族组合起来形成更大的子功能族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30B3347-C908-4F52-B235-56BCF00250F7}"/>
              </a:ext>
            </a:extLst>
          </p:cNvPr>
          <p:cNvSpPr txBox="1"/>
          <p:nvPr/>
        </p:nvSpPr>
        <p:spPr>
          <a:xfrm>
            <a:off x="2979052" y="4803562"/>
            <a:ext cx="683550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从②开始不断执行上述过程直至构造出完整的软件结构</a:t>
            </a:r>
          </a:p>
        </p:txBody>
      </p:sp>
    </p:spTree>
    <p:extLst>
      <p:ext uri="{BB962C8B-B14F-4D97-AF65-F5344CB8AC3E}">
        <p14:creationId xmlns:p14="http://schemas.microsoft.com/office/powerpoint/2010/main" val="3153426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D0F5458-D85F-4A70-BAD8-A41803AAC940}"/>
              </a:ext>
            </a:extLst>
          </p:cNvPr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7" name="文本框 27">
              <a:extLst>
                <a:ext uri="{FF2B5EF4-FFF2-40B4-BE49-F238E27FC236}">
                  <a16:creationId xmlns:a16="http://schemas.microsoft.com/office/drawing/2014/main" id="{8C54DB35-707B-4096-B34C-F20D5209C059}"/>
                </a:ext>
              </a:extLst>
            </p:cNvPr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FF0000"/>
                  </a:solidFill>
                  <a:cs typeface="+mn-ea"/>
                  <a:sym typeface="+mn-lt"/>
                </a:rPr>
                <a:t>集成测试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582ED5-94A5-4169-B5DA-218650A60C66}"/>
                </a:ext>
              </a:extLst>
            </p:cNvPr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9CE72D8-A344-4CCF-BAC0-D4AC58D0077E}"/>
                </a:ext>
              </a:extLst>
            </p:cNvPr>
            <p:cNvGrpSpPr/>
            <p:nvPr/>
          </p:nvGrpSpPr>
          <p:grpSpPr>
            <a:xfrm>
              <a:off x="507960" y="312740"/>
              <a:ext cx="562975" cy="531986"/>
              <a:chOff x="507960" y="312740"/>
              <a:chExt cx="562975" cy="531986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4A2EDF6-E5B7-40E1-8FBE-B7BD28448DEF}"/>
                  </a:ext>
                </a:extLst>
              </p:cNvPr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1BD7E9E-3DBE-48A3-8C6A-C5BCB45E6993}"/>
                  </a:ext>
                </a:extLst>
              </p:cNvPr>
              <p:cNvSpPr/>
              <p:nvPr/>
            </p:nvSpPr>
            <p:spPr>
              <a:xfrm>
                <a:off x="507960" y="347901"/>
                <a:ext cx="562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04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B3ED46E7-27AA-4746-A8FB-D04CCE2EFF74}"/>
              </a:ext>
            </a:extLst>
          </p:cNvPr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13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FE7FC2-10B1-45EB-91C5-85F8D128B053}"/>
              </a:ext>
            </a:extLst>
          </p:cNvPr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B764235-1EEF-4AF8-A31D-C1A2C51AE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90" y="1381632"/>
            <a:ext cx="10587314" cy="38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6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02E5D1F-65A9-411F-AAD3-66E89B6D4331}"/>
              </a:ext>
            </a:extLst>
          </p:cNvPr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5" name="文本框 27">
              <a:extLst>
                <a:ext uri="{FF2B5EF4-FFF2-40B4-BE49-F238E27FC236}">
                  <a16:creationId xmlns:a16="http://schemas.microsoft.com/office/drawing/2014/main" id="{F195EDCE-3CB0-4E6D-93C2-D6000812AD5D}"/>
                </a:ext>
              </a:extLst>
            </p:cNvPr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FF0000"/>
                  </a:solidFill>
                  <a:cs typeface="+mn-ea"/>
                  <a:sym typeface="+mn-lt"/>
                </a:rPr>
                <a:t>集成测试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DFC357-C441-46A7-AB37-67D527DF4419}"/>
                </a:ext>
              </a:extLst>
            </p:cNvPr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E956179-B9A6-48A4-8965-AF2BAB8A0876}"/>
                </a:ext>
              </a:extLst>
            </p:cNvPr>
            <p:cNvGrpSpPr/>
            <p:nvPr/>
          </p:nvGrpSpPr>
          <p:grpSpPr>
            <a:xfrm>
              <a:off x="507960" y="312740"/>
              <a:ext cx="562975" cy="531986"/>
              <a:chOff x="507960" y="312740"/>
              <a:chExt cx="562975" cy="53198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05761E-3984-4A66-B3C1-6BB7E615EFD3}"/>
                  </a:ext>
                </a:extLst>
              </p:cNvPr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8A028B-C0FD-4A1E-AAE5-E7A237DB2080}"/>
                  </a:ext>
                </a:extLst>
              </p:cNvPr>
              <p:cNvSpPr/>
              <p:nvPr/>
            </p:nvSpPr>
            <p:spPr>
              <a:xfrm>
                <a:off x="507960" y="347901"/>
                <a:ext cx="562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04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0EB98CF-C3ED-48F5-A796-3A5698C1CD7E}"/>
              </a:ext>
            </a:extLst>
          </p:cNvPr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14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9167BD-84FF-4727-9AEB-3694453495D2}"/>
              </a:ext>
            </a:extLst>
          </p:cNvPr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1EABB8-2034-47B7-9703-106F1E98C622}"/>
              </a:ext>
            </a:extLst>
          </p:cNvPr>
          <p:cNvSpPr/>
          <p:nvPr/>
        </p:nvSpPr>
        <p:spPr>
          <a:xfrm>
            <a:off x="4618677" y="86880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rgbClr val="273A4F"/>
                </a:solidFill>
                <a:cs typeface="+mn-ea"/>
                <a:sym typeface="+mn-lt"/>
              </a:rPr>
              <a:t>自底向上集成分析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1236FB-6D22-4160-B761-AB0342D1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42185"/>
            <a:ext cx="5772150" cy="31051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C5FA767-EACD-490E-980E-0A9A0008BD1B}"/>
              </a:ext>
            </a:extLst>
          </p:cNvPr>
          <p:cNvSpPr txBox="1"/>
          <p:nvPr/>
        </p:nvSpPr>
        <p:spPr>
          <a:xfrm>
            <a:off x="1210915" y="2770501"/>
            <a:ext cx="4894143" cy="185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虽然不需要根程序，但需要编写测试驱动程序；能够较早地发现低层关键模块中的错误，但不能在早期发现上层模块地接口错误；其优缺点与自顶向上集成测试方法正好相反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BD64FF-650B-4A70-92AE-75A40C195D58}"/>
              </a:ext>
            </a:extLst>
          </p:cNvPr>
          <p:cNvSpPr txBox="1"/>
          <p:nvPr/>
        </p:nvSpPr>
        <p:spPr>
          <a:xfrm>
            <a:off x="3395315" y="2169212"/>
            <a:ext cx="4894143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除了自顶向下集成和自底向上集成外，还有什么集成方式？？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45D453-C907-46A7-B7FE-BF2307F477C6}"/>
              </a:ext>
            </a:extLst>
          </p:cNvPr>
          <p:cNvSpPr txBox="1"/>
          <p:nvPr/>
        </p:nvSpPr>
        <p:spPr>
          <a:xfrm>
            <a:off x="2387600" y="3383280"/>
            <a:ext cx="9316720" cy="2446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1</a:t>
            </a:r>
            <a:r>
              <a:rPr lang="zh-CN" altLang="en-US" sz="24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、三明治集成（</a:t>
            </a:r>
            <a:r>
              <a:rPr lang="en-US" altLang="zh-CN" sz="24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Sandwich Integration</a:t>
            </a:r>
            <a:r>
              <a:rPr lang="zh-CN" altLang="en-US" sz="24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）</a:t>
            </a:r>
          </a:p>
          <a:p>
            <a:pPr>
              <a:lnSpc>
                <a:spcPct val="130000"/>
              </a:lnSpc>
            </a:pPr>
            <a:r>
              <a:rPr lang="en-US" altLang="zh-CN" sz="24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2</a:t>
            </a:r>
            <a:r>
              <a:rPr lang="zh-CN" altLang="en-US" sz="24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、基干集成（</a:t>
            </a:r>
            <a:r>
              <a:rPr lang="en-US" altLang="zh-CN" sz="24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Backbone Integration</a:t>
            </a:r>
            <a:r>
              <a:rPr lang="zh-CN" altLang="en-US" sz="24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）</a:t>
            </a:r>
          </a:p>
          <a:p>
            <a:pPr>
              <a:lnSpc>
                <a:spcPct val="130000"/>
              </a:lnSpc>
            </a:pPr>
            <a:r>
              <a:rPr lang="en-US" altLang="zh-CN" sz="24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3</a:t>
            </a:r>
            <a:r>
              <a:rPr lang="zh-CN" altLang="en-US" sz="24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、分层集成（</a:t>
            </a:r>
            <a:r>
              <a:rPr lang="en-US" altLang="zh-CN" sz="24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Layers Integration</a:t>
            </a:r>
            <a:r>
              <a:rPr lang="zh-CN" altLang="en-US" sz="24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）</a:t>
            </a:r>
          </a:p>
          <a:p>
            <a:pPr>
              <a:lnSpc>
                <a:spcPct val="130000"/>
              </a:lnSpc>
            </a:pPr>
            <a:r>
              <a:rPr lang="en-US" altLang="zh-CN" sz="24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4</a:t>
            </a:r>
            <a:r>
              <a:rPr lang="zh-CN" altLang="en-US" sz="24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、基于功能的集成（</a:t>
            </a:r>
            <a:r>
              <a:rPr lang="en-US" altLang="zh-CN" sz="24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Function-Based Integration</a:t>
            </a:r>
            <a:r>
              <a:rPr lang="zh-CN" altLang="en-US" sz="24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）</a:t>
            </a:r>
          </a:p>
          <a:p>
            <a:pPr>
              <a:lnSpc>
                <a:spcPct val="130000"/>
              </a:lnSpc>
            </a:pPr>
            <a:r>
              <a:rPr lang="en-US" altLang="zh-CN" sz="24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5</a:t>
            </a:r>
            <a:r>
              <a:rPr lang="zh-CN" altLang="en-US" sz="24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、基于进度的集成（</a:t>
            </a:r>
            <a:r>
              <a:rPr lang="en-US" altLang="zh-CN" sz="24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Schedule-Based Integration</a:t>
            </a:r>
            <a:r>
              <a:rPr lang="zh-CN" altLang="en-US" sz="24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1940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2C1BBF-5B1B-4E87-B9CD-1CA56D4A3FDE}"/>
              </a:ext>
            </a:extLst>
          </p:cNvPr>
          <p:cNvSpPr/>
          <p:nvPr/>
        </p:nvSpPr>
        <p:spPr>
          <a:xfrm>
            <a:off x="5138052" y="868808"/>
            <a:ext cx="1915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rgbClr val="273A4F"/>
                </a:solidFill>
                <a:cs typeface="+mn-ea"/>
                <a:sym typeface="+mn-lt"/>
              </a:rPr>
              <a:t>三明治集成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BA8EDFE-3B4F-4F26-A519-E20A563597D4}"/>
              </a:ext>
            </a:extLst>
          </p:cNvPr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6" name="文本框 27">
              <a:extLst>
                <a:ext uri="{FF2B5EF4-FFF2-40B4-BE49-F238E27FC236}">
                  <a16:creationId xmlns:a16="http://schemas.microsoft.com/office/drawing/2014/main" id="{B024B2A4-4347-4831-8D4A-ADFC64E09647}"/>
                </a:ext>
              </a:extLst>
            </p:cNvPr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FF0000"/>
                  </a:solidFill>
                  <a:cs typeface="+mn-ea"/>
                  <a:sym typeface="+mn-lt"/>
                </a:rPr>
                <a:t>集成测试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E5A4FB3-43F0-426A-A541-8EDF35BDF87E}"/>
                </a:ext>
              </a:extLst>
            </p:cNvPr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F6554E0-34AB-45A3-8420-8EE0D58AF3D8}"/>
                </a:ext>
              </a:extLst>
            </p:cNvPr>
            <p:cNvGrpSpPr/>
            <p:nvPr/>
          </p:nvGrpSpPr>
          <p:grpSpPr>
            <a:xfrm>
              <a:off x="507960" y="312740"/>
              <a:ext cx="562975" cy="531986"/>
              <a:chOff x="507960" y="312740"/>
              <a:chExt cx="562975" cy="531986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3CDF545-9E68-441D-BA47-940D59D4EB54}"/>
                  </a:ext>
                </a:extLst>
              </p:cNvPr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C23BB8B-EDF7-4FC0-A76A-98AEAA285903}"/>
                  </a:ext>
                </a:extLst>
              </p:cNvPr>
              <p:cNvSpPr/>
              <p:nvPr/>
            </p:nvSpPr>
            <p:spPr>
              <a:xfrm>
                <a:off x="507960" y="347901"/>
                <a:ext cx="562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04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43BB5B3-E8FF-4BF8-9AFE-17C457D53B75}"/>
              </a:ext>
            </a:extLst>
          </p:cNvPr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15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869B6A-7D0C-4CC0-815E-E11AB4784016}"/>
              </a:ext>
            </a:extLst>
          </p:cNvPr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00D4D0-01C3-4B8E-9951-11110602CA54}"/>
              </a:ext>
            </a:extLst>
          </p:cNvPr>
          <p:cNvSpPr txBox="1"/>
          <p:nvPr/>
        </p:nvSpPr>
        <p:spPr>
          <a:xfrm>
            <a:off x="1754819" y="1596510"/>
            <a:ext cx="8682361" cy="4018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（</a:t>
            </a:r>
            <a:r>
              <a:rPr lang="en-US" altLang="zh-CN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1</a:t>
            </a: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）概念：三明治集成（</a:t>
            </a:r>
            <a:r>
              <a:rPr lang="en-US" altLang="zh-CN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Sandwich Integration</a:t>
            </a: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）有时也被称为混合式集成，三明治集成就是把系统划分为三层，中间一层为目标层，测试的时候，对目标层上面的一层使用自顶向下的集成策略，对目标层下面的一层使用自底向上的集成策略，最后测试在目标层会合。 </a:t>
            </a:r>
            <a:endParaRPr lang="en-US" altLang="zh-CN" spc="300" dirty="0">
              <a:solidFill>
                <a:schemeClr val="tx1">
                  <a:lumMod val="50000"/>
                </a:schemeClr>
              </a:solidFill>
              <a:cs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（</a:t>
            </a:r>
            <a:r>
              <a:rPr lang="en-US" altLang="zh-CN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2</a:t>
            </a: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）目的：综合自顶向下的集成测试策略和自底向上的集成测试策略的优点。 </a:t>
            </a:r>
            <a:endParaRPr lang="en-US" altLang="zh-CN" spc="300" dirty="0">
              <a:solidFill>
                <a:schemeClr val="tx1">
                  <a:lumMod val="50000"/>
                </a:schemeClr>
              </a:solidFill>
              <a:cs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（</a:t>
            </a:r>
            <a:r>
              <a:rPr lang="en-US" altLang="zh-CN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3</a:t>
            </a: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）策略</a:t>
            </a:r>
            <a:r>
              <a:rPr lang="en-US" altLang="zh-CN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:</a:t>
            </a: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 首先对目标层上面的一层采用自顶向下的测试策略，对主模块</a:t>
            </a:r>
            <a:r>
              <a:rPr lang="en-US" altLang="zh-CN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A</a:t>
            </a: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进行测试，对</a:t>
            </a:r>
            <a:r>
              <a:rPr lang="en-US" altLang="zh-CN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A</a:t>
            </a: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调用的子模块（目标层）用桩单元代替。其次对目标层下面的一层采用自底向上的测试策略。 最后将三层集成在一起。 </a:t>
            </a:r>
            <a:endParaRPr lang="en-US" altLang="zh-CN" spc="300" dirty="0">
              <a:solidFill>
                <a:schemeClr val="tx1">
                  <a:lumMod val="50000"/>
                </a:schemeClr>
              </a:solidFill>
              <a:cs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（</a:t>
            </a:r>
            <a:r>
              <a:rPr lang="en-US" altLang="zh-CN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4</a:t>
            </a: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）优点：集合了自顶向下和自底向上的两种集成策略的优点。 </a:t>
            </a:r>
            <a:endParaRPr lang="en-US" altLang="zh-CN" spc="300" dirty="0">
              <a:solidFill>
                <a:schemeClr val="tx1">
                  <a:lumMod val="50000"/>
                </a:schemeClr>
              </a:solidFill>
              <a:cs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（</a:t>
            </a:r>
            <a:r>
              <a:rPr lang="en-US" altLang="zh-CN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5</a:t>
            </a: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）缺点：中间层在被集成前测试不充分。</a:t>
            </a:r>
          </a:p>
        </p:txBody>
      </p:sp>
    </p:spTree>
    <p:extLst>
      <p:ext uri="{BB962C8B-B14F-4D97-AF65-F5344CB8AC3E}">
        <p14:creationId xmlns:p14="http://schemas.microsoft.com/office/powerpoint/2010/main" val="33478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B6EA322-2FC8-4E08-A0C4-417BBB763F40}"/>
              </a:ext>
            </a:extLst>
          </p:cNvPr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5" name="文本框 27">
              <a:extLst>
                <a:ext uri="{FF2B5EF4-FFF2-40B4-BE49-F238E27FC236}">
                  <a16:creationId xmlns:a16="http://schemas.microsoft.com/office/drawing/2014/main" id="{E9483F47-0C68-48B6-80C5-883889C15E61}"/>
                </a:ext>
              </a:extLst>
            </p:cNvPr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FF0000"/>
                  </a:solidFill>
                  <a:cs typeface="+mn-ea"/>
                  <a:sym typeface="+mn-lt"/>
                </a:rPr>
                <a:t>集成测试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23AAE90-08E2-45C8-9D56-B48EE017040E}"/>
                </a:ext>
              </a:extLst>
            </p:cNvPr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E0376C2-0E9E-4935-AE76-BB56E3DB701E}"/>
                </a:ext>
              </a:extLst>
            </p:cNvPr>
            <p:cNvGrpSpPr/>
            <p:nvPr/>
          </p:nvGrpSpPr>
          <p:grpSpPr>
            <a:xfrm>
              <a:off x="507960" y="312740"/>
              <a:ext cx="562975" cy="531986"/>
              <a:chOff x="507960" y="312740"/>
              <a:chExt cx="562975" cy="53198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6EA4FE7-07F8-43AE-81CC-89F342816EC7}"/>
                  </a:ext>
                </a:extLst>
              </p:cNvPr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756F8EB-72AF-4AB5-982E-03B89B164CAB}"/>
                  </a:ext>
                </a:extLst>
              </p:cNvPr>
              <p:cNvSpPr/>
              <p:nvPr/>
            </p:nvSpPr>
            <p:spPr>
              <a:xfrm>
                <a:off x="507960" y="347901"/>
                <a:ext cx="562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04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289BED4-CA58-4DB1-BBC9-5A0A3B9C0AA5}"/>
              </a:ext>
            </a:extLst>
          </p:cNvPr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16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D50914-D39D-4BDD-BB8C-1F20FB2EDEB1}"/>
              </a:ext>
            </a:extLst>
          </p:cNvPr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CCD4A8-7AC1-4FAF-A412-F4D4B32499B0}"/>
              </a:ext>
            </a:extLst>
          </p:cNvPr>
          <p:cNvSpPr/>
          <p:nvPr/>
        </p:nvSpPr>
        <p:spPr>
          <a:xfrm>
            <a:off x="5311175" y="868808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rgbClr val="273A4F"/>
                </a:solidFill>
                <a:cs typeface="+mn-ea"/>
                <a:sym typeface="+mn-lt"/>
              </a:rPr>
              <a:t>回归测试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F3C0EA-C31C-468F-9783-EE9C68AC31BF}"/>
              </a:ext>
            </a:extLst>
          </p:cNvPr>
          <p:cNvSpPr txBox="1"/>
          <p:nvPr/>
        </p:nvSpPr>
        <p:spPr>
          <a:xfrm>
            <a:off x="2979052" y="1670907"/>
            <a:ext cx="6835507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在集成测试中，每当一个新模块结合进来时，程序就发生了变化。这些变化有可能使原来工作正常的功能出现问题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69B0BB-B26B-4265-A87E-6315D08989E8}"/>
              </a:ext>
            </a:extLst>
          </p:cNvPr>
          <p:cNvSpPr txBox="1"/>
          <p:nvPr/>
        </p:nvSpPr>
        <p:spPr>
          <a:xfrm>
            <a:off x="2979053" y="3148897"/>
            <a:ext cx="6835507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回归测试：重新执行已经做果的测试的某个子集，以保证变化没有带来非预期的副作用</a:t>
            </a:r>
            <a:endParaRPr lang="en-US" altLang="zh-CN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回归测试集：</a:t>
            </a:r>
            <a:endParaRPr lang="en-US" altLang="zh-CN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	1</a:t>
            </a: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、检测软件全部功能的代表性测试用例</a:t>
            </a:r>
            <a:endParaRPr lang="en-US" altLang="zh-CN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	2</a:t>
            </a: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、专门针对可能受修改影响的软件功能的附加测试</a:t>
            </a:r>
            <a:endParaRPr lang="en-US" altLang="zh-CN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	3</a:t>
            </a: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、针对被修改过的软件成分的测试</a:t>
            </a:r>
          </a:p>
        </p:txBody>
      </p:sp>
    </p:spTree>
    <p:extLst>
      <p:ext uri="{BB962C8B-B14F-4D97-AF65-F5344CB8AC3E}">
        <p14:creationId xmlns:p14="http://schemas.microsoft.com/office/powerpoint/2010/main" val="2409362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6" name="文本框 27"/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FF0000"/>
                  </a:solidFill>
                  <a:cs typeface="+mn-ea"/>
                  <a:sym typeface="+mn-lt"/>
                </a:rPr>
                <a:t>确认测试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07960" y="312740"/>
              <a:ext cx="562975" cy="531986"/>
              <a:chOff x="507960" y="312740"/>
              <a:chExt cx="562975" cy="531986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7960" y="347901"/>
                <a:ext cx="562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04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4402552" y="1952363"/>
            <a:ext cx="1350779" cy="521205"/>
            <a:chOff x="1814464" y="1772816"/>
            <a:chExt cx="1350779" cy="521205"/>
          </a:xfrm>
        </p:grpSpPr>
        <p:sp>
          <p:nvSpPr>
            <p:cNvPr id="26" name="矩形 25"/>
            <p:cNvSpPr/>
            <p:nvPr/>
          </p:nvSpPr>
          <p:spPr>
            <a:xfrm>
              <a:off x="1814464" y="1772816"/>
              <a:ext cx="1350779" cy="400728"/>
            </a:xfrm>
            <a:prstGeom prst="rect">
              <a:avLst/>
            </a:pr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确认</a:t>
              </a:r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2379577" y="2133600"/>
              <a:ext cx="158214" cy="160421"/>
            </a:xfrm>
            <a:custGeom>
              <a:avLst/>
              <a:gdLst>
                <a:gd name="connsiteX0" fmla="*/ 0 w 158214"/>
                <a:gd name="connsiteY0" fmla="*/ 160421 h 160421"/>
                <a:gd name="connsiteX1" fmla="*/ 79107 w 158214"/>
                <a:gd name="connsiteY1" fmla="*/ 0 h 160421"/>
                <a:gd name="connsiteX2" fmla="*/ 158214 w 158214"/>
                <a:gd name="connsiteY2" fmla="*/ 160421 h 160421"/>
                <a:gd name="connsiteX3" fmla="*/ 0 w 158214"/>
                <a:gd name="connsiteY3" fmla="*/ 160421 h 160421"/>
                <a:gd name="connsiteX0-1" fmla="*/ 0 w 158214"/>
                <a:gd name="connsiteY0-2" fmla="*/ 160421 h 160421"/>
                <a:gd name="connsiteX1-3" fmla="*/ 79107 w 158214"/>
                <a:gd name="connsiteY1-4" fmla="*/ 0 h 160421"/>
                <a:gd name="connsiteX2-5" fmla="*/ 158214 w 158214"/>
                <a:gd name="connsiteY2-6" fmla="*/ 160421 h 160421"/>
                <a:gd name="connsiteX3-7" fmla="*/ 0 w 158214"/>
                <a:gd name="connsiteY3-8" fmla="*/ 160421 h 160421"/>
                <a:gd name="connsiteX0-9" fmla="*/ 0 w 158214"/>
                <a:gd name="connsiteY0-10" fmla="*/ 160421 h 160421"/>
                <a:gd name="connsiteX1-11" fmla="*/ 79107 w 158214"/>
                <a:gd name="connsiteY1-12" fmla="*/ 0 h 160421"/>
                <a:gd name="connsiteX2-13" fmla="*/ 158214 w 158214"/>
                <a:gd name="connsiteY2-14" fmla="*/ 160421 h 160421"/>
                <a:gd name="connsiteX3-15" fmla="*/ 0 w 158214"/>
                <a:gd name="connsiteY3-16" fmla="*/ 160421 h 160421"/>
                <a:gd name="connsiteX0-17" fmla="*/ 0 w 158214"/>
                <a:gd name="connsiteY0-18" fmla="*/ 160421 h 160421"/>
                <a:gd name="connsiteX1-19" fmla="*/ 34657 w 158214"/>
                <a:gd name="connsiteY1-20" fmla="*/ 0 h 160421"/>
                <a:gd name="connsiteX2-21" fmla="*/ 158214 w 158214"/>
                <a:gd name="connsiteY2-22" fmla="*/ 160421 h 160421"/>
                <a:gd name="connsiteX3-23" fmla="*/ 0 w 158214"/>
                <a:gd name="connsiteY3-24" fmla="*/ 160421 h 1604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8214" h="160421">
                  <a:moveTo>
                    <a:pt x="0" y="160421"/>
                  </a:moveTo>
                  <a:lnTo>
                    <a:pt x="34657" y="0"/>
                  </a:lnTo>
                  <a:cubicBezTo>
                    <a:pt x="80076" y="47124"/>
                    <a:pt x="131845" y="106947"/>
                    <a:pt x="158214" y="160421"/>
                  </a:cubicBezTo>
                  <a:lnTo>
                    <a:pt x="0" y="160421"/>
                  </a:lnTo>
                  <a:close/>
                </a:path>
              </a:pathLst>
            </a:cu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708337" y="1952363"/>
            <a:ext cx="1350779" cy="521205"/>
            <a:chOff x="1814464" y="1772816"/>
            <a:chExt cx="1350779" cy="521205"/>
          </a:xfrm>
        </p:grpSpPr>
        <p:sp>
          <p:nvSpPr>
            <p:cNvPr id="32" name="矩形 31"/>
            <p:cNvSpPr/>
            <p:nvPr/>
          </p:nvSpPr>
          <p:spPr>
            <a:xfrm>
              <a:off x="1814464" y="1772816"/>
              <a:ext cx="1350779" cy="400728"/>
            </a:xfrm>
            <a:prstGeom prst="rect">
              <a:avLst/>
            </a:pr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验证</a:t>
              </a:r>
            </a:p>
          </p:txBody>
        </p:sp>
        <p:sp>
          <p:nvSpPr>
            <p:cNvPr id="33" name="等腰三角形 26"/>
            <p:cNvSpPr/>
            <p:nvPr/>
          </p:nvSpPr>
          <p:spPr>
            <a:xfrm flipV="1">
              <a:off x="2379577" y="2133600"/>
              <a:ext cx="158214" cy="160421"/>
            </a:xfrm>
            <a:custGeom>
              <a:avLst/>
              <a:gdLst>
                <a:gd name="connsiteX0" fmla="*/ 0 w 158214"/>
                <a:gd name="connsiteY0" fmla="*/ 160421 h 160421"/>
                <a:gd name="connsiteX1" fmla="*/ 79107 w 158214"/>
                <a:gd name="connsiteY1" fmla="*/ 0 h 160421"/>
                <a:gd name="connsiteX2" fmla="*/ 158214 w 158214"/>
                <a:gd name="connsiteY2" fmla="*/ 160421 h 160421"/>
                <a:gd name="connsiteX3" fmla="*/ 0 w 158214"/>
                <a:gd name="connsiteY3" fmla="*/ 160421 h 160421"/>
                <a:gd name="connsiteX0-1" fmla="*/ 0 w 158214"/>
                <a:gd name="connsiteY0-2" fmla="*/ 160421 h 160421"/>
                <a:gd name="connsiteX1-3" fmla="*/ 79107 w 158214"/>
                <a:gd name="connsiteY1-4" fmla="*/ 0 h 160421"/>
                <a:gd name="connsiteX2-5" fmla="*/ 158214 w 158214"/>
                <a:gd name="connsiteY2-6" fmla="*/ 160421 h 160421"/>
                <a:gd name="connsiteX3-7" fmla="*/ 0 w 158214"/>
                <a:gd name="connsiteY3-8" fmla="*/ 160421 h 160421"/>
                <a:gd name="connsiteX0-9" fmla="*/ 0 w 158214"/>
                <a:gd name="connsiteY0-10" fmla="*/ 160421 h 160421"/>
                <a:gd name="connsiteX1-11" fmla="*/ 79107 w 158214"/>
                <a:gd name="connsiteY1-12" fmla="*/ 0 h 160421"/>
                <a:gd name="connsiteX2-13" fmla="*/ 158214 w 158214"/>
                <a:gd name="connsiteY2-14" fmla="*/ 160421 h 160421"/>
                <a:gd name="connsiteX3-15" fmla="*/ 0 w 158214"/>
                <a:gd name="connsiteY3-16" fmla="*/ 160421 h 160421"/>
                <a:gd name="connsiteX0-17" fmla="*/ 0 w 158214"/>
                <a:gd name="connsiteY0-18" fmla="*/ 160421 h 160421"/>
                <a:gd name="connsiteX1-19" fmla="*/ 34657 w 158214"/>
                <a:gd name="connsiteY1-20" fmla="*/ 0 h 160421"/>
                <a:gd name="connsiteX2-21" fmla="*/ 158214 w 158214"/>
                <a:gd name="connsiteY2-22" fmla="*/ 160421 h 160421"/>
                <a:gd name="connsiteX3-23" fmla="*/ 0 w 158214"/>
                <a:gd name="connsiteY3-24" fmla="*/ 160421 h 1604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8214" h="160421">
                  <a:moveTo>
                    <a:pt x="0" y="160421"/>
                  </a:moveTo>
                  <a:lnTo>
                    <a:pt x="34657" y="0"/>
                  </a:lnTo>
                  <a:cubicBezTo>
                    <a:pt x="80076" y="47124"/>
                    <a:pt x="131845" y="106947"/>
                    <a:pt x="158214" y="160421"/>
                  </a:cubicBezTo>
                  <a:lnTo>
                    <a:pt x="0" y="160421"/>
                  </a:lnTo>
                  <a:close/>
                </a:path>
              </a:pathLst>
            </a:cu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17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3FC8F30-37AB-49FC-BFE7-5227872215B5}"/>
              </a:ext>
            </a:extLst>
          </p:cNvPr>
          <p:cNvSpPr txBox="1"/>
          <p:nvPr/>
        </p:nvSpPr>
        <p:spPr>
          <a:xfrm>
            <a:off x="2979053" y="1093495"/>
            <a:ext cx="683550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确认测试也称验收测试，它的目标是验证软件的有效性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5A5D1AE-A7C3-4158-9DC1-354891DAC81A}"/>
              </a:ext>
            </a:extLst>
          </p:cNvPr>
          <p:cNvSpPr txBox="1"/>
          <p:nvPr/>
        </p:nvSpPr>
        <p:spPr>
          <a:xfrm>
            <a:off x="4205118" y="2713875"/>
            <a:ext cx="1841521" cy="14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为了保证软件确实满足了用户需求而进行的一系列活动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695E7A7-8EF1-41EF-AF5C-1C2740721E59}"/>
              </a:ext>
            </a:extLst>
          </p:cNvPr>
          <p:cNvSpPr txBox="1"/>
          <p:nvPr/>
        </p:nvSpPr>
        <p:spPr>
          <a:xfrm>
            <a:off x="6431796" y="2713875"/>
            <a:ext cx="1841521" cy="14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保证软件正确地实现某个特定要求的一系列活动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21D097A-57BD-41C9-AD95-813FCE6251A5}"/>
              </a:ext>
            </a:extLst>
          </p:cNvPr>
          <p:cNvSpPr txBox="1"/>
          <p:nvPr/>
        </p:nvSpPr>
        <p:spPr>
          <a:xfrm>
            <a:off x="2979053" y="4672676"/>
            <a:ext cx="683550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软件有效性</a:t>
            </a:r>
            <a:r>
              <a:rPr lang="en-US" altLang="zh-CN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:</a:t>
            </a: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软件的功能和性能同用户所合理期待的一样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E00A02-8D5F-4452-BE21-85089F51BA29}"/>
              </a:ext>
            </a:extLst>
          </p:cNvPr>
          <p:cNvSpPr txBox="1"/>
          <p:nvPr/>
        </p:nvSpPr>
        <p:spPr>
          <a:xfrm>
            <a:off x="6592265" y="5764505"/>
            <a:ext cx="277427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软件需求规格说明书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779533D-EAF2-458D-B8D1-B3EF225CEB5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979404" y="5090034"/>
            <a:ext cx="170297" cy="67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2933986-46D9-4224-8688-0216A2AC2EE4}"/>
              </a:ext>
            </a:extLst>
          </p:cNvPr>
          <p:cNvSpPr txBox="1"/>
          <p:nvPr/>
        </p:nvSpPr>
        <p:spPr>
          <a:xfrm>
            <a:off x="8273317" y="5223922"/>
            <a:ext cx="839399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描述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4E442E-5487-47C9-8ED6-0AA946F3B87E}"/>
              </a:ext>
            </a:extLst>
          </p:cNvPr>
          <p:cNvSpPr/>
          <p:nvPr/>
        </p:nvSpPr>
        <p:spPr>
          <a:xfrm>
            <a:off x="5728555" y="571256"/>
            <a:ext cx="902811" cy="5648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编码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圆角矩形 55">
            <a:extLst>
              <a:ext uri="{FF2B5EF4-FFF2-40B4-BE49-F238E27FC236}">
                <a16:creationId xmlns:a16="http://schemas.microsoft.com/office/drawing/2014/main" id="{A6A2E24F-1958-42DC-B591-B8A9A5DA1060}"/>
              </a:ext>
            </a:extLst>
          </p:cNvPr>
          <p:cNvSpPr/>
          <p:nvPr/>
        </p:nvSpPr>
        <p:spPr bwMode="auto">
          <a:xfrm>
            <a:off x="4363238" y="547404"/>
            <a:ext cx="714104" cy="588750"/>
          </a:xfrm>
          <a:prstGeom prst="roundRect">
            <a:avLst/>
          </a:prstGeom>
          <a:solidFill>
            <a:srgbClr val="FFBD0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E5DAFB-2D1A-4409-9F44-C74A8475127F}"/>
              </a:ext>
            </a:extLst>
          </p:cNvPr>
          <p:cNvSpPr/>
          <p:nvPr/>
        </p:nvSpPr>
        <p:spPr>
          <a:xfrm>
            <a:off x="5728555" y="1483508"/>
            <a:ext cx="2430474" cy="5648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软件测试基础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圆角矩形 74">
            <a:extLst>
              <a:ext uri="{FF2B5EF4-FFF2-40B4-BE49-F238E27FC236}">
                <a16:creationId xmlns:a16="http://schemas.microsoft.com/office/drawing/2014/main" id="{D9276AAA-6077-49C4-A5B4-D94C1E629BB2}"/>
              </a:ext>
            </a:extLst>
          </p:cNvPr>
          <p:cNvSpPr/>
          <p:nvPr/>
        </p:nvSpPr>
        <p:spPr bwMode="auto">
          <a:xfrm>
            <a:off x="4363238" y="1483508"/>
            <a:ext cx="714104" cy="588750"/>
          </a:xfrm>
          <a:prstGeom prst="roundRect">
            <a:avLst/>
          </a:prstGeom>
          <a:solidFill>
            <a:srgbClr val="FFBD0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圆角矩形 100">
            <a:extLst>
              <a:ext uri="{FF2B5EF4-FFF2-40B4-BE49-F238E27FC236}">
                <a16:creationId xmlns:a16="http://schemas.microsoft.com/office/drawing/2014/main" id="{1F8C2D02-5BA4-489D-AC8C-82F7C7DF39B1}"/>
              </a:ext>
            </a:extLst>
          </p:cNvPr>
          <p:cNvSpPr/>
          <p:nvPr/>
        </p:nvSpPr>
        <p:spPr bwMode="auto">
          <a:xfrm>
            <a:off x="4363238" y="2491620"/>
            <a:ext cx="714104" cy="588750"/>
          </a:xfrm>
          <a:prstGeom prst="roundRect">
            <a:avLst/>
          </a:prstGeom>
          <a:solidFill>
            <a:srgbClr val="FFBD0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E44EB8-C791-478E-A1E8-E78E8AA6D3AA}"/>
              </a:ext>
            </a:extLst>
          </p:cNvPr>
          <p:cNvSpPr/>
          <p:nvPr/>
        </p:nvSpPr>
        <p:spPr>
          <a:xfrm>
            <a:off x="5728555" y="2495750"/>
            <a:ext cx="1620957" cy="5648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单元测试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圆角矩形 106">
            <a:extLst>
              <a:ext uri="{FF2B5EF4-FFF2-40B4-BE49-F238E27FC236}">
                <a16:creationId xmlns:a16="http://schemas.microsoft.com/office/drawing/2014/main" id="{A245C5EC-2BF6-4F3D-BE31-780E9372FE44}"/>
              </a:ext>
            </a:extLst>
          </p:cNvPr>
          <p:cNvSpPr/>
          <p:nvPr/>
        </p:nvSpPr>
        <p:spPr bwMode="auto">
          <a:xfrm>
            <a:off x="4363238" y="3499732"/>
            <a:ext cx="714104" cy="588750"/>
          </a:xfrm>
          <a:prstGeom prst="roundRect">
            <a:avLst/>
          </a:prstGeom>
          <a:solidFill>
            <a:srgbClr val="FFBD0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106">
            <a:extLst>
              <a:ext uri="{FF2B5EF4-FFF2-40B4-BE49-F238E27FC236}">
                <a16:creationId xmlns:a16="http://schemas.microsoft.com/office/drawing/2014/main" id="{CC366F0F-86CA-4431-816E-816B40B91579}"/>
              </a:ext>
            </a:extLst>
          </p:cNvPr>
          <p:cNvSpPr/>
          <p:nvPr/>
        </p:nvSpPr>
        <p:spPr bwMode="auto">
          <a:xfrm>
            <a:off x="4363238" y="4507844"/>
            <a:ext cx="714104" cy="588750"/>
          </a:xfrm>
          <a:prstGeom prst="roundRect">
            <a:avLst/>
          </a:prstGeom>
          <a:solidFill>
            <a:srgbClr val="FFBD0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8FD51D-76F1-4DEB-A542-AC086DA7F6EC}"/>
              </a:ext>
            </a:extLst>
          </p:cNvPr>
          <p:cNvSpPr/>
          <p:nvPr/>
        </p:nvSpPr>
        <p:spPr>
          <a:xfrm>
            <a:off x="5714755" y="4507844"/>
            <a:ext cx="3156633" cy="5648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白盒测试 黑盒测试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8FB7E9-11FE-4E35-BB01-CE06AF1223A8}"/>
              </a:ext>
            </a:extLst>
          </p:cNvPr>
          <p:cNvSpPr/>
          <p:nvPr/>
        </p:nvSpPr>
        <p:spPr>
          <a:xfrm>
            <a:off x="5733376" y="5527882"/>
            <a:ext cx="2872144" cy="5648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调试 软件可靠性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圆角矩形 106">
            <a:extLst>
              <a:ext uri="{FF2B5EF4-FFF2-40B4-BE49-F238E27FC236}">
                <a16:creationId xmlns:a16="http://schemas.microsoft.com/office/drawing/2014/main" id="{E3C8EB92-2FEF-4191-95A5-704D33700D74}"/>
              </a:ext>
            </a:extLst>
          </p:cNvPr>
          <p:cNvSpPr/>
          <p:nvPr/>
        </p:nvSpPr>
        <p:spPr bwMode="auto">
          <a:xfrm>
            <a:off x="4363238" y="5515956"/>
            <a:ext cx="714104" cy="588750"/>
          </a:xfrm>
          <a:prstGeom prst="roundRect">
            <a:avLst/>
          </a:prstGeom>
          <a:solidFill>
            <a:srgbClr val="FFBD0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E82E24-761C-45CB-B932-A30FA5934ABD}"/>
              </a:ext>
            </a:extLst>
          </p:cNvPr>
          <p:cNvSpPr/>
          <p:nvPr/>
        </p:nvSpPr>
        <p:spPr>
          <a:xfrm>
            <a:off x="5714754" y="3511658"/>
            <a:ext cx="3156633" cy="5648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集成测试 确认测试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1AB98582-CEDD-4740-B8F4-722B3646629E}"/>
              </a:ext>
            </a:extLst>
          </p:cNvPr>
          <p:cNvSpPr txBox="1"/>
          <p:nvPr/>
        </p:nvSpPr>
        <p:spPr>
          <a:xfrm>
            <a:off x="1245529" y="2982834"/>
            <a:ext cx="1601325" cy="892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US" altLang="zh-CN" sz="28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en-US" altLang="zh-CN" sz="2400" b="1" cap="all" dirty="0">
                <a:solidFill>
                  <a:schemeClr val="accent1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2400" b="1" cap="all" dirty="0">
              <a:solidFill>
                <a:schemeClr val="accent1"/>
              </a:solidFill>
              <a:latin typeface="Franklin Gothic Book" panose="020B05030201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5363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F8BA42D-A122-442A-A060-AE1D9DB2E5F4}"/>
              </a:ext>
            </a:extLst>
          </p:cNvPr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5" name="文本框 27">
              <a:extLst>
                <a:ext uri="{FF2B5EF4-FFF2-40B4-BE49-F238E27FC236}">
                  <a16:creationId xmlns:a16="http://schemas.microsoft.com/office/drawing/2014/main" id="{CE494D93-D746-4A91-9DC8-74F5FA74930C}"/>
                </a:ext>
              </a:extLst>
            </p:cNvPr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FF0000"/>
                  </a:solidFill>
                  <a:cs typeface="+mn-ea"/>
                  <a:sym typeface="+mn-lt"/>
                </a:rPr>
                <a:t>确认测试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37A9278-0FEC-4220-BEC4-35AACD0D2E5F}"/>
                </a:ext>
              </a:extLst>
            </p:cNvPr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41686CF-93AC-4822-8F64-7EBB4E877E82}"/>
                </a:ext>
              </a:extLst>
            </p:cNvPr>
            <p:cNvGrpSpPr/>
            <p:nvPr/>
          </p:nvGrpSpPr>
          <p:grpSpPr>
            <a:xfrm>
              <a:off x="507960" y="312740"/>
              <a:ext cx="562975" cy="531986"/>
              <a:chOff x="507960" y="312740"/>
              <a:chExt cx="562975" cy="53198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97BCCFE-AA3B-42EC-909C-935A9336F26B}"/>
                  </a:ext>
                </a:extLst>
              </p:cNvPr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6347652-BB75-4CB9-86C1-05148E14B527}"/>
                  </a:ext>
                </a:extLst>
              </p:cNvPr>
              <p:cNvSpPr/>
              <p:nvPr/>
            </p:nvSpPr>
            <p:spPr>
              <a:xfrm>
                <a:off x="507960" y="347901"/>
                <a:ext cx="562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04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3AD36B0-ADA1-4D9C-8B2F-6473719B141B}"/>
              </a:ext>
            </a:extLst>
          </p:cNvPr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18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7B479C-C8A4-4D19-9639-F8FB87EE17A0}"/>
              </a:ext>
            </a:extLst>
          </p:cNvPr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356739-10E5-47E8-B25B-193D99EA272D}"/>
              </a:ext>
            </a:extLst>
          </p:cNvPr>
          <p:cNvSpPr/>
          <p:nvPr/>
        </p:nvSpPr>
        <p:spPr>
          <a:xfrm>
            <a:off x="4791809" y="868808"/>
            <a:ext cx="2608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rgbClr val="273A4F"/>
                </a:solidFill>
                <a:cs typeface="+mn-ea"/>
                <a:sym typeface="+mn-lt"/>
              </a:rPr>
              <a:t>确认测试的范围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A4DE2F5-CA65-478A-9014-8892719F4700}"/>
              </a:ext>
            </a:extLst>
          </p:cNvPr>
          <p:cNvGrpSpPr/>
          <p:nvPr/>
        </p:nvGrpSpPr>
        <p:grpSpPr>
          <a:xfrm>
            <a:off x="3190835" y="1648254"/>
            <a:ext cx="1350779" cy="521205"/>
            <a:chOff x="1814464" y="1772816"/>
            <a:chExt cx="1350779" cy="52120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686DD8B-52D4-4320-B193-36D2DFFADA98}"/>
                </a:ext>
              </a:extLst>
            </p:cNvPr>
            <p:cNvSpPr/>
            <p:nvPr/>
          </p:nvSpPr>
          <p:spPr>
            <a:xfrm>
              <a:off x="1814464" y="1772816"/>
              <a:ext cx="1350779" cy="400728"/>
            </a:xfrm>
            <a:prstGeom prst="rect">
              <a:avLst/>
            </a:pr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用户参与</a:t>
              </a:r>
            </a:p>
          </p:txBody>
        </p:sp>
        <p:sp>
          <p:nvSpPr>
            <p:cNvPr id="15" name="等腰三角形 26">
              <a:extLst>
                <a:ext uri="{FF2B5EF4-FFF2-40B4-BE49-F238E27FC236}">
                  <a16:creationId xmlns:a16="http://schemas.microsoft.com/office/drawing/2014/main" id="{D5F21564-3012-48C3-8B66-E50E2E0FE9AD}"/>
                </a:ext>
              </a:extLst>
            </p:cNvPr>
            <p:cNvSpPr/>
            <p:nvPr/>
          </p:nvSpPr>
          <p:spPr>
            <a:xfrm flipV="1">
              <a:off x="2379577" y="2133600"/>
              <a:ext cx="158214" cy="160421"/>
            </a:xfrm>
            <a:custGeom>
              <a:avLst/>
              <a:gdLst>
                <a:gd name="connsiteX0" fmla="*/ 0 w 158214"/>
                <a:gd name="connsiteY0" fmla="*/ 160421 h 160421"/>
                <a:gd name="connsiteX1" fmla="*/ 79107 w 158214"/>
                <a:gd name="connsiteY1" fmla="*/ 0 h 160421"/>
                <a:gd name="connsiteX2" fmla="*/ 158214 w 158214"/>
                <a:gd name="connsiteY2" fmla="*/ 160421 h 160421"/>
                <a:gd name="connsiteX3" fmla="*/ 0 w 158214"/>
                <a:gd name="connsiteY3" fmla="*/ 160421 h 160421"/>
                <a:gd name="connsiteX0-1" fmla="*/ 0 w 158214"/>
                <a:gd name="connsiteY0-2" fmla="*/ 160421 h 160421"/>
                <a:gd name="connsiteX1-3" fmla="*/ 79107 w 158214"/>
                <a:gd name="connsiteY1-4" fmla="*/ 0 h 160421"/>
                <a:gd name="connsiteX2-5" fmla="*/ 158214 w 158214"/>
                <a:gd name="connsiteY2-6" fmla="*/ 160421 h 160421"/>
                <a:gd name="connsiteX3-7" fmla="*/ 0 w 158214"/>
                <a:gd name="connsiteY3-8" fmla="*/ 160421 h 160421"/>
                <a:gd name="connsiteX0-9" fmla="*/ 0 w 158214"/>
                <a:gd name="connsiteY0-10" fmla="*/ 160421 h 160421"/>
                <a:gd name="connsiteX1-11" fmla="*/ 79107 w 158214"/>
                <a:gd name="connsiteY1-12" fmla="*/ 0 h 160421"/>
                <a:gd name="connsiteX2-13" fmla="*/ 158214 w 158214"/>
                <a:gd name="connsiteY2-14" fmla="*/ 160421 h 160421"/>
                <a:gd name="connsiteX3-15" fmla="*/ 0 w 158214"/>
                <a:gd name="connsiteY3-16" fmla="*/ 160421 h 160421"/>
                <a:gd name="connsiteX0-17" fmla="*/ 0 w 158214"/>
                <a:gd name="connsiteY0-18" fmla="*/ 160421 h 160421"/>
                <a:gd name="connsiteX1-19" fmla="*/ 34657 w 158214"/>
                <a:gd name="connsiteY1-20" fmla="*/ 0 h 160421"/>
                <a:gd name="connsiteX2-21" fmla="*/ 158214 w 158214"/>
                <a:gd name="connsiteY2-22" fmla="*/ 160421 h 160421"/>
                <a:gd name="connsiteX3-23" fmla="*/ 0 w 158214"/>
                <a:gd name="connsiteY3-24" fmla="*/ 160421 h 1604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8214" h="160421">
                  <a:moveTo>
                    <a:pt x="0" y="160421"/>
                  </a:moveTo>
                  <a:lnTo>
                    <a:pt x="34657" y="0"/>
                  </a:lnTo>
                  <a:cubicBezTo>
                    <a:pt x="80076" y="47124"/>
                    <a:pt x="131845" y="106947"/>
                    <a:pt x="158214" y="160421"/>
                  </a:cubicBezTo>
                  <a:lnTo>
                    <a:pt x="0" y="160421"/>
                  </a:lnTo>
                  <a:close/>
                </a:path>
              </a:pathLst>
            </a:cu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55A01DF-8B00-4C4D-8602-5E757C7CCD9D}"/>
              </a:ext>
            </a:extLst>
          </p:cNvPr>
          <p:cNvGrpSpPr/>
          <p:nvPr/>
        </p:nvGrpSpPr>
        <p:grpSpPr>
          <a:xfrm>
            <a:off x="7692128" y="1648254"/>
            <a:ext cx="1350779" cy="521205"/>
            <a:chOff x="1814464" y="1772816"/>
            <a:chExt cx="1350779" cy="52120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A8E0424-6272-48E2-82FA-EEB827D098AB}"/>
                </a:ext>
              </a:extLst>
            </p:cNvPr>
            <p:cNvSpPr/>
            <p:nvPr/>
          </p:nvSpPr>
          <p:spPr>
            <a:xfrm>
              <a:off x="1814464" y="1772816"/>
              <a:ext cx="1350779" cy="400728"/>
            </a:xfrm>
            <a:prstGeom prst="rect">
              <a:avLst/>
            </a:pr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黑盒测试</a:t>
              </a:r>
            </a:p>
          </p:txBody>
        </p:sp>
        <p:sp>
          <p:nvSpPr>
            <p:cNvPr id="21" name="等腰三角形 26">
              <a:extLst>
                <a:ext uri="{FF2B5EF4-FFF2-40B4-BE49-F238E27FC236}">
                  <a16:creationId xmlns:a16="http://schemas.microsoft.com/office/drawing/2014/main" id="{EF834E95-8C0A-485A-BA98-F50B8156D103}"/>
                </a:ext>
              </a:extLst>
            </p:cNvPr>
            <p:cNvSpPr/>
            <p:nvPr/>
          </p:nvSpPr>
          <p:spPr>
            <a:xfrm flipV="1">
              <a:off x="2379577" y="2133600"/>
              <a:ext cx="158214" cy="160421"/>
            </a:xfrm>
            <a:custGeom>
              <a:avLst/>
              <a:gdLst>
                <a:gd name="connsiteX0" fmla="*/ 0 w 158214"/>
                <a:gd name="connsiteY0" fmla="*/ 160421 h 160421"/>
                <a:gd name="connsiteX1" fmla="*/ 79107 w 158214"/>
                <a:gd name="connsiteY1" fmla="*/ 0 h 160421"/>
                <a:gd name="connsiteX2" fmla="*/ 158214 w 158214"/>
                <a:gd name="connsiteY2" fmla="*/ 160421 h 160421"/>
                <a:gd name="connsiteX3" fmla="*/ 0 w 158214"/>
                <a:gd name="connsiteY3" fmla="*/ 160421 h 160421"/>
                <a:gd name="connsiteX0-1" fmla="*/ 0 w 158214"/>
                <a:gd name="connsiteY0-2" fmla="*/ 160421 h 160421"/>
                <a:gd name="connsiteX1-3" fmla="*/ 79107 w 158214"/>
                <a:gd name="connsiteY1-4" fmla="*/ 0 h 160421"/>
                <a:gd name="connsiteX2-5" fmla="*/ 158214 w 158214"/>
                <a:gd name="connsiteY2-6" fmla="*/ 160421 h 160421"/>
                <a:gd name="connsiteX3-7" fmla="*/ 0 w 158214"/>
                <a:gd name="connsiteY3-8" fmla="*/ 160421 h 160421"/>
                <a:gd name="connsiteX0-9" fmla="*/ 0 w 158214"/>
                <a:gd name="connsiteY0-10" fmla="*/ 160421 h 160421"/>
                <a:gd name="connsiteX1-11" fmla="*/ 79107 w 158214"/>
                <a:gd name="connsiteY1-12" fmla="*/ 0 h 160421"/>
                <a:gd name="connsiteX2-13" fmla="*/ 158214 w 158214"/>
                <a:gd name="connsiteY2-14" fmla="*/ 160421 h 160421"/>
                <a:gd name="connsiteX3-15" fmla="*/ 0 w 158214"/>
                <a:gd name="connsiteY3-16" fmla="*/ 160421 h 160421"/>
                <a:gd name="connsiteX0-17" fmla="*/ 0 w 158214"/>
                <a:gd name="connsiteY0-18" fmla="*/ 160421 h 160421"/>
                <a:gd name="connsiteX1-19" fmla="*/ 34657 w 158214"/>
                <a:gd name="connsiteY1-20" fmla="*/ 0 h 160421"/>
                <a:gd name="connsiteX2-21" fmla="*/ 158214 w 158214"/>
                <a:gd name="connsiteY2-22" fmla="*/ 160421 h 160421"/>
                <a:gd name="connsiteX3-23" fmla="*/ 0 w 158214"/>
                <a:gd name="connsiteY3-24" fmla="*/ 160421 h 1604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8214" h="160421">
                  <a:moveTo>
                    <a:pt x="0" y="160421"/>
                  </a:moveTo>
                  <a:lnTo>
                    <a:pt x="34657" y="0"/>
                  </a:lnTo>
                  <a:cubicBezTo>
                    <a:pt x="80076" y="47124"/>
                    <a:pt x="131845" y="106947"/>
                    <a:pt x="158214" y="160421"/>
                  </a:cubicBezTo>
                  <a:lnTo>
                    <a:pt x="0" y="160421"/>
                  </a:lnTo>
                  <a:close/>
                </a:path>
              </a:pathLst>
            </a:cu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57DE2144-1AAE-4A5E-97E0-3670B4B01578}"/>
              </a:ext>
            </a:extLst>
          </p:cNvPr>
          <p:cNvSpPr txBox="1"/>
          <p:nvPr/>
        </p:nvSpPr>
        <p:spPr>
          <a:xfrm>
            <a:off x="2979053" y="4087659"/>
            <a:ext cx="6835507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结果：</a:t>
            </a:r>
            <a:endParaRPr lang="en-US" altLang="zh-CN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	(1)</a:t>
            </a: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功能和性能与用户要求一致，软件是可以接受的</a:t>
            </a:r>
            <a:endParaRPr lang="en-US" altLang="zh-CN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	(2)</a:t>
            </a: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功能和性能与用户要求有差距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3BD2E9-5438-4B1F-9A30-1C8DD9F8FA00}"/>
              </a:ext>
            </a:extLst>
          </p:cNvPr>
          <p:cNvSpPr txBox="1"/>
          <p:nvPr/>
        </p:nvSpPr>
        <p:spPr>
          <a:xfrm>
            <a:off x="4164019" y="5926843"/>
            <a:ext cx="2147571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和用户充分协商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3276A84-93B3-4A13-8BC4-F94856C8D9CE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5237805" y="5238794"/>
            <a:ext cx="268975" cy="688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C471F8F-BBBF-4F6D-B96D-5BD9759ED7DC}"/>
              </a:ext>
            </a:extLst>
          </p:cNvPr>
          <p:cNvSpPr txBox="1"/>
          <p:nvPr/>
        </p:nvSpPr>
        <p:spPr>
          <a:xfrm>
            <a:off x="5605374" y="5387654"/>
            <a:ext cx="1263523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解决办法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D43E35-F77E-4845-9245-B32415BB0D69}"/>
              </a:ext>
            </a:extLst>
          </p:cNvPr>
          <p:cNvSpPr txBox="1"/>
          <p:nvPr/>
        </p:nvSpPr>
        <p:spPr>
          <a:xfrm>
            <a:off x="2733133" y="2381612"/>
            <a:ext cx="3149507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参与设计测试方案</a:t>
            </a:r>
            <a:endParaRPr lang="en-US" altLang="zh-CN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验收前开发单位对用户进行培训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E1E8993-3ECC-438D-B2FE-3FDD7E294246}"/>
              </a:ext>
            </a:extLst>
          </p:cNvPr>
          <p:cNvSpPr txBox="1"/>
          <p:nvPr/>
        </p:nvSpPr>
        <p:spPr>
          <a:xfrm>
            <a:off x="6868897" y="2331898"/>
            <a:ext cx="3149507" cy="185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测试计划包括要进行的测试的种类及进度安排，测试过程规定用来检测软件是否与需求一致的测试方案</a:t>
            </a:r>
          </a:p>
        </p:txBody>
      </p:sp>
    </p:spTree>
    <p:extLst>
      <p:ext uri="{BB962C8B-B14F-4D97-AF65-F5344CB8AC3E}">
        <p14:creationId xmlns:p14="http://schemas.microsoft.com/office/powerpoint/2010/main" val="498623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38C8DD2-EBA1-4175-9D7C-87ADFE9DAB09}"/>
              </a:ext>
            </a:extLst>
          </p:cNvPr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5" name="文本框 27">
              <a:extLst>
                <a:ext uri="{FF2B5EF4-FFF2-40B4-BE49-F238E27FC236}">
                  <a16:creationId xmlns:a16="http://schemas.microsoft.com/office/drawing/2014/main" id="{537E8537-BC8F-4BFB-973B-D17F538EBF30}"/>
                </a:ext>
              </a:extLst>
            </p:cNvPr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FF0000"/>
                  </a:solidFill>
                  <a:cs typeface="+mn-ea"/>
                  <a:sym typeface="+mn-lt"/>
                </a:rPr>
                <a:t>确认测试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D037D62-3861-455B-AF0B-FD63074E82F8}"/>
                </a:ext>
              </a:extLst>
            </p:cNvPr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8D59382-837D-467C-9B65-3FD9B76A01DD}"/>
                </a:ext>
              </a:extLst>
            </p:cNvPr>
            <p:cNvGrpSpPr/>
            <p:nvPr/>
          </p:nvGrpSpPr>
          <p:grpSpPr>
            <a:xfrm>
              <a:off x="507960" y="312740"/>
              <a:ext cx="562975" cy="531986"/>
              <a:chOff x="507960" y="312740"/>
              <a:chExt cx="562975" cy="53198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B17E472-CADB-4BBE-A34A-920B64FDB97D}"/>
                  </a:ext>
                </a:extLst>
              </p:cNvPr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2689864-D2E6-498C-963C-0CEB972AA105}"/>
                  </a:ext>
                </a:extLst>
              </p:cNvPr>
              <p:cNvSpPr/>
              <p:nvPr/>
            </p:nvSpPr>
            <p:spPr>
              <a:xfrm>
                <a:off x="507960" y="347901"/>
                <a:ext cx="562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04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97C996B0-00C5-4459-B082-79A828D58727}"/>
              </a:ext>
            </a:extLst>
          </p:cNvPr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19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EC58BE-F3DA-40BF-A6F9-B49CD0658D1E}"/>
              </a:ext>
            </a:extLst>
          </p:cNvPr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9817AA-8832-4AD8-BD52-23C4C08B612B}"/>
              </a:ext>
            </a:extLst>
          </p:cNvPr>
          <p:cNvSpPr/>
          <p:nvPr/>
        </p:nvSpPr>
        <p:spPr>
          <a:xfrm>
            <a:off x="4964936" y="868808"/>
            <a:ext cx="2262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rgbClr val="273A4F"/>
                </a:solidFill>
                <a:cs typeface="+mn-ea"/>
                <a:sym typeface="+mn-lt"/>
              </a:rPr>
              <a:t>软件配置复查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E45C67B-CF4B-4239-8E85-7636D50120E3}"/>
              </a:ext>
            </a:extLst>
          </p:cNvPr>
          <p:cNvGrpSpPr/>
          <p:nvPr/>
        </p:nvGrpSpPr>
        <p:grpSpPr>
          <a:xfrm>
            <a:off x="5420610" y="1757919"/>
            <a:ext cx="1350779" cy="521205"/>
            <a:chOff x="1814464" y="1772816"/>
            <a:chExt cx="1350779" cy="52120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D59DD44-3800-4717-B1ED-EC021F5F969F}"/>
                </a:ext>
              </a:extLst>
            </p:cNvPr>
            <p:cNvSpPr/>
            <p:nvPr/>
          </p:nvSpPr>
          <p:spPr>
            <a:xfrm>
              <a:off x="1814464" y="1772816"/>
              <a:ext cx="1350779" cy="400728"/>
            </a:xfrm>
            <a:prstGeom prst="rect">
              <a:avLst/>
            </a:pr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目的</a:t>
              </a:r>
            </a:p>
          </p:txBody>
        </p:sp>
        <p:sp>
          <p:nvSpPr>
            <p:cNvPr id="15" name="等腰三角形 26">
              <a:extLst>
                <a:ext uri="{FF2B5EF4-FFF2-40B4-BE49-F238E27FC236}">
                  <a16:creationId xmlns:a16="http://schemas.microsoft.com/office/drawing/2014/main" id="{07A859F2-BCE2-43DC-9055-E60F5DAB414A}"/>
                </a:ext>
              </a:extLst>
            </p:cNvPr>
            <p:cNvSpPr/>
            <p:nvPr/>
          </p:nvSpPr>
          <p:spPr>
            <a:xfrm flipV="1">
              <a:off x="2379577" y="2133600"/>
              <a:ext cx="158214" cy="160421"/>
            </a:xfrm>
            <a:custGeom>
              <a:avLst/>
              <a:gdLst>
                <a:gd name="connsiteX0" fmla="*/ 0 w 158214"/>
                <a:gd name="connsiteY0" fmla="*/ 160421 h 160421"/>
                <a:gd name="connsiteX1" fmla="*/ 79107 w 158214"/>
                <a:gd name="connsiteY1" fmla="*/ 0 h 160421"/>
                <a:gd name="connsiteX2" fmla="*/ 158214 w 158214"/>
                <a:gd name="connsiteY2" fmla="*/ 160421 h 160421"/>
                <a:gd name="connsiteX3" fmla="*/ 0 w 158214"/>
                <a:gd name="connsiteY3" fmla="*/ 160421 h 160421"/>
                <a:gd name="connsiteX0-1" fmla="*/ 0 w 158214"/>
                <a:gd name="connsiteY0-2" fmla="*/ 160421 h 160421"/>
                <a:gd name="connsiteX1-3" fmla="*/ 79107 w 158214"/>
                <a:gd name="connsiteY1-4" fmla="*/ 0 h 160421"/>
                <a:gd name="connsiteX2-5" fmla="*/ 158214 w 158214"/>
                <a:gd name="connsiteY2-6" fmla="*/ 160421 h 160421"/>
                <a:gd name="connsiteX3-7" fmla="*/ 0 w 158214"/>
                <a:gd name="connsiteY3-8" fmla="*/ 160421 h 160421"/>
                <a:gd name="connsiteX0-9" fmla="*/ 0 w 158214"/>
                <a:gd name="connsiteY0-10" fmla="*/ 160421 h 160421"/>
                <a:gd name="connsiteX1-11" fmla="*/ 79107 w 158214"/>
                <a:gd name="connsiteY1-12" fmla="*/ 0 h 160421"/>
                <a:gd name="connsiteX2-13" fmla="*/ 158214 w 158214"/>
                <a:gd name="connsiteY2-14" fmla="*/ 160421 h 160421"/>
                <a:gd name="connsiteX3-15" fmla="*/ 0 w 158214"/>
                <a:gd name="connsiteY3-16" fmla="*/ 160421 h 160421"/>
                <a:gd name="connsiteX0-17" fmla="*/ 0 w 158214"/>
                <a:gd name="connsiteY0-18" fmla="*/ 160421 h 160421"/>
                <a:gd name="connsiteX1-19" fmla="*/ 34657 w 158214"/>
                <a:gd name="connsiteY1-20" fmla="*/ 0 h 160421"/>
                <a:gd name="connsiteX2-21" fmla="*/ 158214 w 158214"/>
                <a:gd name="connsiteY2-22" fmla="*/ 160421 h 160421"/>
                <a:gd name="connsiteX3-23" fmla="*/ 0 w 158214"/>
                <a:gd name="connsiteY3-24" fmla="*/ 160421 h 1604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8214" h="160421">
                  <a:moveTo>
                    <a:pt x="0" y="160421"/>
                  </a:moveTo>
                  <a:lnTo>
                    <a:pt x="34657" y="0"/>
                  </a:lnTo>
                  <a:cubicBezTo>
                    <a:pt x="80076" y="47124"/>
                    <a:pt x="131845" y="106947"/>
                    <a:pt x="158214" y="160421"/>
                  </a:cubicBezTo>
                  <a:lnTo>
                    <a:pt x="0" y="160421"/>
                  </a:lnTo>
                  <a:close/>
                </a:path>
              </a:pathLst>
            </a:cu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4E404BD0-2811-44E6-9F5E-171D949AECC1}"/>
              </a:ext>
            </a:extLst>
          </p:cNvPr>
          <p:cNvSpPr txBox="1"/>
          <p:nvPr/>
        </p:nvSpPr>
        <p:spPr>
          <a:xfrm>
            <a:off x="2893836" y="2519431"/>
            <a:ext cx="6835507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保证软件配置的所有成分齐全，质量符合要求，文档与程序完全一致，具有完成软件维护所必须的细节，而且已编好目录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041E2C4-2B02-485C-A95F-FB5F94514390}"/>
              </a:ext>
            </a:extLst>
          </p:cNvPr>
          <p:cNvGrpSpPr/>
          <p:nvPr/>
        </p:nvGrpSpPr>
        <p:grpSpPr>
          <a:xfrm>
            <a:off x="5505827" y="3836516"/>
            <a:ext cx="1350779" cy="521205"/>
            <a:chOff x="1814464" y="1772816"/>
            <a:chExt cx="1350779" cy="52120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35B11FB-C474-4BE3-8CFF-E7F44F15E778}"/>
                </a:ext>
              </a:extLst>
            </p:cNvPr>
            <p:cNvSpPr/>
            <p:nvPr/>
          </p:nvSpPr>
          <p:spPr>
            <a:xfrm>
              <a:off x="1814464" y="1772816"/>
              <a:ext cx="1350779" cy="400728"/>
            </a:xfrm>
            <a:prstGeom prst="rect">
              <a:avLst/>
            </a:pr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遵循</a:t>
              </a:r>
            </a:p>
          </p:txBody>
        </p:sp>
        <p:sp>
          <p:nvSpPr>
            <p:cNvPr id="28" name="等腰三角形 26">
              <a:extLst>
                <a:ext uri="{FF2B5EF4-FFF2-40B4-BE49-F238E27FC236}">
                  <a16:creationId xmlns:a16="http://schemas.microsoft.com/office/drawing/2014/main" id="{71989AE0-0D6A-4531-BC72-BAF13FE66470}"/>
                </a:ext>
              </a:extLst>
            </p:cNvPr>
            <p:cNvSpPr/>
            <p:nvPr/>
          </p:nvSpPr>
          <p:spPr>
            <a:xfrm flipV="1">
              <a:off x="2379577" y="2133600"/>
              <a:ext cx="158214" cy="160421"/>
            </a:xfrm>
            <a:custGeom>
              <a:avLst/>
              <a:gdLst>
                <a:gd name="connsiteX0" fmla="*/ 0 w 158214"/>
                <a:gd name="connsiteY0" fmla="*/ 160421 h 160421"/>
                <a:gd name="connsiteX1" fmla="*/ 79107 w 158214"/>
                <a:gd name="connsiteY1" fmla="*/ 0 h 160421"/>
                <a:gd name="connsiteX2" fmla="*/ 158214 w 158214"/>
                <a:gd name="connsiteY2" fmla="*/ 160421 h 160421"/>
                <a:gd name="connsiteX3" fmla="*/ 0 w 158214"/>
                <a:gd name="connsiteY3" fmla="*/ 160421 h 160421"/>
                <a:gd name="connsiteX0-1" fmla="*/ 0 w 158214"/>
                <a:gd name="connsiteY0-2" fmla="*/ 160421 h 160421"/>
                <a:gd name="connsiteX1-3" fmla="*/ 79107 w 158214"/>
                <a:gd name="connsiteY1-4" fmla="*/ 0 h 160421"/>
                <a:gd name="connsiteX2-5" fmla="*/ 158214 w 158214"/>
                <a:gd name="connsiteY2-6" fmla="*/ 160421 h 160421"/>
                <a:gd name="connsiteX3-7" fmla="*/ 0 w 158214"/>
                <a:gd name="connsiteY3-8" fmla="*/ 160421 h 160421"/>
                <a:gd name="connsiteX0-9" fmla="*/ 0 w 158214"/>
                <a:gd name="connsiteY0-10" fmla="*/ 160421 h 160421"/>
                <a:gd name="connsiteX1-11" fmla="*/ 79107 w 158214"/>
                <a:gd name="connsiteY1-12" fmla="*/ 0 h 160421"/>
                <a:gd name="connsiteX2-13" fmla="*/ 158214 w 158214"/>
                <a:gd name="connsiteY2-14" fmla="*/ 160421 h 160421"/>
                <a:gd name="connsiteX3-15" fmla="*/ 0 w 158214"/>
                <a:gd name="connsiteY3-16" fmla="*/ 160421 h 160421"/>
                <a:gd name="connsiteX0-17" fmla="*/ 0 w 158214"/>
                <a:gd name="connsiteY0-18" fmla="*/ 160421 h 160421"/>
                <a:gd name="connsiteX1-19" fmla="*/ 34657 w 158214"/>
                <a:gd name="connsiteY1-20" fmla="*/ 0 h 160421"/>
                <a:gd name="connsiteX2-21" fmla="*/ 158214 w 158214"/>
                <a:gd name="connsiteY2-22" fmla="*/ 160421 h 160421"/>
                <a:gd name="connsiteX3-23" fmla="*/ 0 w 158214"/>
                <a:gd name="connsiteY3-24" fmla="*/ 160421 h 1604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8214" h="160421">
                  <a:moveTo>
                    <a:pt x="0" y="160421"/>
                  </a:moveTo>
                  <a:lnTo>
                    <a:pt x="34657" y="0"/>
                  </a:lnTo>
                  <a:cubicBezTo>
                    <a:pt x="80076" y="47124"/>
                    <a:pt x="131845" y="106947"/>
                    <a:pt x="158214" y="160421"/>
                  </a:cubicBezTo>
                  <a:lnTo>
                    <a:pt x="0" y="160421"/>
                  </a:lnTo>
                  <a:close/>
                </a:path>
              </a:pathLst>
            </a:cu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EEEAD678-CCA1-4DDD-AB70-1ABA7581CDCC}"/>
              </a:ext>
            </a:extLst>
          </p:cNvPr>
          <p:cNvSpPr txBox="1"/>
          <p:nvPr/>
        </p:nvSpPr>
        <p:spPr>
          <a:xfrm>
            <a:off x="2979053" y="4598028"/>
            <a:ext cx="6835507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除合同规定的内容和要求，由人工审查软件配置之外，还应严格遵循用户指南及其他操作程序，检验使用手册的完整性和正确性</a:t>
            </a:r>
          </a:p>
        </p:txBody>
      </p:sp>
    </p:spTree>
    <p:extLst>
      <p:ext uri="{BB962C8B-B14F-4D97-AF65-F5344CB8AC3E}">
        <p14:creationId xmlns:p14="http://schemas.microsoft.com/office/powerpoint/2010/main" val="3849944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63EEFDE-B870-4093-B8B0-6EC6E38A76B9}"/>
              </a:ext>
            </a:extLst>
          </p:cNvPr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5" name="文本框 27">
              <a:extLst>
                <a:ext uri="{FF2B5EF4-FFF2-40B4-BE49-F238E27FC236}">
                  <a16:creationId xmlns:a16="http://schemas.microsoft.com/office/drawing/2014/main" id="{4F9CDAE6-A0B0-40B2-8597-4B23A7FDAD5D}"/>
                </a:ext>
              </a:extLst>
            </p:cNvPr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FF0000"/>
                  </a:solidFill>
                  <a:cs typeface="+mn-ea"/>
                  <a:sym typeface="+mn-lt"/>
                </a:rPr>
                <a:t>确认测试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D3ABCD-51B2-4B8B-B044-A067F5E54790}"/>
                </a:ext>
              </a:extLst>
            </p:cNvPr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0038362-2CC7-4EFB-8FC3-7B3052634D44}"/>
                </a:ext>
              </a:extLst>
            </p:cNvPr>
            <p:cNvGrpSpPr/>
            <p:nvPr/>
          </p:nvGrpSpPr>
          <p:grpSpPr>
            <a:xfrm>
              <a:off x="507960" y="312740"/>
              <a:ext cx="562975" cy="531986"/>
              <a:chOff x="507960" y="312740"/>
              <a:chExt cx="562975" cy="53198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78F4D77-C319-42F4-B4ED-63CC4E48852F}"/>
                  </a:ext>
                </a:extLst>
              </p:cNvPr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71614B6-8650-4F02-AE22-B467686AB8C5}"/>
                  </a:ext>
                </a:extLst>
              </p:cNvPr>
              <p:cNvSpPr/>
              <p:nvPr/>
            </p:nvSpPr>
            <p:spPr>
              <a:xfrm>
                <a:off x="507960" y="347901"/>
                <a:ext cx="562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04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C0B699B2-BB45-48E1-AD8B-AD9600B7AD5B}"/>
              </a:ext>
            </a:extLst>
          </p:cNvPr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20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0636CE-59F8-4414-A95D-92FC058D6A0C}"/>
              </a:ext>
            </a:extLst>
          </p:cNvPr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387F8D7-9521-4220-9597-93BDB1733516}"/>
              </a:ext>
            </a:extLst>
          </p:cNvPr>
          <p:cNvGrpSpPr/>
          <p:nvPr/>
        </p:nvGrpSpPr>
        <p:grpSpPr>
          <a:xfrm>
            <a:off x="5428241" y="1570481"/>
            <a:ext cx="1614046" cy="521205"/>
            <a:chOff x="1814464" y="1772816"/>
            <a:chExt cx="1350779" cy="52120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61D0F4-4F54-401C-AF50-6C8EC31E08FB}"/>
                </a:ext>
              </a:extLst>
            </p:cNvPr>
            <p:cNvSpPr/>
            <p:nvPr/>
          </p:nvSpPr>
          <p:spPr>
            <a:xfrm>
              <a:off x="1814464" y="1772816"/>
              <a:ext cx="1350779" cy="400728"/>
            </a:xfrm>
            <a:prstGeom prst="rect">
              <a:avLst/>
            </a:pr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cs typeface="+mn-ea"/>
                  <a:sym typeface="+mn-lt"/>
                </a:rPr>
                <a:t>Alpha</a:t>
              </a:r>
              <a:r>
                <a:rPr lang="zh-CN" altLang="en-US" sz="2000" b="1" dirty="0">
                  <a:cs typeface="+mn-ea"/>
                  <a:sym typeface="+mn-lt"/>
                </a:rPr>
                <a:t>测试</a:t>
              </a:r>
            </a:p>
          </p:txBody>
        </p:sp>
        <p:sp>
          <p:nvSpPr>
            <p:cNvPr id="15" name="等腰三角形 26">
              <a:extLst>
                <a:ext uri="{FF2B5EF4-FFF2-40B4-BE49-F238E27FC236}">
                  <a16:creationId xmlns:a16="http://schemas.microsoft.com/office/drawing/2014/main" id="{91DBBE42-5C25-4F41-85CC-D2D97E5FD993}"/>
                </a:ext>
              </a:extLst>
            </p:cNvPr>
            <p:cNvSpPr/>
            <p:nvPr/>
          </p:nvSpPr>
          <p:spPr>
            <a:xfrm flipV="1">
              <a:off x="2379577" y="2133600"/>
              <a:ext cx="158214" cy="160421"/>
            </a:xfrm>
            <a:custGeom>
              <a:avLst/>
              <a:gdLst>
                <a:gd name="connsiteX0" fmla="*/ 0 w 158214"/>
                <a:gd name="connsiteY0" fmla="*/ 160421 h 160421"/>
                <a:gd name="connsiteX1" fmla="*/ 79107 w 158214"/>
                <a:gd name="connsiteY1" fmla="*/ 0 h 160421"/>
                <a:gd name="connsiteX2" fmla="*/ 158214 w 158214"/>
                <a:gd name="connsiteY2" fmla="*/ 160421 h 160421"/>
                <a:gd name="connsiteX3" fmla="*/ 0 w 158214"/>
                <a:gd name="connsiteY3" fmla="*/ 160421 h 160421"/>
                <a:gd name="connsiteX0-1" fmla="*/ 0 w 158214"/>
                <a:gd name="connsiteY0-2" fmla="*/ 160421 h 160421"/>
                <a:gd name="connsiteX1-3" fmla="*/ 79107 w 158214"/>
                <a:gd name="connsiteY1-4" fmla="*/ 0 h 160421"/>
                <a:gd name="connsiteX2-5" fmla="*/ 158214 w 158214"/>
                <a:gd name="connsiteY2-6" fmla="*/ 160421 h 160421"/>
                <a:gd name="connsiteX3-7" fmla="*/ 0 w 158214"/>
                <a:gd name="connsiteY3-8" fmla="*/ 160421 h 160421"/>
                <a:gd name="connsiteX0-9" fmla="*/ 0 w 158214"/>
                <a:gd name="connsiteY0-10" fmla="*/ 160421 h 160421"/>
                <a:gd name="connsiteX1-11" fmla="*/ 79107 w 158214"/>
                <a:gd name="connsiteY1-12" fmla="*/ 0 h 160421"/>
                <a:gd name="connsiteX2-13" fmla="*/ 158214 w 158214"/>
                <a:gd name="connsiteY2-14" fmla="*/ 160421 h 160421"/>
                <a:gd name="connsiteX3-15" fmla="*/ 0 w 158214"/>
                <a:gd name="connsiteY3-16" fmla="*/ 160421 h 160421"/>
                <a:gd name="connsiteX0-17" fmla="*/ 0 w 158214"/>
                <a:gd name="connsiteY0-18" fmla="*/ 160421 h 160421"/>
                <a:gd name="connsiteX1-19" fmla="*/ 34657 w 158214"/>
                <a:gd name="connsiteY1-20" fmla="*/ 0 h 160421"/>
                <a:gd name="connsiteX2-21" fmla="*/ 158214 w 158214"/>
                <a:gd name="connsiteY2-22" fmla="*/ 160421 h 160421"/>
                <a:gd name="connsiteX3-23" fmla="*/ 0 w 158214"/>
                <a:gd name="connsiteY3-24" fmla="*/ 160421 h 1604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8214" h="160421">
                  <a:moveTo>
                    <a:pt x="0" y="160421"/>
                  </a:moveTo>
                  <a:lnTo>
                    <a:pt x="34657" y="0"/>
                  </a:lnTo>
                  <a:cubicBezTo>
                    <a:pt x="80076" y="47124"/>
                    <a:pt x="131845" y="106947"/>
                    <a:pt x="158214" y="160421"/>
                  </a:cubicBezTo>
                  <a:lnTo>
                    <a:pt x="0" y="160421"/>
                  </a:lnTo>
                  <a:close/>
                </a:path>
              </a:pathLst>
            </a:cu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06657B61-5948-4DE9-B35C-696E2D3EECA8}"/>
              </a:ext>
            </a:extLst>
          </p:cNvPr>
          <p:cNvSpPr txBox="1"/>
          <p:nvPr/>
        </p:nvSpPr>
        <p:spPr>
          <a:xfrm>
            <a:off x="2979053" y="2291444"/>
            <a:ext cx="6835507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Alpha</a:t>
            </a: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测试是一种非正式验收测试，是由一个用户在开发环境下进行的测试，也可以是公司内部的用户在模拟实际操作环境下进行的测试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CCE50ED-9437-45CA-B947-9EB7CCA2D654}"/>
              </a:ext>
            </a:extLst>
          </p:cNvPr>
          <p:cNvGrpSpPr/>
          <p:nvPr/>
        </p:nvGrpSpPr>
        <p:grpSpPr>
          <a:xfrm>
            <a:off x="5591044" y="3618689"/>
            <a:ext cx="1350779" cy="521205"/>
            <a:chOff x="1814464" y="1772816"/>
            <a:chExt cx="1350779" cy="52120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1BFC88F-5C8B-4862-9EB4-F504CE7D9C96}"/>
                </a:ext>
              </a:extLst>
            </p:cNvPr>
            <p:cNvSpPr/>
            <p:nvPr/>
          </p:nvSpPr>
          <p:spPr>
            <a:xfrm>
              <a:off x="1814464" y="1772816"/>
              <a:ext cx="1350779" cy="400728"/>
            </a:xfrm>
            <a:prstGeom prst="rect">
              <a:avLst/>
            </a:pr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cs typeface="+mn-ea"/>
                  <a:sym typeface="+mn-lt"/>
                </a:rPr>
                <a:t>Beta</a:t>
              </a:r>
              <a:r>
                <a:rPr lang="zh-CN" altLang="en-US" sz="2000" b="1" dirty="0">
                  <a:cs typeface="+mn-ea"/>
                  <a:sym typeface="+mn-lt"/>
                </a:rPr>
                <a:t>测试</a:t>
              </a:r>
            </a:p>
          </p:txBody>
        </p:sp>
        <p:sp>
          <p:nvSpPr>
            <p:cNvPr id="19" name="等腰三角形 26">
              <a:extLst>
                <a:ext uri="{FF2B5EF4-FFF2-40B4-BE49-F238E27FC236}">
                  <a16:creationId xmlns:a16="http://schemas.microsoft.com/office/drawing/2014/main" id="{619AD88B-3D1B-49A6-A71C-3FA51B76D354}"/>
                </a:ext>
              </a:extLst>
            </p:cNvPr>
            <p:cNvSpPr/>
            <p:nvPr/>
          </p:nvSpPr>
          <p:spPr>
            <a:xfrm flipV="1">
              <a:off x="2379577" y="2133600"/>
              <a:ext cx="158214" cy="160421"/>
            </a:xfrm>
            <a:custGeom>
              <a:avLst/>
              <a:gdLst>
                <a:gd name="connsiteX0" fmla="*/ 0 w 158214"/>
                <a:gd name="connsiteY0" fmla="*/ 160421 h 160421"/>
                <a:gd name="connsiteX1" fmla="*/ 79107 w 158214"/>
                <a:gd name="connsiteY1" fmla="*/ 0 h 160421"/>
                <a:gd name="connsiteX2" fmla="*/ 158214 w 158214"/>
                <a:gd name="connsiteY2" fmla="*/ 160421 h 160421"/>
                <a:gd name="connsiteX3" fmla="*/ 0 w 158214"/>
                <a:gd name="connsiteY3" fmla="*/ 160421 h 160421"/>
                <a:gd name="connsiteX0-1" fmla="*/ 0 w 158214"/>
                <a:gd name="connsiteY0-2" fmla="*/ 160421 h 160421"/>
                <a:gd name="connsiteX1-3" fmla="*/ 79107 w 158214"/>
                <a:gd name="connsiteY1-4" fmla="*/ 0 h 160421"/>
                <a:gd name="connsiteX2-5" fmla="*/ 158214 w 158214"/>
                <a:gd name="connsiteY2-6" fmla="*/ 160421 h 160421"/>
                <a:gd name="connsiteX3-7" fmla="*/ 0 w 158214"/>
                <a:gd name="connsiteY3-8" fmla="*/ 160421 h 160421"/>
                <a:gd name="connsiteX0-9" fmla="*/ 0 w 158214"/>
                <a:gd name="connsiteY0-10" fmla="*/ 160421 h 160421"/>
                <a:gd name="connsiteX1-11" fmla="*/ 79107 w 158214"/>
                <a:gd name="connsiteY1-12" fmla="*/ 0 h 160421"/>
                <a:gd name="connsiteX2-13" fmla="*/ 158214 w 158214"/>
                <a:gd name="connsiteY2-14" fmla="*/ 160421 h 160421"/>
                <a:gd name="connsiteX3-15" fmla="*/ 0 w 158214"/>
                <a:gd name="connsiteY3-16" fmla="*/ 160421 h 160421"/>
                <a:gd name="connsiteX0-17" fmla="*/ 0 w 158214"/>
                <a:gd name="connsiteY0-18" fmla="*/ 160421 h 160421"/>
                <a:gd name="connsiteX1-19" fmla="*/ 34657 w 158214"/>
                <a:gd name="connsiteY1-20" fmla="*/ 0 h 160421"/>
                <a:gd name="connsiteX2-21" fmla="*/ 158214 w 158214"/>
                <a:gd name="connsiteY2-22" fmla="*/ 160421 h 160421"/>
                <a:gd name="connsiteX3-23" fmla="*/ 0 w 158214"/>
                <a:gd name="connsiteY3-24" fmla="*/ 160421 h 1604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8214" h="160421">
                  <a:moveTo>
                    <a:pt x="0" y="160421"/>
                  </a:moveTo>
                  <a:lnTo>
                    <a:pt x="34657" y="0"/>
                  </a:lnTo>
                  <a:cubicBezTo>
                    <a:pt x="80076" y="47124"/>
                    <a:pt x="131845" y="106947"/>
                    <a:pt x="158214" y="160421"/>
                  </a:cubicBezTo>
                  <a:lnTo>
                    <a:pt x="0" y="160421"/>
                  </a:lnTo>
                  <a:close/>
                </a:path>
              </a:pathLst>
            </a:cu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D1832D4-A54D-423D-B4CB-0D0B147743EF}"/>
              </a:ext>
            </a:extLst>
          </p:cNvPr>
          <p:cNvSpPr txBox="1"/>
          <p:nvPr/>
        </p:nvSpPr>
        <p:spPr>
          <a:xfrm>
            <a:off x="2979053" y="4380201"/>
            <a:ext cx="6835507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Beta</a:t>
            </a: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测试是一种验收测试，由软件用户在客户场所进行，是软件产品完成了功能测试和系统测试之后，在产品发布之前所进行的软件测试活动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273AE19-F20B-4C29-8A4E-A9B3EE1E371A}"/>
              </a:ext>
            </a:extLst>
          </p:cNvPr>
          <p:cNvSpPr txBox="1"/>
          <p:nvPr/>
        </p:nvSpPr>
        <p:spPr>
          <a:xfrm>
            <a:off x="3240846" y="1356531"/>
            <a:ext cx="610339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一、测试时间不同</a:t>
            </a:r>
            <a:endParaRPr lang="en-US" altLang="zh-CN" dirty="0"/>
          </a:p>
          <a:p>
            <a:r>
              <a:rPr lang="zh-CN" altLang="en-US" dirty="0"/>
              <a:t>1、alpha测试：alpha测试在系统开发接近完成时对应用系统的测试。</a:t>
            </a:r>
            <a:endParaRPr lang="en-US" altLang="zh-CN" dirty="0"/>
          </a:p>
          <a:p>
            <a:r>
              <a:rPr lang="zh-CN" altLang="en-US" dirty="0"/>
              <a:t>2、beta测试：beta测试在开发和测试根本完成时所做的测试。</a:t>
            </a:r>
            <a:endParaRPr lang="en-US" altLang="zh-CN" dirty="0"/>
          </a:p>
          <a:p>
            <a:r>
              <a:rPr lang="zh-CN" altLang="en-US" dirty="0"/>
              <a:t>二、测试人不同</a:t>
            </a:r>
            <a:endParaRPr lang="en-US" altLang="zh-CN" dirty="0"/>
          </a:p>
          <a:p>
            <a:r>
              <a:rPr lang="zh-CN" altLang="en-US" dirty="0"/>
              <a:t>1、alpha测试：alpha测试是由一个用户在开发环境下进行的测试，也可以是公司内部的用户在模拟实际环境下进行的测试。</a:t>
            </a:r>
            <a:endParaRPr lang="en-US" altLang="zh-CN" dirty="0"/>
          </a:p>
          <a:p>
            <a:r>
              <a:rPr lang="zh-CN" altLang="en-US" dirty="0"/>
              <a:t>2、beta测试：beta测试是由公司外部的软件的多个最终用户们进行的测试。</a:t>
            </a:r>
            <a:endParaRPr lang="en-US" altLang="zh-CN" dirty="0"/>
          </a:p>
          <a:p>
            <a:r>
              <a:rPr lang="zh-CN" altLang="en-US" dirty="0"/>
              <a:t>三、测试环境不同</a:t>
            </a:r>
            <a:endParaRPr lang="en-US" altLang="zh-CN" dirty="0"/>
          </a:p>
          <a:p>
            <a:r>
              <a:rPr lang="zh-CN" altLang="en-US" dirty="0"/>
              <a:t>1、alpha测试：alpha测试时开发人员在场，一般是请用户到开发现场去测试 。</a:t>
            </a:r>
            <a:endParaRPr lang="en-US" altLang="zh-CN" dirty="0"/>
          </a:p>
          <a:p>
            <a:r>
              <a:rPr lang="zh-CN" altLang="en-US" dirty="0"/>
              <a:t>2、beta测试：beta测试时开发者通常不在测试现场，用户们在一个或多个用户的实际使用环境下测试。</a:t>
            </a:r>
          </a:p>
        </p:txBody>
      </p:sp>
    </p:spTree>
    <p:extLst>
      <p:ext uri="{BB962C8B-B14F-4D97-AF65-F5344CB8AC3E}">
        <p14:creationId xmlns:p14="http://schemas.microsoft.com/office/powerpoint/2010/main" val="21084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22" name="文本框 27"/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273A4F"/>
                  </a:solidFill>
                  <a:cs typeface="+mn-ea"/>
                  <a:sym typeface="+mn-lt"/>
                </a:rPr>
                <a:t>白盒测试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07960" y="312740"/>
              <a:ext cx="562975" cy="531986"/>
              <a:chOff x="507960" y="312740"/>
              <a:chExt cx="562975" cy="53198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07960" y="347901"/>
                <a:ext cx="562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05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" name="燕尾形 3"/>
          <p:cNvSpPr/>
          <p:nvPr/>
        </p:nvSpPr>
        <p:spPr>
          <a:xfrm>
            <a:off x="10553700" y="3259455"/>
            <a:ext cx="285234" cy="430530"/>
          </a:xfrm>
          <a:prstGeom prst="chevron">
            <a:avLst>
              <a:gd name="adj" fmla="val 82559"/>
            </a:avLst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4" name="燕尾形 33"/>
          <p:cNvSpPr/>
          <p:nvPr/>
        </p:nvSpPr>
        <p:spPr>
          <a:xfrm flipH="1">
            <a:off x="1277074" y="3259455"/>
            <a:ext cx="285234" cy="430530"/>
          </a:xfrm>
          <a:prstGeom prst="chevron">
            <a:avLst>
              <a:gd name="adj" fmla="val 82559"/>
            </a:avLst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21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AEB2754-9AD5-44D6-ADF0-291C27EEEBF6}"/>
              </a:ext>
            </a:extLst>
          </p:cNvPr>
          <p:cNvSpPr txBox="1"/>
          <p:nvPr/>
        </p:nvSpPr>
        <p:spPr>
          <a:xfrm>
            <a:off x="3004924" y="1645597"/>
            <a:ext cx="6106160" cy="3658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白盒测试又称结构测试、透明盒测试、逻辑驱动测试或基于代码的测试。白盒测试是一种测试用例设计方法，盒子指的是被测试的软件，白盒指的是盒子是可视的，即清楚盒子内部的东西以及里面是如何运作的</a:t>
            </a:r>
          </a:p>
          <a:p>
            <a:pPr>
              <a:lnSpc>
                <a:spcPct val="130000"/>
              </a:lnSpc>
            </a:pPr>
            <a:endParaRPr lang="zh-CN" altLang="en-US" spc="300" dirty="0">
              <a:solidFill>
                <a:schemeClr val="tx1">
                  <a:lumMod val="50000"/>
                </a:schemeClr>
              </a:solidFill>
              <a:cs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白盒测试法的覆盖标准有逻辑覆盖、循环覆盖和基本路径测试。其中逻辑覆盖包括语句覆盖、判定覆盖、条件覆盖、判定</a:t>
            </a:r>
            <a:r>
              <a:rPr lang="en-US" altLang="zh-CN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/</a:t>
            </a: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条件覆盖、条件组合覆盖和路径覆盖。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D79860E-B4F9-42B3-BECD-4C347FF12D3F}"/>
              </a:ext>
            </a:extLst>
          </p:cNvPr>
          <p:cNvSpPr/>
          <p:nvPr/>
        </p:nvSpPr>
        <p:spPr>
          <a:xfrm>
            <a:off x="4964929" y="868808"/>
            <a:ext cx="2262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rgbClr val="273A4F"/>
                </a:solidFill>
                <a:cs typeface="+mn-ea"/>
                <a:sym typeface="+mn-lt"/>
              </a:rPr>
              <a:t>白盒测试简介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76583E-0BC4-4724-A54D-6EAB9617A197}"/>
              </a:ext>
            </a:extLst>
          </p:cNvPr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5" name="文本框 27">
              <a:extLst>
                <a:ext uri="{FF2B5EF4-FFF2-40B4-BE49-F238E27FC236}">
                  <a16:creationId xmlns:a16="http://schemas.microsoft.com/office/drawing/2014/main" id="{22E73875-C5B1-460E-BA7A-2CFBCE255142}"/>
                </a:ext>
              </a:extLst>
            </p:cNvPr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273A4F"/>
                  </a:solidFill>
                  <a:cs typeface="+mn-ea"/>
                  <a:sym typeface="+mn-lt"/>
                </a:rPr>
                <a:t>白盒测试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3A14134-4625-409A-BD7D-A553A1419C9B}"/>
                </a:ext>
              </a:extLst>
            </p:cNvPr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E6E11A7-734C-4545-9393-EE7F160440F3}"/>
                </a:ext>
              </a:extLst>
            </p:cNvPr>
            <p:cNvGrpSpPr/>
            <p:nvPr/>
          </p:nvGrpSpPr>
          <p:grpSpPr>
            <a:xfrm>
              <a:off x="507960" y="312740"/>
              <a:ext cx="562975" cy="531986"/>
              <a:chOff x="507960" y="312740"/>
              <a:chExt cx="562975" cy="53198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DEDA38C-99CA-4423-BD1F-5918C67C9C11}"/>
                  </a:ext>
                </a:extLst>
              </p:cNvPr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78D59D2-4B02-435A-B16A-AD920A658C5D}"/>
                  </a:ext>
                </a:extLst>
              </p:cNvPr>
              <p:cNvSpPr/>
              <p:nvPr/>
            </p:nvSpPr>
            <p:spPr>
              <a:xfrm>
                <a:off x="507960" y="347901"/>
                <a:ext cx="562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05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AEC7B756-AB0F-4515-9D27-906BEAE65E99}"/>
              </a:ext>
            </a:extLst>
          </p:cNvPr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22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2F9D46-C261-4D2C-90F0-23ED26CA3982}"/>
              </a:ext>
            </a:extLst>
          </p:cNvPr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2EFA87-CDBF-4073-ABC9-75CCDA013B6A}"/>
              </a:ext>
            </a:extLst>
          </p:cNvPr>
          <p:cNvSpPr txBox="1"/>
          <p:nvPr/>
        </p:nvSpPr>
        <p:spPr>
          <a:xfrm>
            <a:off x="570999" y="1820058"/>
            <a:ext cx="5413241" cy="3902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语句覆盖： 每条语句至少执行一次。在代码中只包含</a:t>
            </a:r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if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而没有对应的</a:t>
            </a:r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else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时测试用例可能只考虑执行</a:t>
            </a:r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if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的情况。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</a:endParaRPr>
          </a:p>
          <a:p>
            <a:pPr>
              <a:lnSpc>
                <a:spcPct val="130000"/>
              </a:lnSpc>
            </a:pPr>
            <a:endParaRPr lang="zh-CN" altLang="en-US" sz="1600" spc="300" dirty="0">
              <a:solidFill>
                <a:schemeClr val="tx1">
                  <a:lumMod val="50000"/>
                </a:schemeClr>
              </a:solidFill>
              <a:cs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判断覆盖： 每个判定的每个分支至少执行一次。只考虑了判断语句的最终结果，而忽略了条件本身在执行过程中的变化。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</a:endParaRPr>
          </a:p>
          <a:p>
            <a:pPr>
              <a:lnSpc>
                <a:spcPct val="130000"/>
              </a:lnSpc>
            </a:pPr>
            <a:endParaRPr lang="zh-CN" altLang="en-US" sz="1600" spc="300" dirty="0">
              <a:solidFill>
                <a:schemeClr val="tx1">
                  <a:lumMod val="50000"/>
                </a:schemeClr>
              </a:solidFill>
              <a:cs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条件覆盖： 每个判定的每个条件应取到各种可能的值。只要求每个条件的真假都出现而对判断语句的真假没有做出要求，不能保证判断覆盖。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</a:endParaRPr>
          </a:p>
          <a:p>
            <a:pPr>
              <a:lnSpc>
                <a:spcPct val="130000"/>
              </a:lnSpc>
            </a:pPr>
            <a:endParaRPr lang="zh-CN" altLang="en-US" sz="1600" spc="300" dirty="0">
              <a:solidFill>
                <a:schemeClr val="tx1">
                  <a:lumMod val="50000"/>
                </a:schemeClr>
              </a:solidFill>
              <a:cs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F78B6E-6744-482D-9A60-E84C341BAFCE}"/>
              </a:ext>
            </a:extLst>
          </p:cNvPr>
          <p:cNvSpPr txBox="1"/>
          <p:nvPr/>
        </p:nvSpPr>
        <p:spPr>
          <a:xfrm>
            <a:off x="6207760" y="1813386"/>
            <a:ext cx="5413241" cy="3262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判定</a:t>
            </a:r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/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条件覆盖： 同时满足判定覆盖条件覆盖。判断中每个条件的所有可能结果至少出现一次，每个判定本身所有可能结果也至少出现一次。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</a:endParaRPr>
          </a:p>
          <a:p>
            <a:pPr>
              <a:lnSpc>
                <a:spcPct val="130000"/>
              </a:lnSpc>
            </a:pPr>
            <a:endParaRPr lang="zh-CN" altLang="en-US" sz="1600" spc="300" dirty="0">
              <a:solidFill>
                <a:schemeClr val="tx1">
                  <a:lumMod val="50000"/>
                </a:schemeClr>
              </a:solidFill>
              <a:cs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条件组合覆盖： 每个判定中各条件的每一种组合至少出现一次。线性的增加了用例的数量。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</a:endParaRPr>
          </a:p>
          <a:p>
            <a:pPr>
              <a:lnSpc>
                <a:spcPct val="130000"/>
              </a:lnSpc>
            </a:pPr>
            <a:endParaRPr lang="zh-CN" altLang="en-US" sz="1600" spc="300" dirty="0">
              <a:solidFill>
                <a:schemeClr val="tx1">
                  <a:lumMod val="50000"/>
                </a:schemeClr>
              </a:solidFill>
              <a:cs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路径覆盖： 程序中每一条可能的路径至少执行一次。使工作量呈指数级增长，在一定情况下执行路径使不可能被执行的。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2204B6-05CA-4E6A-91F5-E6C896D847DE}"/>
              </a:ext>
            </a:extLst>
          </p:cNvPr>
          <p:cNvSpPr/>
          <p:nvPr/>
        </p:nvSpPr>
        <p:spPr>
          <a:xfrm>
            <a:off x="4618683" y="86880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rgbClr val="273A4F"/>
                </a:solidFill>
                <a:cs typeface="+mn-ea"/>
                <a:sym typeface="+mn-lt"/>
              </a:rPr>
              <a:t>白盒测试覆盖标准</a:t>
            </a:r>
          </a:p>
        </p:txBody>
      </p:sp>
    </p:spTree>
    <p:extLst>
      <p:ext uri="{BB962C8B-B14F-4D97-AF65-F5344CB8AC3E}">
        <p14:creationId xmlns:p14="http://schemas.microsoft.com/office/powerpoint/2010/main" val="306076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1038563" y="366601"/>
            <a:ext cx="2241666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spc="300" dirty="0">
                <a:solidFill>
                  <a:srgbClr val="273A4F"/>
                </a:solidFill>
                <a:cs typeface="+mn-ea"/>
                <a:sym typeface="+mn-lt"/>
              </a:rPr>
              <a:t>黑盒测试</a:t>
            </a:r>
          </a:p>
        </p:txBody>
      </p:sp>
      <p:sp>
        <p:nvSpPr>
          <p:cNvPr id="29" name="矩形 28"/>
          <p:cNvSpPr/>
          <p:nvPr/>
        </p:nvSpPr>
        <p:spPr>
          <a:xfrm>
            <a:off x="455031" y="279400"/>
            <a:ext cx="231936" cy="232134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38416" y="364590"/>
            <a:ext cx="502061" cy="405820"/>
            <a:chOff x="538416" y="364590"/>
            <a:chExt cx="502061" cy="405820"/>
          </a:xfrm>
        </p:grpSpPr>
        <p:sp>
          <p:nvSpPr>
            <p:cNvPr id="30" name="矩形 29"/>
            <p:cNvSpPr/>
            <p:nvPr/>
          </p:nvSpPr>
          <p:spPr>
            <a:xfrm>
              <a:off x="586537" y="364590"/>
              <a:ext cx="405820" cy="405820"/>
            </a:xfrm>
            <a:prstGeom prst="rect">
              <a:avLst/>
            </a:prstGeom>
            <a:solidFill>
              <a:srgbClr val="FFB9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38416" y="367445"/>
              <a:ext cx="5020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cs typeface="+mn-ea"/>
                  <a:sym typeface="+mn-lt"/>
                </a:rPr>
                <a:t>05</a:t>
              </a:r>
              <a:endParaRPr lang="zh-CN" altLang="en-US" sz="2000" b="1" dirty="0">
                <a:cs typeface="+mn-ea"/>
                <a:sym typeface="+mn-lt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23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63D997C-CA86-420E-B101-DEB1297B2ED7}"/>
              </a:ext>
            </a:extLst>
          </p:cNvPr>
          <p:cNvSpPr txBox="1"/>
          <p:nvPr/>
        </p:nvSpPr>
        <p:spPr>
          <a:xfrm>
            <a:off x="3042920" y="2093298"/>
            <a:ext cx="6106160" cy="2938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</a:rPr>
              <a:t>黑盒测试，它是通过测试来检测每个功能是否都能正常使用。在测试中，把程序看作一个不能打开的黑盒子，在完全不考虑程序内部结构和内部特性的情况下，在程序接口进行测试，它只检查程序功能是否按照需求规格说明书的规定正常使用，程序是否能适当地接收输入数据而产生正确的输出信息。黑盒测试着眼于程序外部结构，不考虑内部逻辑结构，主要针对软件界面和软件功能进行测试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B132F8F-909F-4DF2-8E79-42BDC6CB26DF}"/>
              </a:ext>
            </a:extLst>
          </p:cNvPr>
          <p:cNvSpPr/>
          <p:nvPr/>
        </p:nvSpPr>
        <p:spPr>
          <a:xfrm>
            <a:off x="4964930" y="868808"/>
            <a:ext cx="2262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rgbClr val="273A4F"/>
                </a:solidFill>
                <a:cs typeface="+mn-ea"/>
                <a:sym typeface="+mn-lt"/>
              </a:rPr>
              <a:t>黑盒测试简介</a:t>
            </a:r>
          </a:p>
        </p:txBody>
      </p:sp>
      <p:sp>
        <p:nvSpPr>
          <p:cNvPr id="37" name="燕尾形 33">
            <a:extLst>
              <a:ext uri="{FF2B5EF4-FFF2-40B4-BE49-F238E27FC236}">
                <a16:creationId xmlns:a16="http://schemas.microsoft.com/office/drawing/2014/main" id="{730C2F08-B7B5-4ACF-9D1D-D3044134286F}"/>
              </a:ext>
            </a:extLst>
          </p:cNvPr>
          <p:cNvSpPr/>
          <p:nvPr/>
        </p:nvSpPr>
        <p:spPr>
          <a:xfrm flipH="1">
            <a:off x="1277074" y="3259455"/>
            <a:ext cx="285234" cy="430530"/>
          </a:xfrm>
          <a:prstGeom prst="chevron">
            <a:avLst>
              <a:gd name="adj" fmla="val 82559"/>
            </a:avLst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燕尾形 3">
            <a:extLst>
              <a:ext uri="{FF2B5EF4-FFF2-40B4-BE49-F238E27FC236}">
                <a16:creationId xmlns:a16="http://schemas.microsoft.com/office/drawing/2014/main" id="{BAD62A21-1BAC-4881-B1CE-71404731763B}"/>
              </a:ext>
            </a:extLst>
          </p:cNvPr>
          <p:cNvSpPr/>
          <p:nvPr/>
        </p:nvSpPr>
        <p:spPr>
          <a:xfrm>
            <a:off x="10553700" y="3259455"/>
            <a:ext cx="285234" cy="430530"/>
          </a:xfrm>
          <a:prstGeom prst="chevron">
            <a:avLst>
              <a:gd name="adj" fmla="val 82559"/>
            </a:avLst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7A21C3-B036-413B-8E91-934ECACD6B2C}"/>
              </a:ext>
            </a:extLst>
          </p:cNvPr>
          <p:cNvSpPr txBox="1"/>
          <p:nvPr/>
        </p:nvSpPr>
        <p:spPr>
          <a:xfrm>
            <a:off x="1038563" y="366601"/>
            <a:ext cx="2241666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spc="300" dirty="0">
                <a:solidFill>
                  <a:srgbClr val="273A4F"/>
                </a:solidFill>
                <a:cs typeface="+mn-ea"/>
                <a:sym typeface="+mn-lt"/>
              </a:rPr>
              <a:t>调试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76B0B8-03B8-453C-9A75-0C9201611C1A}"/>
              </a:ext>
            </a:extLst>
          </p:cNvPr>
          <p:cNvSpPr/>
          <p:nvPr/>
        </p:nvSpPr>
        <p:spPr>
          <a:xfrm>
            <a:off x="455031" y="279400"/>
            <a:ext cx="231936" cy="232134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171634B-96BF-4136-ACA0-6BA139DE8E21}"/>
              </a:ext>
            </a:extLst>
          </p:cNvPr>
          <p:cNvGrpSpPr/>
          <p:nvPr/>
        </p:nvGrpSpPr>
        <p:grpSpPr>
          <a:xfrm>
            <a:off x="538416" y="364590"/>
            <a:ext cx="502061" cy="405820"/>
            <a:chOff x="538416" y="364590"/>
            <a:chExt cx="502061" cy="4058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691BE6E-1BA5-40EF-A69C-3CA5774EEA39}"/>
                </a:ext>
              </a:extLst>
            </p:cNvPr>
            <p:cNvSpPr/>
            <p:nvPr/>
          </p:nvSpPr>
          <p:spPr>
            <a:xfrm>
              <a:off x="586537" y="364590"/>
              <a:ext cx="405820" cy="405820"/>
            </a:xfrm>
            <a:prstGeom prst="rect">
              <a:avLst/>
            </a:prstGeom>
            <a:solidFill>
              <a:srgbClr val="FFB9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2A323D-25D9-4054-95D7-DB56702C64BE}"/>
                </a:ext>
              </a:extLst>
            </p:cNvPr>
            <p:cNvSpPr/>
            <p:nvPr/>
          </p:nvSpPr>
          <p:spPr>
            <a:xfrm>
              <a:off x="538416" y="367445"/>
              <a:ext cx="5020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cs typeface="+mn-ea"/>
                  <a:sym typeface="+mn-lt"/>
                </a:rPr>
                <a:t>06</a:t>
              </a:r>
              <a:endParaRPr lang="zh-CN" altLang="en-US" sz="2000" b="1" dirty="0">
                <a:cs typeface="+mn-ea"/>
                <a:sym typeface="+mn-lt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475DB8DF-C7E7-4196-92A6-E8B76FB06BB9}"/>
              </a:ext>
            </a:extLst>
          </p:cNvPr>
          <p:cNvSpPr/>
          <p:nvPr/>
        </p:nvSpPr>
        <p:spPr>
          <a:xfrm>
            <a:off x="1530518" y="2582797"/>
            <a:ext cx="622384" cy="62291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2281CD-9448-48FE-8021-75B1796FF4AF}"/>
              </a:ext>
            </a:extLst>
          </p:cNvPr>
          <p:cNvSpPr/>
          <p:nvPr/>
        </p:nvSpPr>
        <p:spPr>
          <a:xfrm>
            <a:off x="1919536" y="1235436"/>
            <a:ext cx="1703174" cy="1703174"/>
          </a:xfrm>
          <a:prstGeom prst="rect">
            <a:avLst/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spc="300" dirty="0">
              <a:solidFill>
                <a:srgbClr val="281C03"/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D876725-8D79-4E75-8F15-7D97B3383545}"/>
              </a:ext>
            </a:extLst>
          </p:cNvPr>
          <p:cNvCxnSpPr>
            <a:cxnSpLocks/>
          </p:cNvCxnSpPr>
          <p:nvPr/>
        </p:nvCxnSpPr>
        <p:spPr>
          <a:xfrm>
            <a:off x="2549142" y="2891620"/>
            <a:ext cx="0" cy="3650475"/>
          </a:xfrm>
          <a:prstGeom prst="line">
            <a:avLst/>
          </a:prstGeom>
          <a:ln>
            <a:solidFill>
              <a:srgbClr val="FFB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2BB2A9C-E904-42D5-9183-7779A99BD232}"/>
              </a:ext>
            </a:extLst>
          </p:cNvPr>
          <p:cNvSpPr txBox="1"/>
          <p:nvPr/>
        </p:nvSpPr>
        <p:spPr>
          <a:xfrm>
            <a:off x="2985422" y="3542439"/>
            <a:ext cx="6921640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）找到了问题的原因并把问题改正和排除掉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AEE054-15DE-4F5A-B7A2-44590784B786}"/>
              </a:ext>
            </a:extLst>
          </p:cNvPr>
          <p:cNvSpPr/>
          <p:nvPr/>
        </p:nvSpPr>
        <p:spPr>
          <a:xfrm flipV="1">
            <a:off x="1097057" y="3028089"/>
            <a:ext cx="297418" cy="297672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242EE1-3779-474A-8AAA-B9A53C81754B}"/>
              </a:ext>
            </a:extLst>
          </p:cNvPr>
          <p:cNvSpPr/>
          <p:nvPr/>
        </p:nvSpPr>
        <p:spPr>
          <a:xfrm flipV="1">
            <a:off x="1281075" y="3257163"/>
            <a:ext cx="197784" cy="197954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3E4500C-1444-404E-9BF8-8C8E5DE5513C}"/>
              </a:ext>
            </a:extLst>
          </p:cNvPr>
          <p:cNvGrpSpPr/>
          <p:nvPr/>
        </p:nvGrpSpPr>
        <p:grpSpPr>
          <a:xfrm>
            <a:off x="3769624" y="1729387"/>
            <a:ext cx="8097256" cy="566315"/>
            <a:chOff x="3769624" y="2200470"/>
            <a:chExt cx="8097256" cy="566315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F53E822-059D-4EF0-87D8-2E19F21107C7}"/>
                </a:ext>
              </a:extLst>
            </p:cNvPr>
            <p:cNvSpPr txBox="1"/>
            <p:nvPr/>
          </p:nvSpPr>
          <p:spPr>
            <a:xfrm>
              <a:off x="3769624" y="2200470"/>
              <a:ext cx="3202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zh-CN" altLang="en-US" sz="2000" b="1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36">
              <a:extLst>
                <a:ext uri="{FF2B5EF4-FFF2-40B4-BE49-F238E27FC236}">
                  <a16:creationId xmlns:a16="http://schemas.microsoft.com/office/drawing/2014/main" id="{39C9866F-FE30-40F4-87A5-9166F8389ED8}"/>
                </a:ext>
              </a:extLst>
            </p:cNvPr>
            <p:cNvSpPr txBox="1"/>
            <p:nvPr/>
          </p:nvSpPr>
          <p:spPr>
            <a:xfrm>
              <a:off x="3769624" y="2349427"/>
              <a:ext cx="8097256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pc="300" dirty="0">
                  <a:solidFill>
                    <a:schemeClr val="tx1">
                      <a:lumMod val="50000"/>
                    </a:schemeClr>
                  </a:solidFill>
                  <a:cs typeface="+mn-ea"/>
                  <a:sym typeface="+mn-lt"/>
                </a:rPr>
                <a:t>在测试发现错误之后排除错误的过程</a:t>
              </a:r>
            </a:p>
          </p:txBody>
        </p:sp>
      </p:grpSp>
      <p:sp>
        <p:nvSpPr>
          <p:cNvPr id="24" name="文本框 14">
            <a:extLst>
              <a:ext uri="{FF2B5EF4-FFF2-40B4-BE49-F238E27FC236}">
                <a16:creationId xmlns:a16="http://schemas.microsoft.com/office/drawing/2014/main" id="{79241D16-2D09-4D60-A621-BEF6976E0AF7}"/>
              </a:ext>
            </a:extLst>
          </p:cNvPr>
          <p:cNvSpPr txBox="1"/>
          <p:nvPr/>
        </p:nvSpPr>
        <p:spPr>
          <a:xfrm>
            <a:off x="2985422" y="4056797"/>
            <a:ext cx="6921640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）没找到问题的原因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1E401E9-330D-425C-A46E-15D5082F1B37}"/>
              </a:ext>
            </a:extLst>
          </p:cNvPr>
          <p:cNvSpPr/>
          <p:nvPr/>
        </p:nvSpPr>
        <p:spPr>
          <a:xfrm>
            <a:off x="2419417" y="1897285"/>
            <a:ext cx="774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rgbClr val="273A4F"/>
                </a:solidFill>
                <a:cs typeface="+mn-ea"/>
                <a:sym typeface="+mn-lt"/>
              </a:rPr>
              <a:t>调试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27F1231-2962-43E6-AC23-84221D5B4126}"/>
              </a:ext>
            </a:extLst>
          </p:cNvPr>
          <p:cNvGrpSpPr/>
          <p:nvPr/>
        </p:nvGrpSpPr>
        <p:grpSpPr>
          <a:xfrm>
            <a:off x="2198188" y="3816761"/>
            <a:ext cx="755254" cy="520794"/>
            <a:chOff x="2199157" y="3650095"/>
            <a:chExt cx="755254" cy="520794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E324E6D-5C72-40A7-9294-E1DF5C684C96}"/>
                </a:ext>
              </a:extLst>
            </p:cNvPr>
            <p:cNvSpPr/>
            <p:nvPr/>
          </p:nvSpPr>
          <p:spPr>
            <a:xfrm>
              <a:off x="2285907" y="3650095"/>
              <a:ext cx="520794" cy="520794"/>
            </a:xfrm>
            <a:prstGeom prst="ellipse">
              <a:avLst/>
            </a:prstGeom>
            <a:solidFill>
              <a:srgbClr val="273A4F"/>
            </a:solidFill>
            <a:ln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7FD5639-E4FD-4F44-833C-ACEA2BBAE43C}"/>
                </a:ext>
              </a:extLst>
            </p:cNvPr>
            <p:cNvSpPr/>
            <p:nvPr/>
          </p:nvSpPr>
          <p:spPr>
            <a:xfrm>
              <a:off x="2199157" y="3756604"/>
              <a:ext cx="7552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spc="300" dirty="0">
                  <a:solidFill>
                    <a:srgbClr val="FFC000"/>
                  </a:solidFill>
                  <a:cs typeface="+mn-ea"/>
                  <a:sym typeface="+mn-lt"/>
                </a:rPr>
                <a:t>过程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5B9108-BF9E-40B7-8268-BFC71EB88EAA}"/>
              </a:ext>
            </a:extLst>
          </p:cNvPr>
          <p:cNvGrpSpPr/>
          <p:nvPr/>
        </p:nvGrpSpPr>
        <p:grpSpPr>
          <a:xfrm>
            <a:off x="2228668" y="5354628"/>
            <a:ext cx="755254" cy="520794"/>
            <a:chOff x="2199157" y="4649581"/>
            <a:chExt cx="755254" cy="520794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CC8528FD-3F23-4BD8-BEB2-09762AC36E61}"/>
                </a:ext>
              </a:extLst>
            </p:cNvPr>
            <p:cNvSpPr/>
            <p:nvPr/>
          </p:nvSpPr>
          <p:spPr>
            <a:xfrm>
              <a:off x="2285907" y="4649581"/>
              <a:ext cx="520794" cy="520794"/>
            </a:xfrm>
            <a:prstGeom prst="ellipse">
              <a:avLst/>
            </a:prstGeom>
            <a:solidFill>
              <a:srgbClr val="273A4F"/>
            </a:solidFill>
            <a:ln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E74E3FB-5EA7-492B-A64E-8514C026557B}"/>
                </a:ext>
              </a:extLst>
            </p:cNvPr>
            <p:cNvSpPr/>
            <p:nvPr/>
          </p:nvSpPr>
          <p:spPr>
            <a:xfrm>
              <a:off x="2199157" y="4756089"/>
              <a:ext cx="75525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spc="300" dirty="0">
                  <a:solidFill>
                    <a:srgbClr val="FFC000"/>
                  </a:solidFill>
                  <a:cs typeface="+mn-ea"/>
                  <a:sym typeface="+mn-lt"/>
                </a:rPr>
                <a:t>途径</a:t>
              </a: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23B34636-559A-4929-AB71-BF9476909BF0}"/>
              </a:ext>
            </a:extLst>
          </p:cNvPr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24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AD11034-CEAC-4E94-B1B2-0F56E5A592C2}"/>
              </a:ext>
            </a:extLst>
          </p:cNvPr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文本框 14">
            <a:extLst>
              <a:ext uri="{FF2B5EF4-FFF2-40B4-BE49-F238E27FC236}">
                <a16:creationId xmlns:a16="http://schemas.microsoft.com/office/drawing/2014/main" id="{79787803-714D-4874-B212-033778658F87}"/>
              </a:ext>
            </a:extLst>
          </p:cNvPr>
          <p:cNvSpPr txBox="1"/>
          <p:nvPr/>
        </p:nvSpPr>
        <p:spPr>
          <a:xfrm>
            <a:off x="2983922" y="5111847"/>
            <a:ext cx="6921640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）蛮干法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）回溯法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）原因排除法</a:t>
            </a:r>
          </a:p>
        </p:txBody>
      </p:sp>
    </p:spTree>
    <p:extLst>
      <p:ext uri="{BB962C8B-B14F-4D97-AF65-F5344CB8AC3E}">
        <p14:creationId xmlns:p14="http://schemas.microsoft.com/office/powerpoint/2010/main" val="3819615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226AAE-B2A8-4247-A403-9E4C533B1398}"/>
              </a:ext>
            </a:extLst>
          </p:cNvPr>
          <p:cNvSpPr txBox="1"/>
          <p:nvPr/>
        </p:nvSpPr>
        <p:spPr>
          <a:xfrm>
            <a:off x="1038563" y="366601"/>
            <a:ext cx="2241666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spc="300" dirty="0">
                <a:solidFill>
                  <a:srgbClr val="273A4F"/>
                </a:solidFill>
                <a:cs typeface="+mn-ea"/>
                <a:sym typeface="+mn-lt"/>
              </a:rPr>
              <a:t>软件可靠性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15C02A-A297-49E2-AEBD-3C87B497ADC8}"/>
              </a:ext>
            </a:extLst>
          </p:cNvPr>
          <p:cNvSpPr/>
          <p:nvPr/>
        </p:nvSpPr>
        <p:spPr>
          <a:xfrm>
            <a:off x="455031" y="279400"/>
            <a:ext cx="231936" cy="232134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5C50968-4A96-4A54-9D41-FC683C6748F1}"/>
              </a:ext>
            </a:extLst>
          </p:cNvPr>
          <p:cNvGrpSpPr/>
          <p:nvPr/>
        </p:nvGrpSpPr>
        <p:grpSpPr>
          <a:xfrm>
            <a:off x="538416" y="364590"/>
            <a:ext cx="502061" cy="405820"/>
            <a:chOff x="538416" y="364590"/>
            <a:chExt cx="502061" cy="4058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9D9C68B-8C18-49E8-BA86-65D75895BB81}"/>
                </a:ext>
              </a:extLst>
            </p:cNvPr>
            <p:cNvSpPr/>
            <p:nvPr/>
          </p:nvSpPr>
          <p:spPr>
            <a:xfrm>
              <a:off x="586537" y="364590"/>
              <a:ext cx="405820" cy="405820"/>
            </a:xfrm>
            <a:prstGeom prst="rect">
              <a:avLst/>
            </a:prstGeom>
            <a:solidFill>
              <a:srgbClr val="FFB9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67E53A4-25E3-4C03-BCED-37769C8F0E54}"/>
                </a:ext>
              </a:extLst>
            </p:cNvPr>
            <p:cNvSpPr/>
            <p:nvPr/>
          </p:nvSpPr>
          <p:spPr>
            <a:xfrm>
              <a:off x="538416" y="367445"/>
              <a:ext cx="5020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cs typeface="+mn-ea"/>
                  <a:sym typeface="+mn-lt"/>
                </a:rPr>
                <a:t>06</a:t>
              </a:r>
              <a:endParaRPr lang="zh-CN" altLang="en-US" sz="2000" b="1" dirty="0">
                <a:cs typeface="+mn-ea"/>
                <a:sym typeface="+mn-lt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7BDA53E-D2F6-48C6-AA64-718D067AFC66}"/>
              </a:ext>
            </a:extLst>
          </p:cNvPr>
          <p:cNvSpPr/>
          <p:nvPr/>
        </p:nvSpPr>
        <p:spPr>
          <a:xfrm>
            <a:off x="1530518" y="2582797"/>
            <a:ext cx="622384" cy="62291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847A24-43B1-4F31-8A78-AA2DBE659D69}"/>
              </a:ext>
            </a:extLst>
          </p:cNvPr>
          <p:cNvSpPr/>
          <p:nvPr/>
        </p:nvSpPr>
        <p:spPr>
          <a:xfrm>
            <a:off x="1919536" y="1235436"/>
            <a:ext cx="1703174" cy="1703174"/>
          </a:xfrm>
          <a:prstGeom prst="rect">
            <a:avLst/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spc="300" dirty="0">
              <a:solidFill>
                <a:srgbClr val="281C03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9FB46B-9237-4586-9388-7F11DF5DB6B6}"/>
              </a:ext>
            </a:extLst>
          </p:cNvPr>
          <p:cNvCxnSpPr>
            <a:cxnSpLocks/>
          </p:cNvCxnSpPr>
          <p:nvPr/>
        </p:nvCxnSpPr>
        <p:spPr>
          <a:xfrm>
            <a:off x="2549142" y="2891620"/>
            <a:ext cx="0" cy="3650475"/>
          </a:xfrm>
          <a:prstGeom prst="line">
            <a:avLst/>
          </a:prstGeom>
          <a:ln>
            <a:solidFill>
              <a:srgbClr val="FFB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3DB16DA-4A3D-4171-9800-BC6457AA0A02}"/>
              </a:ext>
            </a:extLst>
          </p:cNvPr>
          <p:cNvSpPr txBox="1"/>
          <p:nvPr/>
        </p:nvSpPr>
        <p:spPr>
          <a:xfrm>
            <a:off x="2983922" y="3698694"/>
            <a:ext cx="6921640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软件可靠性是程序在给定的时间间隔内，按照规格说明书的规定成功运行的概率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6E0FE3-9000-47EE-8914-110869F381E1}"/>
              </a:ext>
            </a:extLst>
          </p:cNvPr>
          <p:cNvSpPr/>
          <p:nvPr/>
        </p:nvSpPr>
        <p:spPr>
          <a:xfrm flipV="1">
            <a:off x="1097057" y="3028089"/>
            <a:ext cx="297418" cy="297672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F6D3C8-CD72-4AA8-8A50-79D66F12CC06}"/>
              </a:ext>
            </a:extLst>
          </p:cNvPr>
          <p:cNvSpPr/>
          <p:nvPr/>
        </p:nvSpPr>
        <p:spPr>
          <a:xfrm flipV="1">
            <a:off x="1281075" y="3257163"/>
            <a:ext cx="197784" cy="197954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8C2601-5FA6-401E-BFB6-5EFEAE38C803}"/>
              </a:ext>
            </a:extLst>
          </p:cNvPr>
          <p:cNvSpPr txBox="1"/>
          <p:nvPr/>
        </p:nvSpPr>
        <p:spPr>
          <a:xfrm>
            <a:off x="3769624" y="1729387"/>
            <a:ext cx="3202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zh-CN" altLang="en-US" sz="2000" b="1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62CCF7-81D9-4E97-8EB0-7E4FAC56F8A6}"/>
              </a:ext>
            </a:extLst>
          </p:cNvPr>
          <p:cNvSpPr/>
          <p:nvPr/>
        </p:nvSpPr>
        <p:spPr>
          <a:xfrm>
            <a:off x="1976988" y="1897285"/>
            <a:ext cx="1659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rgbClr val="273A4F"/>
                </a:solidFill>
                <a:cs typeface="+mn-ea"/>
                <a:sym typeface="+mn-lt"/>
              </a:rPr>
              <a:t>软件可靠性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71BF984-298D-4E60-B5B6-CD4E4BD5CF09}"/>
              </a:ext>
            </a:extLst>
          </p:cNvPr>
          <p:cNvGrpSpPr/>
          <p:nvPr/>
        </p:nvGrpSpPr>
        <p:grpSpPr>
          <a:xfrm>
            <a:off x="2198188" y="3816761"/>
            <a:ext cx="755254" cy="520794"/>
            <a:chOff x="2199157" y="3650095"/>
            <a:chExt cx="755254" cy="520794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E4BFA0F-86CF-45F4-B50C-069094D442A5}"/>
                </a:ext>
              </a:extLst>
            </p:cNvPr>
            <p:cNvSpPr/>
            <p:nvPr/>
          </p:nvSpPr>
          <p:spPr>
            <a:xfrm>
              <a:off x="2285907" y="3650095"/>
              <a:ext cx="520794" cy="520794"/>
            </a:xfrm>
            <a:prstGeom prst="ellipse">
              <a:avLst/>
            </a:prstGeom>
            <a:solidFill>
              <a:srgbClr val="273A4F"/>
            </a:solidFill>
            <a:ln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A1FFF40-4A14-44A5-ADC6-D4AC6C417AF7}"/>
                </a:ext>
              </a:extLst>
            </p:cNvPr>
            <p:cNvSpPr/>
            <p:nvPr/>
          </p:nvSpPr>
          <p:spPr>
            <a:xfrm>
              <a:off x="2199157" y="3756604"/>
              <a:ext cx="7552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spc="300" dirty="0">
                  <a:solidFill>
                    <a:srgbClr val="FFC000"/>
                  </a:solidFill>
                  <a:cs typeface="+mn-ea"/>
                  <a:sym typeface="+mn-lt"/>
                </a:rPr>
                <a:t>定义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F449BC7-8B54-425B-A8B6-A210186BBA22}"/>
              </a:ext>
            </a:extLst>
          </p:cNvPr>
          <p:cNvGrpSpPr/>
          <p:nvPr/>
        </p:nvGrpSpPr>
        <p:grpSpPr>
          <a:xfrm>
            <a:off x="2228668" y="5354628"/>
            <a:ext cx="755254" cy="558608"/>
            <a:chOff x="2199157" y="4649581"/>
            <a:chExt cx="755254" cy="558608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614C7F3-E043-4801-8978-4C942BBA1A87}"/>
                </a:ext>
              </a:extLst>
            </p:cNvPr>
            <p:cNvSpPr/>
            <p:nvPr/>
          </p:nvSpPr>
          <p:spPr>
            <a:xfrm>
              <a:off x="2285907" y="4649581"/>
              <a:ext cx="520794" cy="520794"/>
            </a:xfrm>
            <a:prstGeom prst="ellipse">
              <a:avLst/>
            </a:prstGeom>
            <a:solidFill>
              <a:srgbClr val="273A4F"/>
            </a:solidFill>
            <a:ln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A93FF8F-82BA-4C0C-B2CB-1C237A988034}"/>
                </a:ext>
              </a:extLst>
            </p:cNvPr>
            <p:cNvSpPr/>
            <p:nvPr/>
          </p:nvSpPr>
          <p:spPr>
            <a:xfrm>
              <a:off x="2199157" y="4684969"/>
              <a:ext cx="7552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spc="300" dirty="0">
                  <a:solidFill>
                    <a:srgbClr val="FFC000"/>
                  </a:solidFill>
                  <a:cs typeface="+mn-ea"/>
                  <a:sym typeface="+mn-lt"/>
                </a:rPr>
                <a:t>可用性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6A520034-0FA9-4FE7-8A02-4A178A6CC0C2}"/>
              </a:ext>
            </a:extLst>
          </p:cNvPr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25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8A4AFCA-77B8-47F4-8DB8-39C6C2D36515}"/>
              </a:ext>
            </a:extLst>
          </p:cNvPr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14">
            <a:extLst>
              <a:ext uri="{FF2B5EF4-FFF2-40B4-BE49-F238E27FC236}">
                <a16:creationId xmlns:a16="http://schemas.microsoft.com/office/drawing/2014/main" id="{1EF316BA-31A5-4022-A57F-6870A45EDBF5}"/>
              </a:ext>
            </a:extLst>
          </p:cNvPr>
          <p:cNvSpPr txBox="1"/>
          <p:nvPr/>
        </p:nvSpPr>
        <p:spPr>
          <a:xfrm>
            <a:off x="2983922" y="5231054"/>
            <a:ext cx="6921640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程序在给定的时间点，按照规格说明书的规定，成功地运行地概率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5046114-410B-424E-9B72-B7AAE3131781}"/>
              </a:ext>
            </a:extLst>
          </p:cNvPr>
          <p:cNvSpPr txBox="1"/>
          <p:nvPr/>
        </p:nvSpPr>
        <p:spPr>
          <a:xfrm>
            <a:off x="3769624" y="1848190"/>
            <a:ext cx="692164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测试阶段的根本目标是消除错误，保证软件的可靠性</a:t>
            </a:r>
          </a:p>
        </p:txBody>
      </p:sp>
    </p:spTree>
    <p:extLst>
      <p:ext uri="{BB962C8B-B14F-4D97-AF65-F5344CB8AC3E}">
        <p14:creationId xmlns:p14="http://schemas.microsoft.com/office/powerpoint/2010/main" val="3858053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BEE0DB-3A6B-4119-83DF-AA78EB1F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37" y="1491449"/>
            <a:ext cx="11481746" cy="36301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9F9CA7D-BC6F-4302-A277-FB9307F87636}"/>
              </a:ext>
            </a:extLst>
          </p:cNvPr>
          <p:cNvSpPr txBox="1"/>
          <p:nvPr/>
        </p:nvSpPr>
        <p:spPr>
          <a:xfrm>
            <a:off x="1038563" y="366601"/>
            <a:ext cx="2241666" cy="46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spc="300" dirty="0">
                <a:solidFill>
                  <a:srgbClr val="273A4F"/>
                </a:solidFill>
                <a:cs typeface="+mn-ea"/>
                <a:sym typeface="+mn-lt"/>
              </a:rPr>
              <a:t>小组分工及评价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680237-0BDF-4BE7-B2F5-15DF3C2D9C12}"/>
              </a:ext>
            </a:extLst>
          </p:cNvPr>
          <p:cNvSpPr/>
          <p:nvPr/>
        </p:nvSpPr>
        <p:spPr>
          <a:xfrm>
            <a:off x="455031" y="279400"/>
            <a:ext cx="231936" cy="232134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C143D4-6EF0-4541-B98B-5187ECBA99A9}"/>
              </a:ext>
            </a:extLst>
          </p:cNvPr>
          <p:cNvSpPr/>
          <p:nvPr/>
        </p:nvSpPr>
        <p:spPr>
          <a:xfrm>
            <a:off x="586537" y="364590"/>
            <a:ext cx="405820" cy="405820"/>
          </a:xfrm>
          <a:prstGeom prst="rect">
            <a:avLst/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9A7D24-8E70-4AB7-A58A-AC0A7672185D}"/>
              </a:ext>
            </a:extLst>
          </p:cNvPr>
          <p:cNvSpPr txBox="1"/>
          <p:nvPr/>
        </p:nvSpPr>
        <p:spPr>
          <a:xfrm>
            <a:off x="2465977" y="5289278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479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B7CEA8-FC8A-40F5-B474-C11B694889DA}"/>
              </a:ext>
            </a:extLst>
          </p:cNvPr>
          <p:cNvSpPr txBox="1"/>
          <p:nvPr/>
        </p:nvSpPr>
        <p:spPr>
          <a:xfrm>
            <a:off x="1038563" y="366601"/>
            <a:ext cx="2241666" cy="46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spc="300" dirty="0">
                <a:solidFill>
                  <a:srgbClr val="273A4F"/>
                </a:solidFill>
                <a:cs typeface="+mn-ea"/>
                <a:sym typeface="+mn-lt"/>
              </a:rPr>
              <a:t>参考资料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0A66E0-B645-419D-B3DD-0465226FDE94}"/>
              </a:ext>
            </a:extLst>
          </p:cNvPr>
          <p:cNvSpPr/>
          <p:nvPr/>
        </p:nvSpPr>
        <p:spPr>
          <a:xfrm>
            <a:off x="455031" y="279400"/>
            <a:ext cx="231936" cy="232134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099D35-A8A6-4748-9D8E-A2472E607D66}"/>
              </a:ext>
            </a:extLst>
          </p:cNvPr>
          <p:cNvSpPr/>
          <p:nvPr/>
        </p:nvSpPr>
        <p:spPr>
          <a:xfrm>
            <a:off x="586537" y="364590"/>
            <a:ext cx="405820" cy="405820"/>
          </a:xfrm>
          <a:prstGeom prst="rect">
            <a:avLst/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EB2876-5551-4796-B671-8389ADF494EE}"/>
              </a:ext>
            </a:extLst>
          </p:cNvPr>
          <p:cNvSpPr txBox="1"/>
          <p:nvPr/>
        </p:nvSpPr>
        <p:spPr>
          <a:xfrm>
            <a:off x="789447" y="1624415"/>
            <a:ext cx="11596323" cy="446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[1]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张海藩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牟永敏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软件工程导论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[M].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清华大学出版社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北京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,2013:1-31.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[2]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集成测试之自顶向下、自底向上、三明治集成</a:t>
            </a:r>
            <a:endParaRPr lang="en-US" altLang="zh-CN" sz="240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  <a:hlinkClick r:id="rId2"/>
              </a:rPr>
              <a:t>https://blog.csdn.net/fbvukn/article/details/85853826</a:t>
            </a:r>
            <a:endParaRPr lang="en-US" altLang="zh-CN" sz="2400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[3]</a:t>
            </a:r>
            <a:r>
              <a:rPr lang="zh-CN" altLang="en-US" sz="24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什么是集成测试（集成测试示例教程）</a:t>
            </a:r>
            <a:endParaRPr lang="en-US" altLang="zh-CN" sz="2400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  <a:hlinkClick r:id="rId3"/>
              </a:rPr>
              <a:t>https://blog.csdn.net/chengyuweng7838/article/details/100996270</a:t>
            </a:r>
            <a:endParaRPr lang="en-US" altLang="zh-CN" sz="2400" kern="100" dirty="0"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[4]</a:t>
            </a:r>
            <a:r>
              <a:rPr lang="zh-CN" altLang="en-US" sz="24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软件测试基础回顾</a:t>
            </a:r>
            <a:r>
              <a:rPr lang="en-US" altLang="zh-CN" sz="24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4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八</a:t>
            </a:r>
            <a:r>
              <a:rPr lang="en-US" altLang="zh-CN" sz="24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)-</a:t>
            </a:r>
            <a:r>
              <a:rPr lang="zh-CN" altLang="en-US" sz="24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集成测试教程：大爆炸，自上而下和自下而上</a:t>
            </a:r>
            <a:endParaRPr lang="en-US" altLang="zh-CN" sz="2400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  <a:hlinkClick r:id="rId4"/>
              </a:rPr>
              <a:t>https://www.cnblogs.com/dangkai/articles/9360302.html</a:t>
            </a:r>
            <a:endParaRPr lang="en-US" altLang="zh-CN" sz="2400" kern="100" dirty="0"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zh-CN" sz="2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014702" y="2230432"/>
            <a:ext cx="4116123" cy="2587937"/>
            <a:chOff x="5988791" y="880981"/>
            <a:chExt cx="4116123" cy="2587937"/>
          </a:xfrm>
        </p:grpSpPr>
        <p:grpSp>
          <p:nvGrpSpPr>
            <p:cNvPr id="35" name="组合 34"/>
            <p:cNvGrpSpPr/>
            <p:nvPr/>
          </p:nvGrpSpPr>
          <p:grpSpPr>
            <a:xfrm>
              <a:off x="6099167" y="2133600"/>
              <a:ext cx="4005747" cy="1335318"/>
              <a:chOff x="6835767" y="1752600"/>
              <a:chExt cx="4005747" cy="1335318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7131075" y="1966629"/>
                <a:ext cx="3710439" cy="453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b="1" spc="300" dirty="0">
                    <a:solidFill>
                      <a:srgbClr val="26354C"/>
                    </a:solidFill>
                    <a:cs typeface="+mn-ea"/>
                    <a:sym typeface="+mn-lt"/>
                  </a:rPr>
                  <a:t>选择程序设计语言</a:t>
                </a:r>
              </a:p>
            </p:txBody>
          </p:sp>
          <p:grpSp>
            <p:nvGrpSpPr>
              <p:cNvPr id="34" name="组合 33"/>
              <p:cNvGrpSpPr/>
              <p:nvPr/>
            </p:nvGrpSpPr>
            <p:grpSpPr>
              <a:xfrm>
                <a:off x="6835767" y="1752600"/>
                <a:ext cx="1130335" cy="1335318"/>
                <a:chOff x="6835767" y="1752600"/>
                <a:chExt cx="1130335" cy="1335318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6835767" y="1752600"/>
                  <a:ext cx="1130335" cy="1335318"/>
                </a:xfrm>
                <a:custGeom>
                  <a:avLst/>
                  <a:gdLst>
                    <a:gd name="connsiteX0" fmla="*/ 0 w 1335318"/>
                    <a:gd name="connsiteY0" fmla="*/ 0 h 1335318"/>
                    <a:gd name="connsiteX1" fmla="*/ 1335318 w 1335318"/>
                    <a:gd name="connsiteY1" fmla="*/ 0 h 1335318"/>
                    <a:gd name="connsiteX2" fmla="*/ 1335318 w 1335318"/>
                    <a:gd name="connsiteY2" fmla="*/ 1335318 h 1335318"/>
                    <a:gd name="connsiteX3" fmla="*/ 0 w 1335318"/>
                    <a:gd name="connsiteY3" fmla="*/ 1335318 h 1335318"/>
                    <a:gd name="connsiteX4" fmla="*/ 0 w 1335318"/>
                    <a:gd name="connsiteY4" fmla="*/ 0 h 1335318"/>
                    <a:gd name="connsiteX0-1" fmla="*/ 0 w 1335318"/>
                    <a:gd name="connsiteY0-2" fmla="*/ 0 h 1335318"/>
                    <a:gd name="connsiteX1-3" fmla="*/ 1335318 w 1335318"/>
                    <a:gd name="connsiteY1-4" fmla="*/ 0 h 1335318"/>
                    <a:gd name="connsiteX2-5" fmla="*/ 1320805 w 1335318"/>
                    <a:gd name="connsiteY2-6" fmla="*/ 374200 h 1335318"/>
                    <a:gd name="connsiteX3-7" fmla="*/ 1335318 w 1335318"/>
                    <a:gd name="connsiteY3-8" fmla="*/ 1335318 h 1335318"/>
                    <a:gd name="connsiteX4-9" fmla="*/ 0 w 1335318"/>
                    <a:gd name="connsiteY4-10" fmla="*/ 1335318 h 1335318"/>
                    <a:gd name="connsiteX5" fmla="*/ 0 w 1335318"/>
                    <a:gd name="connsiteY5" fmla="*/ 0 h 1335318"/>
                    <a:gd name="connsiteX0-11" fmla="*/ 0 w 1335318"/>
                    <a:gd name="connsiteY0-12" fmla="*/ 0 h 1335318"/>
                    <a:gd name="connsiteX1-13" fmla="*/ 1335318 w 1335318"/>
                    <a:gd name="connsiteY1-14" fmla="*/ 0 h 1335318"/>
                    <a:gd name="connsiteX2-15" fmla="*/ 1335318 w 1335318"/>
                    <a:gd name="connsiteY2-16" fmla="*/ 1335318 h 1335318"/>
                    <a:gd name="connsiteX3-17" fmla="*/ 0 w 1335318"/>
                    <a:gd name="connsiteY3-18" fmla="*/ 1335318 h 1335318"/>
                    <a:gd name="connsiteX4-19" fmla="*/ 0 w 1335318"/>
                    <a:gd name="connsiteY4-20" fmla="*/ 0 h 1335318"/>
                    <a:gd name="connsiteX0-21" fmla="*/ 0 w 1335319"/>
                    <a:gd name="connsiteY0-22" fmla="*/ 0 h 1335318"/>
                    <a:gd name="connsiteX1-23" fmla="*/ 1335318 w 1335319"/>
                    <a:gd name="connsiteY1-24" fmla="*/ 0 h 1335318"/>
                    <a:gd name="connsiteX2-25" fmla="*/ 1335319 w 1335319"/>
                    <a:gd name="connsiteY2-26" fmla="*/ 635457 h 1335318"/>
                    <a:gd name="connsiteX3-27" fmla="*/ 1335318 w 1335319"/>
                    <a:gd name="connsiteY3-28" fmla="*/ 1335318 h 1335318"/>
                    <a:gd name="connsiteX4-29" fmla="*/ 0 w 1335319"/>
                    <a:gd name="connsiteY4-30" fmla="*/ 1335318 h 1335318"/>
                    <a:gd name="connsiteX5-31" fmla="*/ 0 w 1335319"/>
                    <a:gd name="connsiteY5-32" fmla="*/ 0 h 1335318"/>
                    <a:gd name="connsiteX0-33" fmla="*/ 0 w 1335319"/>
                    <a:gd name="connsiteY0-34" fmla="*/ 0 h 1335318"/>
                    <a:gd name="connsiteX1-35" fmla="*/ 1335318 w 1335319"/>
                    <a:gd name="connsiteY1-36" fmla="*/ 0 h 1335318"/>
                    <a:gd name="connsiteX2-37" fmla="*/ 1335319 w 1335319"/>
                    <a:gd name="connsiteY2-38" fmla="*/ 809628 h 1335318"/>
                    <a:gd name="connsiteX3-39" fmla="*/ 1335318 w 1335319"/>
                    <a:gd name="connsiteY3-40" fmla="*/ 1335318 h 1335318"/>
                    <a:gd name="connsiteX4-41" fmla="*/ 0 w 1335319"/>
                    <a:gd name="connsiteY4-42" fmla="*/ 1335318 h 1335318"/>
                    <a:gd name="connsiteX5-43" fmla="*/ 0 w 1335319"/>
                    <a:gd name="connsiteY5-44" fmla="*/ 0 h 1335318"/>
                    <a:gd name="connsiteX0-45" fmla="*/ 1335319 w 1443341"/>
                    <a:gd name="connsiteY0-46" fmla="*/ 809628 h 1335318"/>
                    <a:gd name="connsiteX1-47" fmla="*/ 1335318 w 1443341"/>
                    <a:gd name="connsiteY1-48" fmla="*/ 1335318 h 1335318"/>
                    <a:gd name="connsiteX2-49" fmla="*/ 0 w 1443341"/>
                    <a:gd name="connsiteY2-50" fmla="*/ 1335318 h 1335318"/>
                    <a:gd name="connsiteX3-51" fmla="*/ 0 w 1443341"/>
                    <a:gd name="connsiteY3-52" fmla="*/ 0 h 1335318"/>
                    <a:gd name="connsiteX4-53" fmla="*/ 1335318 w 1443341"/>
                    <a:gd name="connsiteY4-54" fmla="*/ 0 h 1335318"/>
                    <a:gd name="connsiteX5-55" fmla="*/ 1443341 w 1443341"/>
                    <a:gd name="connsiteY5-56" fmla="*/ 901068 h 1335318"/>
                    <a:gd name="connsiteX0-57" fmla="*/ 1335319 w 1335319"/>
                    <a:gd name="connsiteY0-58" fmla="*/ 809628 h 1335318"/>
                    <a:gd name="connsiteX1-59" fmla="*/ 1335318 w 1335319"/>
                    <a:gd name="connsiteY1-60" fmla="*/ 1335318 h 1335318"/>
                    <a:gd name="connsiteX2-61" fmla="*/ 0 w 1335319"/>
                    <a:gd name="connsiteY2-62" fmla="*/ 1335318 h 1335318"/>
                    <a:gd name="connsiteX3-63" fmla="*/ 0 w 1335319"/>
                    <a:gd name="connsiteY3-64" fmla="*/ 0 h 1335318"/>
                    <a:gd name="connsiteX4-65" fmla="*/ 1335318 w 1335319"/>
                    <a:gd name="connsiteY4-66" fmla="*/ 0 h 1335318"/>
                    <a:gd name="connsiteX0-67" fmla="*/ 1335318 w 1335318"/>
                    <a:gd name="connsiteY0-68" fmla="*/ 1335318 h 1335318"/>
                    <a:gd name="connsiteX1-69" fmla="*/ 0 w 1335318"/>
                    <a:gd name="connsiteY1-70" fmla="*/ 1335318 h 1335318"/>
                    <a:gd name="connsiteX2-71" fmla="*/ 0 w 1335318"/>
                    <a:gd name="connsiteY2-72" fmla="*/ 0 h 1335318"/>
                    <a:gd name="connsiteX3-73" fmla="*/ 1335318 w 1335318"/>
                    <a:gd name="connsiteY3-74" fmla="*/ 0 h 133531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335318" h="1335318">
                      <a:moveTo>
                        <a:pt x="1335318" y="1335318"/>
                      </a:moveTo>
                      <a:lnTo>
                        <a:pt x="0" y="1335318"/>
                      </a:lnTo>
                      <a:lnTo>
                        <a:pt x="0" y="0"/>
                      </a:lnTo>
                      <a:lnTo>
                        <a:pt x="1335318" y="0"/>
                      </a:lnTo>
                    </a:path>
                  </a:pathLst>
                </a:custGeom>
                <a:noFill/>
                <a:ln w="28575">
                  <a:solidFill>
                    <a:srgbClr val="FFB9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24" name="直接连接符 23"/>
                <p:cNvCxnSpPr>
                  <a:stCxn id="15" idx="3"/>
                </p:cNvCxnSpPr>
                <p:nvPr/>
              </p:nvCxnSpPr>
              <p:spPr>
                <a:xfrm>
                  <a:off x="7966102" y="1752600"/>
                  <a:ext cx="0" cy="276225"/>
                </a:xfrm>
                <a:prstGeom prst="line">
                  <a:avLst/>
                </a:prstGeom>
                <a:ln w="28575">
                  <a:solidFill>
                    <a:srgbClr val="FFB9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7966102" y="2811693"/>
                  <a:ext cx="0" cy="276225"/>
                </a:xfrm>
                <a:prstGeom prst="line">
                  <a:avLst/>
                </a:prstGeom>
                <a:ln w="28575">
                  <a:solidFill>
                    <a:srgbClr val="FFB9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矩形 25"/>
              <p:cNvSpPr/>
              <p:nvPr/>
            </p:nvSpPr>
            <p:spPr>
              <a:xfrm>
                <a:off x="7129604" y="2279425"/>
                <a:ext cx="1027717" cy="525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 b="1" spc="300" dirty="0">
                    <a:solidFill>
                      <a:srgbClr val="FFB901"/>
                    </a:solidFill>
                    <a:cs typeface="+mn-ea"/>
                    <a:sym typeface="+mn-lt"/>
                  </a:rPr>
                  <a:t>Dart</a:t>
                </a:r>
                <a:endParaRPr lang="zh-CN" altLang="en-US" sz="2000" b="1" spc="300" dirty="0">
                  <a:solidFill>
                    <a:srgbClr val="FFB90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5988791" y="880981"/>
              <a:ext cx="3864857" cy="102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spc="300" dirty="0">
                  <a:solidFill>
                    <a:schemeClr val="tx1">
                      <a:lumMod val="50000"/>
                    </a:schemeClr>
                  </a:solidFill>
                  <a:cs typeface="+mn-ea"/>
                  <a:sym typeface="+mn-lt"/>
                </a:rPr>
                <a:t>编码前的重要工作：选择一种适当的程序设计语言</a:t>
              </a:r>
              <a:endPara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spc="300" dirty="0">
                  <a:solidFill>
                    <a:schemeClr val="tx1">
                      <a:lumMod val="50000"/>
                    </a:schemeClr>
                  </a:solidFill>
                  <a:cs typeface="+mn-ea"/>
                  <a:sym typeface="+mn-lt"/>
                </a:rPr>
                <a:t>高级语言</a:t>
              </a:r>
              <a:r>
                <a:rPr lang="en-US" altLang="zh-CN" sz="1600" spc="300" dirty="0">
                  <a:solidFill>
                    <a:schemeClr val="tx1">
                      <a:lumMod val="50000"/>
                    </a:schemeClr>
                  </a:solidFill>
                  <a:cs typeface="+mn-ea"/>
                  <a:sym typeface="+mn-lt"/>
                </a:rPr>
                <a:t>&gt;</a:t>
              </a:r>
              <a:r>
                <a:rPr lang="zh-CN" altLang="en-US" sz="1600" spc="300" dirty="0">
                  <a:solidFill>
                    <a:schemeClr val="tx1">
                      <a:lumMod val="50000"/>
                    </a:schemeClr>
                  </a:solidFill>
                  <a:cs typeface="+mn-ea"/>
                  <a:sym typeface="+mn-lt"/>
                </a:rPr>
                <a:t>汇编语言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28" name="文本框 27"/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26354C"/>
                  </a:solidFill>
                  <a:cs typeface="+mn-ea"/>
                  <a:sym typeface="+mn-lt"/>
                </a:rPr>
                <a:t>编码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07959" y="312740"/>
              <a:ext cx="562976" cy="531986"/>
              <a:chOff x="507959" y="312740"/>
              <a:chExt cx="562976" cy="531986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07959" y="347901"/>
                <a:ext cx="5629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01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56" name="矩形 55"/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1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280576" y="6629274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AC4571-8FAB-4995-A71A-FF0DCF7155FD}"/>
              </a:ext>
            </a:extLst>
          </p:cNvPr>
          <p:cNvSpPr txBox="1"/>
          <p:nvPr/>
        </p:nvSpPr>
        <p:spPr>
          <a:xfrm>
            <a:off x="6931027" y="2255535"/>
            <a:ext cx="3864857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(1)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系统用户的要求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(2)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可以使用的编译程序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(3)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可以得到的软件工具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(4)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工程规模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(5)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程序员的知识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(6)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软件可移植性要求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(7)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软件的应用领域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2E93FB-0D07-4FC2-B25B-05CCC226B4BC}"/>
              </a:ext>
            </a:extLst>
          </p:cNvPr>
          <p:cNvGrpSpPr/>
          <p:nvPr/>
        </p:nvGrpSpPr>
        <p:grpSpPr>
          <a:xfrm>
            <a:off x="7611809" y="1734330"/>
            <a:ext cx="1350779" cy="521205"/>
            <a:chOff x="1814464" y="1772816"/>
            <a:chExt cx="1350779" cy="52120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8DAA15A-906E-4307-86ED-4B3BD064EAA6}"/>
                </a:ext>
              </a:extLst>
            </p:cNvPr>
            <p:cNvSpPr/>
            <p:nvPr/>
          </p:nvSpPr>
          <p:spPr>
            <a:xfrm>
              <a:off x="1814464" y="1772816"/>
              <a:ext cx="1350779" cy="400728"/>
            </a:xfrm>
            <a:prstGeom prst="rect">
              <a:avLst/>
            </a:pr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实用标准</a:t>
              </a:r>
            </a:p>
          </p:txBody>
        </p:sp>
        <p:sp>
          <p:nvSpPr>
            <p:cNvPr id="38" name="等腰三角形 26">
              <a:extLst>
                <a:ext uri="{FF2B5EF4-FFF2-40B4-BE49-F238E27FC236}">
                  <a16:creationId xmlns:a16="http://schemas.microsoft.com/office/drawing/2014/main" id="{0C5A8D90-C1B6-4E61-9103-A2FE45D5ECBB}"/>
                </a:ext>
              </a:extLst>
            </p:cNvPr>
            <p:cNvSpPr/>
            <p:nvPr/>
          </p:nvSpPr>
          <p:spPr>
            <a:xfrm flipV="1">
              <a:off x="2379577" y="2133600"/>
              <a:ext cx="158214" cy="160421"/>
            </a:xfrm>
            <a:custGeom>
              <a:avLst/>
              <a:gdLst>
                <a:gd name="connsiteX0" fmla="*/ 0 w 158214"/>
                <a:gd name="connsiteY0" fmla="*/ 160421 h 160421"/>
                <a:gd name="connsiteX1" fmla="*/ 79107 w 158214"/>
                <a:gd name="connsiteY1" fmla="*/ 0 h 160421"/>
                <a:gd name="connsiteX2" fmla="*/ 158214 w 158214"/>
                <a:gd name="connsiteY2" fmla="*/ 160421 h 160421"/>
                <a:gd name="connsiteX3" fmla="*/ 0 w 158214"/>
                <a:gd name="connsiteY3" fmla="*/ 160421 h 160421"/>
                <a:gd name="connsiteX0-1" fmla="*/ 0 w 158214"/>
                <a:gd name="connsiteY0-2" fmla="*/ 160421 h 160421"/>
                <a:gd name="connsiteX1-3" fmla="*/ 79107 w 158214"/>
                <a:gd name="connsiteY1-4" fmla="*/ 0 h 160421"/>
                <a:gd name="connsiteX2-5" fmla="*/ 158214 w 158214"/>
                <a:gd name="connsiteY2-6" fmla="*/ 160421 h 160421"/>
                <a:gd name="connsiteX3-7" fmla="*/ 0 w 158214"/>
                <a:gd name="connsiteY3-8" fmla="*/ 160421 h 160421"/>
                <a:gd name="connsiteX0-9" fmla="*/ 0 w 158214"/>
                <a:gd name="connsiteY0-10" fmla="*/ 160421 h 160421"/>
                <a:gd name="connsiteX1-11" fmla="*/ 79107 w 158214"/>
                <a:gd name="connsiteY1-12" fmla="*/ 0 h 160421"/>
                <a:gd name="connsiteX2-13" fmla="*/ 158214 w 158214"/>
                <a:gd name="connsiteY2-14" fmla="*/ 160421 h 160421"/>
                <a:gd name="connsiteX3-15" fmla="*/ 0 w 158214"/>
                <a:gd name="connsiteY3-16" fmla="*/ 160421 h 160421"/>
                <a:gd name="connsiteX0-17" fmla="*/ 0 w 158214"/>
                <a:gd name="connsiteY0-18" fmla="*/ 160421 h 160421"/>
                <a:gd name="connsiteX1-19" fmla="*/ 34657 w 158214"/>
                <a:gd name="connsiteY1-20" fmla="*/ 0 h 160421"/>
                <a:gd name="connsiteX2-21" fmla="*/ 158214 w 158214"/>
                <a:gd name="connsiteY2-22" fmla="*/ 160421 h 160421"/>
                <a:gd name="connsiteX3-23" fmla="*/ 0 w 158214"/>
                <a:gd name="connsiteY3-24" fmla="*/ 160421 h 1604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8214" h="160421">
                  <a:moveTo>
                    <a:pt x="0" y="160421"/>
                  </a:moveTo>
                  <a:lnTo>
                    <a:pt x="34657" y="0"/>
                  </a:lnTo>
                  <a:cubicBezTo>
                    <a:pt x="80076" y="47124"/>
                    <a:pt x="131845" y="106947"/>
                    <a:pt x="158214" y="160421"/>
                  </a:cubicBezTo>
                  <a:lnTo>
                    <a:pt x="0" y="160421"/>
                  </a:lnTo>
                  <a:close/>
                </a:path>
              </a:pathLst>
            </a:cu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 177"/>
          <p:cNvSpPr txBox="1"/>
          <p:nvPr/>
        </p:nvSpPr>
        <p:spPr>
          <a:xfrm>
            <a:off x="887586" y="2290866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273A4F"/>
                </a:solidFill>
                <a:cs typeface="+mn-ea"/>
                <a:sym typeface="+mn-lt"/>
              </a:rPr>
              <a:t>感谢观看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025BA968-CFB3-435A-A9CC-D9B3A58CF367}"/>
              </a:ext>
            </a:extLst>
          </p:cNvPr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614EDB7-12B0-4492-8513-972D13323EDF}"/>
                </a:ext>
              </a:extLst>
            </p:cNvPr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26354C"/>
                  </a:solidFill>
                  <a:cs typeface="+mn-ea"/>
                  <a:sym typeface="+mn-lt"/>
                </a:rPr>
                <a:t>编码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2D9F2FC-90B2-4204-A6E8-B7D1902A105C}"/>
                </a:ext>
              </a:extLst>
            </p:cNvPr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A36BBB9-692C-4360-A151-122D450C1809}"/>
                </a:ext>
              </a:extLst>
            </p:cNvPr>
            <p:cNvGrpSpPr/>
            <p:nvPr/>
          </p:nvGrpSpPr>
          <p:grpSpPr>
            <a:xfrm>
              <a:off x="507959" y="312740"/>
              <a:ext cx="562976" cy="531986"/>
              <a:chOff x="507959" y="312740"/>
              <a:chExt cx="562976" cy="53198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F82C1C3-A3DF-4BAB-980B-BC2C50AC4DBC}"/>
                  </a:ext>
                </a:extLst>
              </p:cNvPr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2D5BC96-85F0-4ADA-BE30-9D4AEF2DF4A8}"/>
                  </a:ext>
                </a:extLst>
              </p:cNvPr>
              <p:cNvSpPr/>
              <p:nvPr/>
            </p:nvSpPr>
            <p:spPr>
              <a:xfrm>
                <a:off x="507959" y="347901"/>
                <a:ext cx="5629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01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423496F-2A7C-444C-B5C5-380D40DBA13E}"/>
              </a:ext>
            </a:extLst>
          </p:cNvPr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2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7D1C35-50ED-4AD1-B827-8062D841920C}"/>
              </a:ext>
            </a:extLst>
          </p:cNvPr>
          <p:cNvSpPr/>
          <p:nvPr/>
        </p:nvSpPr>
        <p:spPr>
          <a:xfrm>
            <a:off x="11280576" y="6629274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90FABFD-BD85-45B7-A79C-B2316837426E}"/>
              </a:ext>
            </a:extLst>
          </p:cNvPr>
          <p:cNvSpPr txBox="1"/>
          <p:nvPr/>
        </p:nvSpPr>
        <p:spPr>
          <a:xfrm>
            <a:off x="2231143" y="2659653"/>
            <a:ext cx="7160735" cy="300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(1)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程序内部的文档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(2)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数据说明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(3)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语句构造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(4)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输入输出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(5)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效率  程序运行时间 存储器效率 输入输出效率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732DDA7-C04C-4B63-A70F-CE0AFC657D16}"/>
              </a:ext>
            </a:extLst>
          </p:cNvPr>
          <p:cNvGrpSpPr/>
          <p:nvPr/>
        </p:nvGrpSpPr>
        <p:grpSpPr>
          <a:xfrm>
            <a:off x="5098637" y="1411369"/>
            <a:ext cx="1350779" cy="521205"/>
            <a:chOff x="1814464" y="1772816"/>
            <a:chExt cx="1350779" cy="52120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643B6C5-250E-4B54-8910-82EABC612214}"/>
                </a:ext>
              </a:extLst>
            </p:cNvPr>
            <p:cNvSpPr/>
            <p:nvPr/>
          </p:nvSpPr>
          <p:spPr>
            <a:xfrm>
              <a:off x="1814464" y="1772816"/>
              <a:ext cx="1350779" cy="400728"/>
            </a:xfrm>
            <a:prstGeom prst="rect">
              <a:avLst/>
            </a:pr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编码风格</a:t>
              </a:r>
            </a:p>
          </p:txBody>
        </p:sp>
        <p:sp>
          <p:nvSpPr>
            <p:cNvPr id="28" name="等腰三角形 26">
              <a:extLst>
                <a:ext uri="{FF2B5EF4-FFF2-40B4-BE49-F238E27FC236}">
                  <a16:creationId xmlns:a16="http://schemas.microsoft.com/office/drawing/2014/main" id="{B02B6F70-3A1D-4A6B-8F7D-3CC71AEE05F3}"/>
                </a:ext>
              </a:extLst>
            </p:cNvPr>
            <p:cNvSpPr/>
            <p:nvPr/>
          </p:nvSpPr>
          <p:spPr>
            <a:xfrm flipV="1">
              <a:off x="2379577" y="2133600"/>
              <a:ext cx="158214" cy="160421"/>
            </a:xfrm>
            <a:custGeom>
              <a:avLst/>
              <a:gdLst>
                <a:gd name="connsiteX0" fmla="*/ 0 w 158214"/>
                <a:gd name="connsiteY0" fmla="*/ 160421 h 160421"/>
                <a:gd name="connsiteX1" fmla="*/ 79107 w 158214"/>
                <a:gd name="connsiteY1" fmla="*/ 0 h 160421"/>
                <a:gd name="connsiteX2" fmla="*/ 158214 w 158214"/>
                <a:gd name="connsiteY2" fmla="*/ 160421 h 160421"/>
                <a:gd name="connsiteX3" fmla="*/ 0 w 158214"/>
                <a:gd name="connsiteY3" fmla="*/ 160421 h 160421"/>
                <a:gd name="connsiteX0-1" fmla="*/ 0 w 158214"/>
                <a:gd name="connsiteY0-2" fmla="*/ 160421 h 160421"/>
                <a:gd name="connsiteX1-3" fmla="*/ 79107 w 158214"/>
                <a:gd name="connsiteY1-4" fmla="*/ 0 h 160421"/>
                <a:gd name="connsiteX2-5" fmla="*/ 158214 w 158214"/>
                <a:gd name="connsiteY2-6" fmla="*/ 160421 h 160421"/>
                <a:gd name="connsiteX3-7" fmla="*/ 0 w 158214"/>
                <a:gd name="connsiteY3-8" fmla="*/ 160421 h 160421"/>
                <a:gd name="connsiteX0-9" fmla="*/ 0 w 158214"/>
                <a:gd name="connsiteY0-10" fmla="*/ 160421 h 160421"/>
                <a:gd name="connsiteX1-11" fmla="*/ 79107 w 158214"/>
                <a:gd name="connsiteY1-12" fmla="*/ 0 h 160421"/>
                <a:gd name="connsiteX2-13" fmla="*/ 158214 w 158214"/>
                <a:gd name="connsiteY2-14" fmla="*/ 160421 h 160421"/>
                <a:gd name="connsiteX3-15" fmla="*/ 0 w 158214"/>
                <a:gd name="connsiteY3-16" fmla="*/ 160421 h 160421"/>
                <a:gd name="connsiteX0-17" fmla="*/ 0 w 158214"/>
                <a:gd name="connsiteY0-18" fmla="*/ 160421 h 160421"/>
                <a:gd name="connsiteX1-19" fmla="*/ 34657 w 158214"/>
                <a:gd name="connsiteY1-20" fmla="*/ 0 h 160421"/>
                <a:gd name="connsiteX2-21" fmla="*/ 158214 w 158214"/>
                <a:gd name="connsiteY2-22" fmla="*/ 160421 h 160421"/>
                <a:gd name="connsiteX3-23" fmla="*/ 0 w 158214"/>
                <a:gd name="connsiteY3-24" fmla="*/ 160421 h 1604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8214" h="160421">
                  <a:moveTo>
                    <a:pt x="0" y="160421"/>
                  </a:moveTo>
                  <a:lnTo>
                    <a:pt x="34657" y="0"/>
                  </a:lnTo>
                  <a:cubicBezTo>
                    <a:pt x="80076" y="47124"/>
                    <a:pt x="131845" y="106947"/>
                    <a:pt x="158214" y="160421"/>
                  </a:cubicBezTo>
                  <a:lnTo>
                    <a:pt x="0" y="160421"/>
                  </a:lnTo>
                  <a:close/>
                </a:path>
              </a:pathLst>
            </a:cu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CA9F7B80-0639-4B3C-80AC-721DDD45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92" y="1034513"/>
            <a:ext cx="7160735" cy="2406412"/>
          </a:xfrm>
          <a:prstGeom prst="rect">
            <a:avLst/>
          </a:prstGeom>
        </p:spPr>
      </p:pic>
      <p:sp>
        <p:nvSpPr>
          <p:cNvPr id="33" name="右大括号 32">
            <a:extLst>
              <a:ext uri="{FF2B5EF4-FFF2-40B4-BE49-F238E27FC236}">
                <a16:creationId xmlns:a16="http://schemas.microsoft.com/office/drawing/2014/main" id="{BF6DC282-4B82-4822-BB53-52E89FC9423F}"/>
              </a:ext>
            </a:extLst>
          </p:cNvPr>
          <p:cNvSpPr/>
          <p:nvPr/>
        </p:nvSpPr>
        <p:spPr>
          <a:xfrm>
            <a:off x="4021584" y="3932808"/>
            <a:ext cx="275208" cy="8877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31DF58E-D715-4426-B2A4-DB1C17F71F94}"/>
              </a:ext>
            </a:extLst>
          </p:cNvPr>
          <p:cNvSpPr txBox="1"/>
          <p:nvPr/>
        </p:nvSpPr>
        <p:spPr>
          <a:xfrm>
            <a:off x="4501164" y="4129040"/>
            <a:ext cx="3864857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代码编写规范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160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530518" y="2582797"/>
            <a:ext cx="622384" cy="62291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19536" y="1235436"/>
            <a:ext cx="1703174" cy="1703174"/>
          </a:xfrm>
          <a:prstGeom prst="rect">
            <a:avLst/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spc="300" dirty="0">
              <a:solidFill>
                <a:srgbClr val="281C03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2549142" y="2891620"/>
            <a:ext cx="0" cy="3650475"/>
          </a:xfrm>
          <a:prstGeom prst="line">
            <a:avLst/>
          </a:prstGeom>
          <a:ln>
            <a:solidFill>
              <a:srgbClr val="FFB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984453" y="3300594"/>
            <a:ext cx="6921640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发现程序中的错误</a:t>
            </a:r>
          </a:p>
        </p:txBody>
      </p:sp>
      <p:sp>
        <p:nvSpPr>
          <p:cNvPr id="26" name="矩形 25"/>
          <p:cNvSpPr/>
          <p:nvPr/>
        </p:nvSpPr>
        <p:spPr>
          <a:xfrm flipV="1">
            <a:off x="1097057" y="3028089"/>
            <a:ext cx="297418" cy="297672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1281075" y="3257163"/>
            <a:ext cx="197784" cy="197954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69624" y="1586623"/>
            <a:ext cx="8097256" cy="1021433"/>
            <a:chOff x="3769624" y="2057706"/>
            <a:chExt cx="8097256" cy="1021433"/>
          </a:xfrm>
        </p:grpSpPr>
        <p:sp>
          <p:nvSpPr>
            <p:cNvPr id="10" name="文本框 9"/>
            <p:cNvSpPr txBox="1"/>
            <p:nvPr/>
          </p:nvSpPr>
          <p:spPr>
            <a:xfrm>
              <a:off x="3769624" y="2200470"/>
              <a:ext cx="3202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zh-CN" altLang="en-US" sz="2000" b="1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36"/>
            <p:cNvSpPr txBox="1"/>
            <p:nvPr/>
          </p:nvSpPr>
          <p:spPr>
            <a:xfrm>
              <a:off x="3769624" y="2057706"/>
              <a:ext cx="8097256" cy="102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spc="300" dirty="0">
                  <a:solidFill>
                    <a:schemeClr val="tx1">
                      <a:lumMod val="50000"/>
                    </a:schemeClr>
                  </a:solidFill>
                  <a:cs typeface="+mn-ea"/>
                  <a:sym typeface="+mn-lt"/>
                </a:rPr>
                <a:t>(1)</a:t>
              </a:r>
              <a:r>
                <a:rPr lang="zh-CN" altLang="en-US" sz="1600" spc="300" dirty="0">
                  <a:solidFill>
                    <a:schemeClr val="tx1">
                      <a:lumMod val="50000"/>
                    </a:schemeClr>
                  </a:solidFill>
                  <a:cs typeface="+mn-ea"/>
                  <a:sym typeface="+mn-lt"/>
                </a:rPr>
                <a:t>测试是为了发现程序中的错误而执行程序的过程</a:t>
              </a:r>
              <a:endPara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spc="300" dirty="0">
                  <a:solidFill>
                    <a:schemeClr val="tx1">
                      <a:lumMod val="50000"/>
                    </a:schemeClr>
                  </a:solidFill>
                  <a:cs typeface="+mn-ea"/>
                  <a:sym typeface="+mn-lt"/>
                </a:rPr>
                <a:t>(2)</a:t>
              </a:r>
              <a:r>
                <a:rPr lang="zh-CN" altLang="en-US" sz="1600" spc="300" dirty="0">
                  <a:solidFill>
                    <a:schemeClr val="tx1">
                      <a:lumMod val="50000"/>
                    </a:schemeClr>
                  </a:solidFill>
                  <a:cs typeface="+mn-ea"/>
                  <a:sym typeface="+mn-lt"/>
                </a:rPr>
                <a:t>好的测试方案是极可能发现迄今为止尚未发现的错误的测试方案</a:t>
              </a:r>
              <a:endPara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spc="300" dirty="0">
                  <a:solidFill>
                    <a:schemeClr val="tx1">
                      <a:lumMod val="50000"/>
                    </a:schemeClr>
                  </a:solidFill>
                  <a:cs typeface="+mn-ea"/>
                  <a:sym typeface="+mn-lt"/>
                </a:rPr>
                <a:t>(3)</a:t>
              </a:r>
              <a:r>
                <a:rPr lang="zh-CN" altLang="en-US" sz="1600" spc="300" dirty="0">
                  <a:solidFill>
                    <a:schemeClr val="tx1">
                      <a:lumMod val="50000"/>
                    </a:schemeClr>
                  </a:solidFill>
                  <a:cs typeface="+mn-ea"/>
                  <a:sym typeface="+mn-lt"/>
                </a:rPr>
                <a:t>成功的测试是发现了至今为止尚未发现的错误的测试</a:t>
              </a:r>
            </a:p>
          </p:txBody>
        </p:sp>
      </p:grpSp>
      <p:sp>
        <p:nvSpPr>
          <p:cNvPr id="28" name="文本框 14"/>
          <p:cNvSpPr txBox="1"/>
          <p:nvPr/>
        </p:nvSpPr>
        <p:spPr>
          <a:xfrm>
            <a:off x="2954411" y="3729793"/>
            <a:ext cx="8630947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所有的测试都应该能追溯到用户需求 应该远在测试开始前制定出测试计划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应用</a:t>
            </a:r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Pareto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原理 从“小规模”测试开始，逐步进行“大规模”测试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穷举测试不可能 为达到最佳测试效果，应由独立第三方从事测试工作</a:t>
            </a:r>
          </a:p>
        </p:txBody>
      </p:sp>
      <p:sp>
        <p:nvSpPr>
          <p:cNvPr id="4" name="矩形 3"/>
          <p:cNvSpPr/>
          <p:nvPr/>
        </p:nvSpPr>
        <p:spPr>
          <a:xfrm>
            <a:off x="2124463" y="1897285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rgbClr val="273A4F"/>
                </a:solidFill>
                <a:cs typeface="+mn-ea"/>
                <a:sym typeface="+mn-lt"/>
              </a:rPr>
              <a:t>软件测试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199157" y="3190630"/>
            <a:ext cx="755254" cy="520794"/>
            <a:chOff x="2199157" y="3650095"/>
            <a:chExt cx="755254" cy="520794"/>
          </a:xfrm>
        </p:grpSpPr>
        <p:sp>
          <p:nvSpPr>
            <p:cNvPr id="31" name="椭圆 30"/>
            <p:cNvSpPr/>
            <p:nvPr/>
          </p:nvSpPr>
          <p:spPr>
            <a:xfrm>
              <a:off x="2285907" y="3650095"/>
              <a:ext cx="520794" cy="520794"/>
            </a:xfrm>
            <a:prstGeom prst="ellipse">
              <a:avLst/>
            </a:prstGeom>
            <a:solidFill>
              <a:srgbClr val="273A4F"/>
            </a:solidFill>
            <a:ln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199157" y="3756604"/>
              <a:ext cx="7552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spc="300" dirty="0">
                  <a:solidFill>
                    <a:srgbClr val="FFC000"/>
                  </a:solidFill>
                  <a:cs typeface="+mn-ea"/>
                  <a:sym typeface="+mn-lt"/>
                </a:rPr>
                <a:t>目标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99157" y="3992716"/>
            <a:ext cx="755254" cy="520794"/>
            <a:chOff x="2199157" y="4649581"/>
            <a:chExt cx="755254" cy="520794"/>
          </a:xfrm>
        </p:grpSpPr>
        <p:sp>
          <p:nvSpPr>
            <p:cNvPr id="33" name="椭圆 32"/>
            <p:cNvSpPr/>
            <p:nvPr/>
          </p:nvSpPr>
          <p:spPr>
            <a:xfrm>
              <a:off x="2285907" y="4649581"/>
              <a:ext cx="520794" cy="520794"/>
            </a:xfrm>
            <a:prstGeom prst="ellipse">
              <a:avLst/>
            </a:prstGeom>
            <a:solidFill>
              <a:srgbClr val="273A4F"/>
            </a:solidFill>
            <a:ln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99157" y="4756089"/>
              <a:ext cx="75525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spc="300" dirty="0">
                  <a:solidFill>
                    <a:srgbClr val="FFC000"/>
                  </a:solidFill>
                  <a:cs typeface="+mn-ea"/>
                  <a:sym typeface="+mn-lt"/>
                </a:rPr>
                <a:t>准则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211858" y="4793461"/>
            <a:ext cx="755254" cy="520794"/>
            <a:chOff x="2199157" y="5580772"/>
            <a:chExt cx="755254" cy="520794"/>
          </a:xfrm>
        </p:grpSpPr>
        <p:sp>
          <p:nvSpPr>
            <p:cNvPr id="34" name="椭圆 33"/>
            <p:cNvSpPr/>
            <p:nvPr/>
          </p:nvSpPr>
          <p:spPr>
            <a:xfrm>
              <a:off x="2285907" y="5580772"/>
              <a:ext cx="520794" cy="520794"/>
            </a:xfrm>
            <a:prstGeom prst="ellipse">
              <a:avLst/>
            </a:prstGeom>
            <a:solidFill>
              <a:srgbClr val="273A4F"/>
            </a:solidFill>
            <a:ln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199157" y="5687280"/>
              <a:ext cx="75525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spc="300" dirty="0">
                  <a:solidFill>
                    <a:srgbClr val="FFC000"/>
                  </a:solidFill>
                  <a:cs typeface="+mn-ea"/>
                  <a:sym typeface="+mn-lt"/>
                </a:rPr>
                <a:t>方法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64348" y="188640"/>
            <a:ext cx="3236489" cy="656086"/>
            <a:chOff x="364348" y="188640"/>
            <a:chExt cx="3236489" cy="656086"/>
          </a:xfrm>
        </p:grpSpPr>
        <p:sp>
          <p:nvSpPr>
            <p:cNvPr id="43" name="文本框 27"/>
            <p:cNvSpPr txBox="1"/>
            <p:nvPr/>
          </p:nvSpPr>
          <p:spPr>
            <a:xfrm>
              <a:off x="1210914" y="315905"/>
              <a:ext cx="2389923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273A4F"/>
                  </a:solidFill>
                  <a:cs typeface="+mn-ea"/>
                  <a:sym typeface="+mn-lt"/>
                </a:rPr>
                <a:t>软件测试基础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507960" y="312740"/>
              <a:ext cx="562975" cy="531986"/>
              <a:chOff x="507960" y="312740"/>
              <a:chExt cx="562975" cy="53198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07960" y="347901"/>
                <a:ext cx="562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02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3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27E1159-13EB-4E12-841F-81E7FBBCB7C3}"/>
              </a:ext>
            </a:extLst>
          </p:cNvPr>
          <p:cNvGrpSpPr/>
          <p:nvPr/>
        </p:nvGrpSpPr>
        <p:grpSpPr>
          <a:xfrm>
            <a:off x="2216482" y="5594005"/>
            <a:ext cx="755254" cy="520794"/>
            <a:chOff x="2199157" y="5580772"/>
            <a:chExt cx="755254" cy="520794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E302669-787C-499A-BAF6-193D6797DC43}"/>
                </a:ext>
              </a:extLst>
            </p:cNvPr>
            <p:cNvSpPr/>
            <p:nvPr/>
          </p:nvSpPr>
          <p:spPr>
            <a:xfrm>
              <a:off x="2285907" y="5580772"/>
              <a:ext cx="520794" cy="520794"/>
            </a:xfrm>
            <a:prstGeom prst="ellipse">
              <a:avLst/>
            </a:prstGeom>
            <a:solidFill>
              <a:srgbClr val="273A4F"/>
            </a:solidFill>
            <a:ln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69D5A4E-81F7-4021-8D9F-00BFE8124CA8}"/>
                </a:ext>
              </a:extLst>
            </p:cNvPr>
            <p:cNvSpPr/>
            <p:nvPr/>
          </p:nvSpPr>
          <p:spPr>
            <a:xfrm>
              <a:off x="2199157" y="5687280"/>
              <a:ext cx="75525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spc="300" dirty="0">
                  <a:solidFill>
                    <a:srgbClr val="FFC000"/>
                  </a:solidFill>
                  <a:cs typeface="+mn-ea"/>
                  <a:sym typeface="+mn-lt"/>
                </a:rPr>
                <a:t>步骤</a:t>
              </a:r>
            </a:p>
          </p:txBody>
        </p:sp>
      </p:grpSp>
      <p:sp>
        <p:nvSpPr>
          <p:cNvPr id="50" name="文本框 14">
            <a:extLst>
              <a:ext uri="{FF2B5EF4-FFF2-40B4-BE49-F238E27FC236}">
                <a16:creationId xmlns:a16="http://schemas.microsoft.com/office/drawing/2014/main" id="{0FABC38D-5173-4E0E-AD26-09F48DDC2092}"/>
              </a:ext>
            </a:extLst>
          </p:cNvPr>
          <p:cNvSpPr txBox="1"/>
          <p:nvPr/>
        </p:nvSpPr>
        <p:spPr>
          <a:xfrm>
            <a:off x="2954411" y="4852949"/>
            <a:ext cx="6921640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黑盒测试 白盒测试</a:t>
            </a:r>
          </a:p>
        </p:txBody>
      </p:sp>
      <p:sp>
        <p:nvSpPr>
          <p:cNvPr id="51" name="文本框 14">
            <a:extLst>
              <a:ext uri="{FF2B5EF4-FFF2-40B4-BE49-F238E27FC236}">
                <a16:creationId xmlns:a16="http://schemas.microsoft.com/office/drawing/2014/main" id="{B0451143-C9A5-490E-93FC-1CD66AF20FDF}"/>
              </a:ext>
            </a:extLst>
          </p:cNvPr>
          <p:cNvSpPr txBox="1"/>
          <p:nvPr/>
        </p:nvSpPr>
        <p:spPr>
          <a:xfrm>
            <a:off x="2954411" y="5684793"/>
            <a:ext cx="6921640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模块测试 子系统测试 系统测试 验收测试 平行运行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28"/>
          <p:cNvSpPr/>
          <p:nvPr/>
        </p:nvSpPr>
        <p:spPr bwMode="auto">
          <a:xfrm>
            <a:off x="3063270" y="1771066"/>
            <a:ext cx="1712912" cy="320262"/>
          </a:xfrm>
          <a:custGeom>
            <a:avLst/>
            <a:gdLst>
              <a:gd name="T0" fmla="*/ 0 w 1524075"/>
              <a:gd name="T1" fmla="*/ 0 h 169416"/>
              <a:gd name="T2" fmla="*/ 1427460 w 1524075"/>
              <a:gd name="T3" fmla="*/ 0 h 169416"/>
              <a:gd name="T4" fmla="*/ 1524075 w 1524075"/>
              <a:gd name="T5" fmla="*/ 84708 h 169416"/>
              <a:gd name="T6" fmla="*/ 1427460 w 1524075"/>
              <a:gd name="T7" fmla="*/ 169416 h 169416"/>
              <a:gd name="T8" fmla="*/ 0 w 1524075"/>
              <a:gd name="T9" fmla="*/ 169416 h 169416"/>
              <a:gd name="T10" fmla="*/ 96615 w 1524075"/>
              <a:gd name="T11" fmla="*/ 84708 h 169416"/>
              <a:gd name="T12" fmla="*/ 0 w 1524075"/>
              <a:gd name="T13" fmla="*/ 0 h 169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4075" h="169416">
                <a:moveTo>
                  <a:pt x="0" y="0"/>
                </a:moveTo>
                <a:lnTo>
                  <a:pt x="1427460" y="0"/>
                </a:lnTo>
                <a:lnTo>
                  <a:pt x="1524075" y="84708"/>
                </a:lnTo>
                <a:lnTo>
                  <a:pt x="1427460" y="169416"/>
                </a:lnTo>
                <a:lnTo>
                  <a:pt x="0" y="169416"/>
                </a:lnTo>
                <a:lnTo>
                  <a:pt x="96615" y="84708"/>
                </a:lnTo>
                <a:lnTo>
                  <a:pt x="0" y="0"/>
                </a:lnTo>
                <a:close/>
              </a:path>
            </a:pathLst>
          </a:custGeom>
          <a:solidFill>
            <a:srgbClr val="FFB901"/>
          </a:solidFill>
          <a:ln>
            <a:noFill/>
          </a:ln>
        </p:spPr>
        <p:txBody>
          <a:bodyPr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33170" y="1894686"/>
            <a:ext cx="773112" cy="1392236"/>
            <a:chOff x="3100388" y="2487615"/>
            <a:chExt cx="773112" cy="1392236"/>
          </a:xfrm>
        </p:grpSpPr>
        <p:sp>
          <p:nvSpPr>
            <p:cNvPr id="35" name="椭圆 12"/>
            <p:cNvSpPr>
              <a:spLocks noChangeArrowheads="1"/>
            </p:cNvSpPr>
            <p:nvPr/>
          </p:nvSpPr>
          <p:spPr bwMode="auto">
            <a:xfrm>
              <a:off x="3100388" y="3106739"/>
              <a:ext cx="773112" cy="773112"/>
            </a:xfrm>
            <a:prstGeom prst="ellipse">
              <a:avLst/>
            </a:prstGeom>
            <a:solidFill>
              <a:srgbClr val="FFB901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spc="3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测试重点</a:t>
              </a:r>
            </a:p>
          </p:txBody>
        </p:sp>
        <p:cxnSp>
          <p:nvCxnSpPr>
            <p:cNvPr id="36" name="直接连接符 14"/>
            <p:cNvCxnSpPr>
              <a:cxnSpLocks noChangeShapeType="1"/>
            </p:cNvCxnSpPr>
            <p:nvPr/>
          </p:nvCxnSpPr>
          <p:spPr bwMode="auto">
            <a:xfrm flipH="1" flipV="1">
              <a:off x="3486547" y="2560640"/>
              <a:ext cx="794" cy="53975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椭圆 26"/>
            <p:cNvSpPr>
              <a:spLocks noChangeArrowheads="1"/>
            </p:cNvSpPr>
            <p:nvPr/>
          </p:nvSpPr>
          <p:spPr bwMode="auto">
            <a:xfrm flipV="1">
              <a:off x="3450432" y="2487615"/>
              <a:ext cx="73025" cy="73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1" name="文本框 47"/>
          <p:cNvSpPr txBox="1">
            <a:spLocks noChangeArrowheads="1"/>
          </p:cNvSpPr>
          <p:nvPr/>
        </p:nvSpPr>
        <p:spPr bwMode="auto">
          <a:xfrm>
            <a:off x="2765296" y="3531398"/>
            <a:ext cx="221488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>
              <a:lnSpc>
                <a:spcPct val="13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、模块接口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、局部数据结构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、重要的执行通路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、出错处理通路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en-US" altLang="zh-CN" sz="1600" spc="3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、边界条件</a:t>
            </a:r>
          </a:p>
        </p:txBody>
      </p:sp>
      <p:sp>
        <p:nvSpPr>
          <p:cNvPr id="40" name="任意多边形 31"/>
          <p:cNvSpPr/>
          <p:nvPr/>
        </p:nvSpPr>
        <p:spPr bwMode="auto">
          <a:xfrm>
            <a:off x="5131729" y="1771066"/>
            <a:ext cx="1712913" cy="320262"/>
          </a:xfrm>
          <a:custGeom>
            <a:avLst/>
            <a:gdLst>
              <a:gd name="T0" fmla="*/ 0 w 1524075"/>
              <a:gd name="T1" fmla="*/ 0 h 169416"/>
              <a:gd name="T2" fmla="*/ 1427460 w 1524075"/>
              <a:gd name="T3" fmla="*/ 0 h 169416"/>
              <a:gd name="T4" fmla="*/ 1524075 w 1524075"/>
              <a:gd name="T5" fmla="*/ 84708 h 169416"/>
              <a:gd name="T6" fmla="*/ 1427460 w 1524075"/>
              <a:gd name="T7" fmla="*/ 169416 h 169416"/>
              <a:gd name="T8" fmla="*/ 0 w 1524075"/>
              <a:gd name="T9" fmla="*/ 169416 h 169416"/>
              <a:gd name="T10" fmla="*/ 96615 w 1524075"/>
              <a:gd name="T11" fmla="*/ 84708 h 169416"/>
              <a:gd name="T12" fmla="*/ 0 w 1524075"/>
              <a:gd name="T13" fmla="*/ 0 h 169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4075" h="169416">
                <a:moveTo>
                  <a:pt x="0" y="0"/>
                </a:moveTo>
                <a:lnTo>
                  <a:pt x="1427460" y="0"/>
                </a:lnTo>
                <a:lnTo>
                  <a:pt x="1524075" y="84708"/>
                </a:lnTo>
                <a:lnTo>
                  <a:pt x="1427460" y="169416"/>
                </a:lnTo>
                <a:lnTo>
                  <a:pt x="0" y="169416"/>
                </a:lnTo>
                <a:lnTo>
                  <a:pt x="96615" y="84708"/>
                </a:lnTo>
                <a:lnTo>
                  <a:pt x="0" y="0"/>
                </a:lnTo>
                <a:close/>
              </a:path>
            </a:pathLst>
          </a:custGeom>
          <a:solidFill>
            <a:srgbClr val="273A4F"/>
          </a:solidFill>
          <a:ln>
            <a:noFill/>
          </a:ln>
        </p:spPr>
        <p:txBody>
          <a:bodyPr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01629" y="1894686"/>
            <a:ext cx="773112" cy="1392236"/>
            <a:chOff x="4814888" y="2487615"/>
            <a:chExt cx="773112" cy="1392236"/>
          </a:xfrm>
        </p:grpSpPr>
        <p:sp>
          <p:nvSpPr>
            <p:cNvPr id="43" name="椭圆 32"/>
            <p:cNvSpPr>
              <a:spLocks noChangeArrowheads="1"/>
            </p:cNvSpPr>
            <p:nvPr/>
          </p:nvSpPr>
          <p:spPr bwMode="auto">
            <a:xfrm>
              <a:off x="4814888" y="3106739"/>
              <a:ext cx="773112" cy="773112"/>
            </a:xfrm>
            <a:prstGeom prst="ellipse">
              <a:avLst/>
            </a:prstGeom>
            <a:solidFill>
              <a:srgbClr val="273A4F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spc="3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代码审查</a:t>
              </a:r>
            </a:p>
          </p:txBody>
        </p:sp>
        <p:cxnSp>
          <p:nvCxnSpPr>
            <p:cNvPr id="44" name="直接连接符 33"/>
            <p:cNvCxnSpPr>
              <a:cxnSpLocks noChangeShapeType="1"/>
            </p:cNvCxnSpPr>
            <p:nvPr/>
          </p:nvCxnSpPr>
          <p:spPr bwMode="auto">
            <a:xfrm flipH="1" flipV="1">
              <a:off x="5198269" y="2560640"/>
              <a:ext cx="794" cy="53975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椭圆 34"/>
            <p:cNvSpPr>
              <a:spLocks noChangeArrowheads="1"/>
            </p:cNvSpPr>
            <p:nvPr/>
          </p:nvSpPr>
          <p:spPr bwMode="auto">
            <a:xfrm flipV="1">
              <a:off x="5162551" y="2487615"/>
              <a:ext cx="73025" cy="73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2" name="文本框 49"/>
          <p:cNvSpPr txBox="1">
            <a:spLocks noChangeArrowheads="1"/>
          </p:cNvSpPr>
          <p:nvPr/>
        </p:nvSpPr>
        <p:spPr bwMode="auto">
          <a:xfrm>
            <a:off x="5128554" y="3463239"/>
            <a:ext cx="171291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>
              <a:lnSpc>
                <a:spcPct val="13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审查小组</a:t>
            </a:r>
            <a:endParaRPr lang="en-US" altLang="zh-CN" sz="1600" spc="3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相较于计算机测试，一次可以发现更多错误，减少系统验证的工作量</a:t>
            </a:r>
          </a:p>
        </p:txBody>
      </p:sp>
      <p:sp>
        <p:nvSpPr>
          <p:cNvPr id="47" name="任意多边形 36"/>
          <p:cNvSpPr/>
          <p:nvPr/>
        </p:nvSpPr>
        <p:spPr bwMode="auto">
          <a:xfrm>
            <a:off x="7199395" y="1771066"/>
            <a:ext cx="1714500" cy="320262"/>
          </a:xfrm>
          <a:custGeom>
            <a:avLst/>
            <a:gdLst>
              <a:gd name="T0" fmla="*/ 0 w 1524075"/>
              <a:gd name="T1" fmla="*/ 0 h 169416"/>
              <a:gd name="T2" fmla="*/ 1427460 w 1524075"/>
              <a:gd name="T3" fmla="*/ 0 h 169416"/>
              <a:gd name="T4" fmla="*/ 1524075 w 1524075"/>
              <a:gd name="T5" fmla="*/ 84708 h 169416"/>
              <a:gd name="T6" fmla="*/ 1427460 w 1524075"/>
              <a:gd name="T7" fmla="*/ 169416 h 169416"/>
              <a:gd name="T8" fmla="*/ 0 w 1524075"/>
              <a:gd name="T9" fmla="*/ 169416 h 169416"/>
              <a:gd name="T10" fmla="*/ 96615 w 1524075"/>
              <a:gd name="T11" fmla="*/ 84708 h 169416"/>
              <a:gd name="T12" fmla="*/ 0 w 1524075"/>
              <a:gd name="T13" fmla="*/ 0 h 169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4075" h="169416">
                <a:moveTo>
                  <a:pt x="0" y="0"/>
                </a:moveTo>
                <a:lnTo>
                  <a:pt x="1427460" y="0"/>
                </a:lnTo>
                <a:lnTo>
                  <a:pt x="1524075" y="84708"/>
                </a:lnTo>
                <a:lnTo>
                  <a:pt x="1427460" y="169416"/>
                </a:lnTo>
                <a:lnTo>
                  <a:pt x="0" y="169416"/>
                </a:lnTo>
                <a:lnTo>
                  <a:pt x="96615" y="84708"/>
                </a:lnTo>
                <a:lnTo>
                  <a:pt x="0" y="0"/>
                </a:lnTo>
                <a:close/>
              </a:path>
            </a:pathLst>
          </a:custGeom>
          <a:solidFill>
            <a:srgbClr val="FFB901"/>
          </a:solidFill>
          <a:ln>
            <a:noFill/>
          </a:ln>
        </p:spPr>
        <p:txBody>
          <a:bodyPr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70088" y="1894686"/>
            <a:ext cx="773113" cy="1392236"/>
            <a:chOff x="6527800" y="2487615"/>
            <a:chExt cx="773113" cy="1392236"/>
          </a:xfrm>
        </p:grpSpPr>
        <p:sp>
          <p:nvSpPr>
            <p:cNvPr id="64" name="椭圆 37"/>
            <p:cNvSpPr>
              <a:spLocks noChangeArrowheads="1"/>
            </p:cNvSpPr>
            <p:nvPr/>
          </p:nvSpPr>
          <p:spPr bwMode="auto">
            <a:xfrm>
              <a:off x="6527800" y="3106739"/>
              <a:ext cx="773113" cy="773112"/>
            </a:xfrm>
            <a:prstGeom prst="ellipse">
              <a:avLst/>
            </a:prstGeom>
            <a:solidFill>
              <a:srgbClr val="FFB901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spc="3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计算机测试</a:t>
              </a:r>
            </a:p>
          </p:txBody>
        </p:sp>
        <p:cxnSp>
          <p:nvCxnSpPr>
            <p:cNvPr id="65" name="直接连接符 38"/>
            <p:cNvCxnSpPr>
              <a:cxnSpLocks noChangeShapeType="1"/>
            </p:cNvCxnSpPr>
            <p:nvPr/>
          </p:nvCxnSpPr>
          <p:spPr bwMode="auto">
            <a:xfrm flipV="1">
              <a:off x="6911975" y="2560640"/>
              <a:ext cx="0" cy="53975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椭圆 39"/>
            <p:cNvSpPr>
              <a:spLocks noChangeArrowheads="1"/>
            </p:cNvSpPr>
            <p:nvPr/>
          </p:nvSpPr>
          <p:spPr bwMode="auto">
            <a:xfrm flipV="1">
              <a:off x="6875464" y="2487615"/>
              <a:ext cx="73025" cy="73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4" name="文本框 50"/>
          <p:cNvSpPr txBox="1">
            <a:spLocks noChangeArrowheads="1"/>
          </p:cNvSpPr>
          <p:nvPr/>
        </p:nvSpPr>
        <p:spPr bwMode="auto">
          <a:xfrm>
            <a:off x="7260364" y="3531398"/>
            <a:ext cx="171291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>
              <a:lnSpc>
                <a:spcPct val="13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模块不是一个独立的程序，因此必须为每个单元测试开发驱动软件和（或）存根软件</a:t>
            </a:r>
            <a:endParaRPr lang="en-US" sz="1600" spc="3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64348" y="188640"/>
            <a:ext cx="3354212" cy="656086"/>
            <a:chOff x="364348" y="188640"/>
            <a:chExt cx="3354212" cy="656086"/>
          </a:xfrm>
        </p:grpSpPr>
        <p:sp>
          <p:nvSpPr>
            <p:cNvPr id="37" name="文本框 27"/>
            <p:cNvSpPr txBox="1"/>
            <p:nvPr/>
          </p:nvSpPr>
          <p:spPr>
            <a:xfrm>
              <a:off x="1210914" y="315905"/>
              <a:ext cx="2507646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273A4F"/>
                  </a:solidFill>
                  <a:cs typeface="+mn-ea"/>
                  <a:sym typeface="+mn-lt"/>
                </a:rPr>
                <a:t>单元测试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07960" y="312740"/>
              <a:ext cx="562975" cy="531986"/>
              <a:chOff x="507960" y="312740"/>
              <a:chExt cx="562975" cy="53198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07960" y="347901"/>
                <a:ext cx="562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03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51" name="矩形 50"/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4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183696" y="1448796"/>
            <a:ext cx="1703174" cy="1703174"/>
          </a:xfrm>
          <a:prstGeom prst="rect">
            <a:avLst/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spc="300" dirty="0">
              <a:solidFill>
                <a:srgbClr val="281C03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94678" y="2796157"/>
            <a:ext cx="622384" cy="62291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 flipV="1">
            <a:off x="1361217" y="3241449"/>
            <a:ext cx="297418" cy="297672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1545235" y="3470523"/>
            <a:ext cx="197784" cy="197954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813932" y="2072920"/>
            <a:ext cx="6695176" cy="587093"/>
            <a:chOff x="3769624" y="2013487"/>
            <a:chExt cx="6695176" cy="587093"/>
          </a:xfrm>
        </p:grpSpPr>
        <p:sp>
          <p:nvSpPr>
            <p:cNvPr id="10" name="文本框 9"/>
            <p:cNvSpPr txBox="1"/>
            <p:nvPr/>
          </p:nvSpPr>
          <p:spPr>
            <a:xfrm>
              <a:off x="3769624" y="2200470"/>
              <a:ext cx="3202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zh-CN" altLang="en-US" sz="2000" b="1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36"/>
            <p:cNvSpPr txBox="1"/>
            <p:nvPr/>
          </p:nvSpPr>
          <p:spPr>
            <a:xfrm>
              <a:off x="4060024" y="2013487"/>
              <a:ext cx="6404776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pc="300" dirty="0">
                  <a:solidFill>
                    <a:schemeClr val="tx1">
                      <a:lumMod val="50000"/>
                    </a:schemeClr>
                  </a:solidFill>
                  <a:cs typeface="+mn-ea"/>
                  <a:sym typeface="+mn-lt"/>
                </a:rPr>
                <a:t>测试和组装软件的系统化技术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2374918" y="2100328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rgbClr val="273A4F"/>
                </a:solidFill>
                <a:cs typeface="+mn-ea"/>
                <a:sym typeface="+mn-lt"/>
              </a:rPr>
              <a:t>集成测试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43" name="文本框 27"/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FF0000"/>
                  </a:solidFill>
                  <a:cs typeface="+mn-ea"/>
                  <a:sym typeface="+mn-lt"/>
                </a:rPr>
                <a:t>集成测试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507960" y="312740"/>
              <a:ext cx="562975" cy="531986"/>
              <a:chOff x="507960" y="312740"/>
              <a:chExt cx="562975" cy="53198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07960" y="347901"/>
                <a:ext cx="562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04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5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燕尾形 33">
            <a:extLst>
              <a:ext uri="{FF2B5EF4-FFF2-40B4-BE49-F238E27FC236}">
                <a16:creationId xmlns:a16="http://schemas.microsoft.com/office/drawing/2014/main" id="{AFBA89FE-35C4-4266-9134-CDAE2DCF3575}"/>
              </a:ext>
            </a:extLst>
          </p:cNvPr>
          <p:cNvSpPr/>
          <p:nvPr/>
        </p:nvSpPr>
        <p:spPr>
          <a:xfrm flipH="1">
            <a:off x="3204414" y="3917486"/>
            <a:ext cx="285234" cy="430530"/>
          </a:xfrm>
          <a:prstGeom prst="chevron">
            <a:avLst>
              <a:gd name="adj" fmla="val 82559"/>
            </a:avLst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9" name="燕尾形 3">
            <a:extLst>
              <a:ext uri="{FF2B5EF4-FFF2-40B4-BE49-F238E27FC236}">
                <a16:creationId xmlns:a16="http://schemas.microsoft.com/office/drawing/2014/main" id="{C6C0B3CA-46C2-462D-A3BA-92630DEBAC36}"/>
              </a:ext>
            </a:extLst>
          </p:cNvPr>
          <p:cNvSpPr/>
          <p:nvPr/>
        </p:nvSpPr>
        <p:spPr>
          <a:xfrm>
            <a:off x="5160953" y="3917486"/>
            <a:ext cx="285234" cy="430530"/>
          </a:xfrm>
          <a:prstGeom prst="chevron">
            <a:avLst>
              <a:gd name="adj" fmla="val 82559"/>
            </a:avLst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燕尾形 33">
            <a:extLst>
              <a:ext uri="{FF2B5EF4-FFF2-40B4-BE49-F238E27FC236}">
                <a16:creationId xmlns:a16="http://schemas.microsoft.com/office/drawing/2014/main" id="{1D8DE9A3-3C8E-4394-BF3C-14565A5FC88D}"/>
              </a:ext>
            </a:extLst>
          </p:cNvPr>
          <p:cNvSpPr/>
          <p:nvPr/>
        </p:nvSpPr>
        <p:spPr>
          <a:xfrm flipH="1">
            <a:off x="7402726" y="3937342"/>
            <a:ext cx="285234" cy="430530"/>
          </a:xfrm>
          <a:prstGeom prst="chevron">
            <a:avLst>
              <a:gd name="adj" fmla="val 82559"/>
            </a:avLst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9" name="燕尾形 3">
            <a:extLst>
              <a:ext uri="{FF2B5EF4-FFF2-40B4-BE49-F238E27FC236}">
                <a16:creationId xmlns:a16="http://schemas.microsoft.com/office/drawing/2014/main" id="{A6755177-1C09-4EED-A532-F9C7F639F8B8}"/>
              </a:ext>
            </a:extLst>
          </p:cNvPr>
          <p:cNvSpPr/>
          <p:nvPr/>
        </p:nvSpPr>
        <p:spPr>
          <a:xfrm>
            <a:off x="9359265" y="3937342"/>
            <a:ext cx="285234" cy="430530"/>
          </a:xfrm>
          <a:prstGeom prst="chevron">
            <a:avLst>
              <a:gd name="adj" fmla="val 82559"/>
            </a:avLst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ABF8CDB-41FC-40D2-8D0E-8531DCC9D355}"/>
              </a:ext>
            </a:extLst>
          </p:cNvPr>
          <p:cNvSpPr/>
          <p:nvPr/>
        </p:nvSpPr>
        <p:spPr>
          <a:xfrm>
            <a:off x="3643062" y="3947906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rgbClr val="273A4F"/>
                </a:solidFill>
                <a:cs typeface="+mn-ea"/>
                <a:sym typeface="+mn-lt"/>
              </a:rPr>
              <a:t>非渐增式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1DD8D62-46EF-4BEC-82F7-3E03360E9763}"/>
              </a:ext>
            </a:extLst>
          </p:cNvPr>
          <p:cNvSpPr/>
          <p:nvPr/>
        </p:nvSpPr>
        <p:spPr>
          <a:xfrm>
            <a:off x="7988850" y="3967762"/>
            <a:ext cx="1069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rgbClr val="273A4F"/>
                </a:solidFill>
                <a:cs typeface="+mn-ea"/>
                <a:sym typeface="+mn-lt"/>
              </a:rPr>
              <a:t>渐增式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D383986-3C2A-4E96-8BC6-D22DB2DB734F}"/>
              </a:ext>
            </a:extLst>
          </p:cNvPr>
          <p:cNvSpPr txBox="1"/>
          <p:nvPr/>
        </p:nvSpPr>
        <p:spPr>
          <a:xfrm>
            <a:off x="2417062" y="4766434"/>
            <a:ext cx="3986584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先分别测试每个模块，再把所有模块按设计要求放在一起结合成所要的程序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063F194-43D9-4911-A1FC-2F93937D2CBF}"/>
              </a:ext>
            </a:extLst>
          </p:cNvPr>
          <p:cNvSpPr txBox="1"/>
          <p:nvPr/>
        </p:nvSpPr>
        <p:spPr>
          <a:xfrm>
            <a:off x="6694422" y="4766434"/>
            <a:ext cx="3986584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把下一个要测试的模块同已经测试好的模块结合进行测试，下一个要测试的模块同理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29E4B61-DB87-4D8D-A32E-9333314F5720}"/>
              </a:ext>
            </a:extLst>
          </p:cNvPr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5" name="文本框 27">
              <a:extLst>
                <a:ext uri="{FF2B5EF4-FFF2-40B4-BE49-F238E27FC236}">
                  <a16:creationId xmlns:a16="http://schemas.microsoft.com/office/drawing/2014/main" id="{0A0ACB38-FBB6-43E3-97F5-22E2A6A06727}"/>
                </a:ext>
              </a:extLst>
            </p:cNvPr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FF0000"/>
                  </a:solidFill>
                  <a:cs typeface="+mn-ea"/>
                  <a:sym typeface="+mn-lt"/>
                </a:rPr>
                <a:t>集成测试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205F478-F487-4AD6-A7B2-ABA139268073}"/>
                </a:ext>
              </a:extLst>
            </p:cNvPr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FF90A06-6F29-45A9-A229-086518EC2CE8}"/>
                </a:ext>
              </a:extLst>
            </p:cNvPr>
            <p:cNvGrpSpPr/>
            <p:nvPr/>
          </p:nvGrpSpPr>
          <p:grpSpPr>
            <a:xfrm>
              <a:off x="507960" y="312740"/>
              <a:ext cx="562975" cy="531986"/>
              <a:chOff x="507960" y="312740"/>
              <a:chExt cx="562975" cy="53198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F5372E3-042F-48D0-809B-7425E184D711}"/>
                  </a:ext>
                </a:extLst>
              </p:cNvPr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3895F56-F6B6-4228-8A78-FB5FEEAD5DFA}"/>
                  </a:ext>
                </a:extLst>
              </p:cNvPr>
              <p:cNvSpPr/>
              <p:nvPr/>
            </p:nvSpPr>
            <p:spPr>
              <a:xfrm>
                <a:off x="507960" y="347901"/>
                <a:ext cx="562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04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燕尾形 33">
            <a:extLst>
              <a:ext uri="{FF2B5EF4-FFF2-40B4-BE49-F238E27FC236}">
                <a16:creationId xmlns:a16="http://schemas.microsoft.com/office/drawing/2014/main" id="{5490E2A8-CFA9-4629-82F1-4888439A4814}"/>
              </a:ext>
            </a:extLst>
          </p:cNvPr>
          <p:cNvSpPr/>
          <p:nvPr/>
        </p:nvSpPr>
        <p:spPr>
          <a:xfrm flipH="1">
            <a:off x="3265374" y="1448606"/>
            <a:ext cx="285234" cy="430530"/>
          </a:xfrm>
          <a:prstGeom prst="chevron">
            <a:avLst>
              <a:gd name="adj" fmla="val 82559"/>
            </a:avLst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燕尾形 3">
            <a:extLst>
              <a:ext uri="{FF2B5EF4-FFF2-40B4-BE49-F238E27FC236}">
                <a16:creationId xmlns:a16="http://schemas.microsoft.com/office/drawing/2014/main" id="{0E51A3BD-389C-483A-992F-45116A974561}"/>
              </a:ext>
            </a:extLst>
          </p:cNvPr>
          <p:cNvSpPr/>
          <p:nvPr/>
        </p:nvSpPr>
        <p:spPr>
          <a:xfrm>
            <a:off x="5221913" y="1448606"/>
            <a:ext cx="285234" cy="430530"/>
          </a:xfrm>
          <a:prstGeom prst="chevron">
            <a:avLst>
              <a:gd name="adj" fmla="val 82559"/>
            </a:avLst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燕尾形 33">
            <a:extLst>
              <a:ext uri="{FF2B5EF4-FFF2-40B4-BE49-F238E27FC236}">
                <a16:creationId xmlns:a16="http://schemas.microsoft.com/office/drawing/2014/main" id="{E5679744-1F5A-47EA-AD22-8C06155CB75B}"/>
              </a:ext>
            </a:extLst>
          </p:cNvPr>
          <p:cNvSpPr/>
          <p:nvPr/>
        </p:nvSpPr>
        <p:spPr>
          <a:xfrm flipH="1">
            <a:off x="7463686" y="1468462"/>
            <a:ext cx="285234" cy="430530"/>
          </a:xfrm>
          <a:prstGeom prst="chevron">
            <a:avLst>
              <a:gd name="adj" fmla="val 82559"/>
            </a:avLst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燕尾形 3">
            <a:extLst>
              <a:ext uri="{FF2B5EF4-FFF2-40B4-BE49-F238E27FC236}">
                <a16:creationId xmlns:a16="http://schemas.microsoft.com/office/drawing/2014/main" id="{D7A10301-1429-4500-B9DB-9F64A81244C6}"/>
              </a:ext>
            </a:extLst>
          </p:cNvPr>
          <p:cNvSpPr/>
          <p:nvPr/>
        </p:nvSpPr>
        <p:spPr>
          <a:xfrm>
            <a:off x="9420225" y="1468462"/>
            <a:ext cx="285234" cy="430530"/>
          </a:xfrm>
          <a:prstGeom prst="chevron">
            <a:avLst>
              <a:gd name="adj" fmla="val 82559"/>
            </a:avLst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8FBDC14-6AEB-4FC0-833E-0986F2BFDE1E}"/>
              </a:ext>
            </a:extLst>
          </p:cNvPr>
          <p:cNvSpPr/>
          <p:nvPr/>
        </p:nvSpPr>
        <p:spPr>
          <a:xfrm>
            <a:off x="3704022" y="1479026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rgbClr val="273A4F"/>
                </a:solidFill>
                <a:cs typeface="+mn-ea"/>
                <a:sym typeface="+mn-lt"/>
              </a:rPr>
              <a:t>非渐增式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E8B72D-ADB2-4BDD-89B8-BF33045974E4}"/>
              </a:ext>
            </a:extLst>
          </p:cNvPr>
          <p:cNvSpPr/>
          <p:nvPr/>
        </p:nvSpPr>
        <p:spPr>
          <a:xfrm>
            <a:off x="8049810" y="1498882"/>
            <a:ext cx="1069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rgbClr val="273A4F"/>
                </a:solidFill>
                <a:cs typeface="+mn-ea"/>
                <a:sym typeface="+mn-lt"/>
              </a:rPr>
              <a:t>渐增式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22DF92-9A87-40E4-8CBF-B8F96E916FCF}"/>
              </a:ext>
            </a:extLst>
          </p:cNvPr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6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87CC73-28B6-4692-8FEA-D2D04124598C}"/>
              </a:ext>
            </a:extLst>
          </p:cNvPr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9DBE8F-02A3-4356-9787-66EBDAFF2B13}"/>
              </a:ext>
            </a:extLst>
          </p:cNvPr>
          <p:cNvSpPr txBox="1"/>
          <p:nvPr/>
        </p:nvSpPr>
        <p:spPr>
          <a:xfrm>
            <a:off x="2392968" y="4148060"/>
            <a:ext cx="3986584" cy="16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将所有模块放在一起，把庞大的程序作为整体进行测试，测试者面对的情况十分复杂。测试时会遇到许多错误，诊断定位错误改正错误极端困难，错误接连不断。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9E8AE41-1245-4D0C-A5FA-AB8940F8280B}"/>
              </a:ext>
            </a:extLst>
          </p:cNvPr>
          <p:cNvSpPr txBox="1"/>
          <p:nvPr/>
        </p:nvSpPr>
        <p:spPr>
          <a:xfrm>
            <a:off x="6591280" y="2275998"/>
            <a:ext cx="3986584" cy="134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把程序划分成小段来构造或测试，比较容易定位和改成错误，进行更彻底的测试，且可以使用系统化的方法。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F76B57E-AD76-4CCD-885C-8EFF5E52EF39}"/>
              </a:ext>
            </a:extLst>
          </p:cNvPr>
          <p:cNvSpPr/>
          <p:nvPr/>
        </p:nvSpPr>
        <p:spPr>
          <a:xfrm>
            <a:off x="974166" y="4778809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rgbClr val="273A4F"/>
                </a:solidFill>
                <a:cs typeface="+mn-ea"/>
                <a:sym typeface="+mn-lt"/>
              </a:rPr>
              <a:t>缺点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D895BE2-F33B-409E-A33F-033B32F14375}"/>
              </a:ext>
            </a:extLst>
          </p:cNvPr>
          <p:cNvSpPr/>
          <p:nvPr/>
        </p:nvSpPr>
        <p:spPr>
          <a:xfrm>
            <a:off x="974166" y="2683929"/>
            <a:ext cx="877163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spc="300" dirty="0">
                <a:solidFill>
                  <a:srgbClr val="FFB901"/>
                </a:solidFill>
                <a:cs typeface="+mn-ea"/>
                <a:sym typeface="+mn-lt"/>
              </a:rPr>
              <a:t>优点</a:t>
            </a:r>
            <a:endParaRPr lang="zh-CN" altLang="en-US" sz="2000" b="1" spc="300" dirty="0">
              <a:solidFill>
                <a:srgbClr val="FFB901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514115-16A2-474E-8831-FB8895BB814B}"/>
              </a:ext>
            </a:extLst>
          </p:cNvPr>
          <p:cNvSpPr txBox="1"/>
          <p:nvPr/>
        </p:nvSpPr>
        <p:spPr>
          <a:xfrm>
            <a:off x="2392968" y="2275998"/>
            <a:ext cx="3986584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操作简单，容易执行，节省机器时间，可以并行测试。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676A77B-6972-4BDF-9743-1C3E7B09D0BE}"/>
              </a:ext>
            </a:extLst>
          </p:cNvPr>
          <p:cNvSpPr txBox="1"/>
          <p:nvPr/>
        </p:nvSpPr>
        <p:spPr>
          <a:xfrm>
            <a:off x="6591280" y="4148060"/>
            <a:ext cx="3986584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需要花费较多的机器时间。</a:t>
            </a:r>
          </a:p>
        </p:txBody>
      </p:sp>
    </p:spTree>
    <p:extLst>
      <p:ext uri="{BB962C8B-B14F-4D97-AF65-F5344CB8AC3E}">
        <p14:creationId xmlns:p14="http://schemas.microsoft.com/office/powerpoint/2010/main" val="201942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AB73B7E-E05F-453E-83FD-6EF23E178EA3}"/>
              </a:ext>
            </a:extLst>
          </p:cNvPr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5" name="文本框 27">
              <a:extLst>
                <a:ext uri="{FF2B5EF4-FFF2-40B4-BE49-F238E27FC236}">
                  <a16:creationId xmlns:a16="http://schemas.microsoft.com/office/drawing/2014/main" id="{FF0039DA-67E9-4229-8494-E8BB079BE836}"/>
                </a:ext>
              </a:extLst>
            </p:cNvPr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FF0000"/>
                  </a:solidFill>
                  <a:cs typeface="+mn-ea"/>
                  <a:sym typeface="+mn-lt"/>
                </a:rPr>
                <a:t>集成测试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6D66758-AAAD-4A30-8A03-2994A13446DA}"/>
                </a:ext>
              </a:extLst>
            </p:cNvPr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60BC416-815D-4B61-8703-A55B9DC1585B}"/>
                </a:ext>
              </a:extLst>
            </p:cNvPr>
            <p:cNvGrpSpPr/>
            <p:nvPr/>
          </p:nvGrpSpPr>
          <p:grpSpPr>
            <a:xfrm>
              <a:off x="507960" y="312740"/>
              <a:ext cx="562975" cy="531986"/>
              <a:chOff x="507960" y="312740"/>
              <a:chExt cx="562975" cy="53198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2598D07-274B-4A8D-9544-B62ABD7F215C}"/>
                  </a:ext>
                </a:extLst>
              </p:cNvPr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38716FC-B8BF-4704-BB69-780490266731}"/>
                  </a:ext>
                </a:extLst>
              </p:cNvPr>
              <p:cNvSpPr/>
              <p:nvPr/>
            </p:nvSpPr>
            <p:spPr>
              <a:xfrm>
                <a:off x="507960" y="347901"/>
                <a:ext cx="562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04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827BBE8E-3BD7-4F94-8778-E3B0EECF6696}"/>
              </a:ext>
            </a:extLst>
          </p:cNvPr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7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9EE569-E1B5-405B-A2D9-967FD2B83C11}"/>
              </a:ext>
            </a:extLst>
          </p:cNvPr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84001A-96F0-4061-8921-A40727756CD5}"/>
              </a:ext>
            </a:extLst>
          </p:cNvPr>
          <p:cNvSpPr/>
          <p:nvPr/>
        </p:nvSpPr>
        <p:spPr>
          <a:xfrm>
            <a:off x="4618674" y="86880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rgbClr val="273A4F"/>
                </a:solidFill>
                <a:cs typeface="+mn-ea"/>
                <a:sym typeface="+mn-lt"/>
              </a:rPr>
              <a:t>自顶向下集成简介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E38357-52E1-4857-BA02-72A5A30AADBB}"/>
              </a:ext>
            </a:extLst>
          </p:cNvPr>
          <p:cNvSpPr txBox="1"/>
          <p:nvPr/>
        </p:nvSpPr>
        <p:spPr>
          <a:xfrm>
            <a:off x="1070935" y="2740021"/>
            <a:ext cx="4894143" cy="185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从主控制模块开始，沿着程序的控制层次向下移动，逐渐把各个模块结合起来。在把附属于主控制模块的那些模块组装到程序结构中去时，或者使用深度优先的策略，或者使用宽度优先的策略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A2B8351-D73C-4CD3-AC6F-B8C6F53BE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12" y="2016412"/>
            <a:ext cx="6262688" cy="31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2965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</TotalTime>
  <Words>2477</Words>
  <Application>Microsoft Office PowerPoint</Application>
  <PresentationFormat>宽屏</PresentationFormat>
  <Paragraphs>281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Calibri Light</vt:lpstr>
      <vt:lpstr>Franklin Gothic Book</vt:lpstr>
      <vt:lpstr>Impact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自我介绍</dc:title>
  <dc:creator>第一PPT</dc:creator>
  <cp:keywords>www.1ppt.com</cp:keywords>
  <dc:description>www.1ppt.com</dc:description>
  <cp:lastModifiedBy>星 河</cp:lastModifiedBy>
  <cp:revision>67</cp:revision>
  <dcterms:created xsi:type="dcterms:W3CDTF">2015-05-28T06:01:00Z</dcterms:created>
  <dcterms:modified xsi:type="dcterms:W3CDTF">2020-12-22T02:27:43Z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