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25"/>
  </p:notesMasterIdLst>
  <p:handoutMasterIdLst>
    <p:handoutMasterId r:id="rId26"/>
  </p:handoutMasterIdLst>
  <p:sldIdLst>
    <p:sldId id="3191" r:id="rId2"/>
    <p:sldId id="3186" r:id="rId3"/>
    <p:sldId id="3192" r:id="rId4"/>
    <p:sldId id="3133" r:id="rId5"/>
    <p:sldId id="3125" r:id="rId6"/>
    <p:sldId id="3193" r:id="rId7"/>
    <p:sldId id="3212" r:id="rId8"/>
    <p:sldId id="3213" r:id="rId9"/>
    <p:sldId id="3214" r:id="rId10"/>
    <p:sldId id="3196" r:id="rId11"/>
    <p:sldId id="3215" r:id="rId12"/>
    <p:sldId id="3216" r:id="rId13"/>
    <p:sldId id="3217" r:id="rId14"/>
    <p:sldId id="3218" r:id="rId15"/>
    <p:sldId id="3219" r:id="rId16"/>
    <p:sldId id="3206" r:id="rId17"/>
    <p:sldId id="3150" r:id="rId18"/>
    <p:sldId id="3207" r:id="rId19"/>
    <p:sldId id="3195" r:id="rId20"/>
    <p:sldId id="3204" r:id="rId21"/>
    <p:sldId id="3205" r:id="rId22"/>
    <p:sldId id="3146" r:id="rId23"/>
    <p:sldId id="3197" r:id="rId24"/>
  </p:sldIdLst>
  <p:sldSz cx="12858750" cy="7232650"/>
  <p:notesSz cx="6858000" cy="9144000"/>
  <p:custDataLst>
    <p:tags r:id="rId2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  <a:srgbClr val="FFC001"/>
    <a:srgbClr val="00B369"/>
    <a:srgbClr val="1A8CE1"/>
    <a:srgbClr val="FFFFFF"/>
    <a:srgbClr val="A78357"/>
    <a:srgbClr val="28C7D4"/>
    <a:srgbClr val="F94D4D"/>
    <a:srgbClr val="FEFEFE"/>
    <a:srgbClr val="8F1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79" autoAdjust="0"/>
    <p:restoredTop sz="92986" autoAdjust="0"/>
  </p:normalViewPr>
  <p:slideViewPr>
    <p:cSldViewPr>
      <p:cViewPr varScale="1">
        <p:scale>
          <a:sx n="82" d="100"/>
          <a:sy n="82" d="100"/>
        </p:scale>
        <p:origin x="797" y="58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129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758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073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609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32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97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047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62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123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242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110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795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28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87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97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182631" y="675448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4504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6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7995385" y="796679"/>
            <a:ext cx="3350844" cy="3350844"/>
          </a:xfrm>
          <a:prstGeom prst="rect">
            <a:avLst/>
          </a:prstGeom>
          <a:blipFill dpi="0" rotWithShape="0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2700000">
            <a:off x="10053878" y="-700264"/>
            <a:ext cx="3350844" cy="2219355"/>
          </a:xfrm>
          <a:custGeom>
            <a:avLst/>
            <a:gdLst>
              <a:gd name="connsiteX0" fmla="*/ 1 w 3177271"/>
              <a:gd name="connsiteY0" fmla="*/ 2050510 h 2104393"/>
              <a:gd name="connsiteX1" fmla="*/ 2050512 w 3177271"/>
              <a:gd name="connsiteY1" fmla="*/ 0 h 2104393"/>
              <a:gd name="connsiteX2" fmla="*/ 3177271 w 3177271"/>
              <a:gd name="connsiteY2" fmla="*/ 1126759 h 2104393"/>
              <a:gd name="connsiteX3" fmla="*/ 3177271 w 3177271"/>
              <a:gd name="connsiteY3" fmla="*/ 2104393 h 2104393"/>
              <a:gd name="connsiteX4" fmla="*/ 0 w 3177271"/>
              <a:gd name="connsiteY4" fmla="*/ 2104393 h 210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2104393">
                <a:moveTo>
                  <a:pt x="1" y="2050510"/>
                </a:moveTo>
                <a:lnTo>
                  <a:pt x="2050512" y="0"/>
                </a:lnTo>
                <a:lnTo>
                  <a:pt x="3177271" y="1126759"/>
                </a:lnTo>
                <a:lnTo>
                  <a:pt x="3177271" y="2104393"/>
                </a:lnTo>
                <a:lnTo>
                  <a:pt x="0" y="2104393"/>
                </a:lnTo>
                <a:close/>
              </a:path>
            </a:pathLst>
          </a:custGeom>
          <a:blipFill dpi="0" rotWithShape="0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2700000">
            <a:off x="10485029" y="3254223"/>
            <a:ext cx="3350844" cy="3350844"/>
          </a:xfrm>
          <a:custGeom>
            <a:avLst/>
            <a:gdLst>
              <a:gd name="connsiteX0" fmla="*/ 0 w 3177271"/>
              <a:gd name="connsiteY0" fmla="*/ 0 h 3177271"/>
              <a:gd name="connsiteX1" fmla="*/ 935918 w 3177271"/>
              <a:gd name="connsiteY1" fmla="*/ 0 h 3177271"/>
              <a:gd name="connsiteX2" fmla="*/ 3177271 w 3177271"/>
              <a:gd name="connsiteY2" fmla="*/ 2241353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0"/>
                </a:moveTo>
                <a:lnTo>
                  <a:pt x="935918" y="0"/>
                </a:lnTo>
                <a:lnTo>
                  <a:pt x="3177271" y="2241353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blipFill dpi="0" rotWithShape="0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2700000">
            <a:off x="5532654" y="-1692388"/>
            <a:ext cx="3350844" cy="3350844"/>
          </a:xfrm>
          <a:custGeom>
            <a:avLst/>
            <a:gdLst>
              <a:gd name="connsiteX0" fmla="*/ 0 w 3177271"/>
              <a:gd name="connsiteY0" fmla="*/ 3166723 h 3177271"/>
              <a:gd name="connsiteX1" fmla="*/ 3166723 w 3177271"/>
              <a:gd name="connsiteY1" fmla="*/ 0 h 3177271"/>
              <a:gd name="connsiteX2" fmla="*/ 3177271 w 3177271"/>
              <a:gd name="connsiteY2" fmla="*/ 0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3166723"/>
                </a:moveTo>
                <a:lnTo>
                  <a:pt x="3166723" y="0"/>
                </a:lnTo>
                <a:lnTo>
                  <a:pt x="3177271" y="0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700000">
            <a:off x="12427898" y="2036413"/>
            <a:ext cx="860998" cy="860998"/>
          </a:xfrm>
          <a:custGeom>
            <a:avLst/>
            <a:gdLst>
              <a:gd name="connsiteX0" fmla="*/ 0 w 816398"/>
              <a:gd name="connsiteY0" fmla="*/ 0 h 816398"/>
              <a:gd name="connsiteX1" fmla="*/ 816398 w 816398"/>
              <a:gd name="connsiteY1" fmla="*/ 816398 h 816398"/>
              <a:gd name="connsiteX2" fmla="*/ 0 w 816398"/>
              <a:gd name="connsiteY2" fmla="*/ 816398 h 81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398" h="816398">
                <a:moveTo>
                  <a:pt x="0" y="0"/>
                </a:moveTo>
                <a:lnTo>
                  <a:pt x="816398" y="816398"/>
                </a:lnTo>
                <a:lnTo>
                  <a:pt x="0" y="816398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2700000">
            <a:off x="-459621" y="6539464"/>
            <a:ext cx="1810444" cy="437447"/>
          </a:xfrm>
          <a:custGeom>
            <a:avLst/>
            <a:gdLst>
              <a:gd name="connsiteX0" fmla="*/ 0 w 1716663"/>
              <a:gd name="connsiteY0" fmla="*/ 0 h 414787"/>
              <a:gd name="connsiteX1" fmla="*/ 1716663 w 1716663"/>
              <a:gd name="connsiteY1" fmla="*/ 0 h 414787"/>
              <a:gd name="connsiteX2" fmla="*/ 1301876 w 1716663"/>
              <a:gd name="connsiteY2" fmla="*/ 414787 h 414787"/>
              <a:gd name="connsiteX3" fmla="*/ 414787 w 1716663"/>
              <a:gd name="connsiteY3" fmla="*/ 414787 h 41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663" h="414787">
                <a:moveTo>
                  <a:pt x="0" y="0"/>
                </a:moveTo>
                <a:lnTo>
                  <a:pt x="1716663" y="0"/>
                </a:lnTo>
                <a:lnTo>
                  <a:pt x="1301876" y="414787"/>
                </a:lnTo>
                <a:lnTo>
                  <a:pt x="414787" y="414787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 rot="2700000">
            <a:off x="-355167" y="6864195"/>
            <a:ext cx="975606" cy="487803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879797" y="1462084"/>
            <a:ext cx="1328278" cy="1328278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998350" y="2407631"/>
            <a:ext cx="1328278" cy="1328278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 rot="2700000">
            <a:off x="12612171" y="6867541"/>
            <a:ext cx="324327" cy="562093"/>
          </a:xfrm>
          <a:custGeom>
            <a:avLst/>
            <a:gdLst>
              <a:gd name="connsiteX0" fmla="*/ 0 w 307527"/>
              <a:gd name="connsiteY0" fmla="*/ 0 h 532977"/>
              <a:gd name="connsiteX1" fmla="*/ 307527 w 307527"/>
              <a:gd name="connsiteY1" fmla="*/ 307527 h 532977"/>
              <a:gd name="connsiteX2" fmla="*/ 82077 w 307527"/>
              <a:gd name="connsiteY2" fmla="*/ 532977 h 532977"/>
              <a:gd name="connsiteX3" fmla="*/ 0 w 307527"/>
              <a:gd name="connsiteY3" fmla="*/ 532977 h 53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27" h="532977">
                <a:moveTo>
                  <a:pt x="0" y="0"/>
                </a:moveTo>
                <a:lnTo>
                  <a:pt x="307527" y="307527"/>
                </a:lnTo>
                <a:lnTo>
                  <a:pt x="82077" y="532977"/>
                </a:lnTo>
                <a:lnTo>
                  <a:pt x="0" y="532977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8954706" y="4358828"/>
            <a:ext cx="3178832" cy="3121683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464763" y="1612251"/>
            <a:ext cx="696536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600" dirty="0">
                <a:solidFill>
                  <a:srgbClr val="3A3A3A"/>
                </a:solidFill>
                <a:latin typeface="Calibri Light" panose="020F0302020204030204" pitchFamily="34" charset="0"/>
              </a:rPr>
              <a:t>SE2020-G14</a:t>
            </a:r>
          </a:p>
          <a:p>
            <a:r>
              <a:rPr lang="zh-CN" altLang="en-US" sz="6600" dirty="0">
                <a:solidFill>
                  <a:srgbClr val="FFC001"/>
                </a:solidFill>
                <a:latin typeface="Calibri Light" panose="020F0302020204030204" pitchFamily="34" charset="0"/>
              </a:rPr>
              <a:t>软件需求说明</a:t>
            </a:r>
            <a:r>
              <a:rPr lang="en-US" altLang="zh-CN" sz="6600" dirty="0">
                <a:solidFill>
                  <a:srgbClr val="FFC001"/>
                </a:solidFill>
                <a:latin typeface="Calibri Light" panose="020F0302020204030204" pitchFamily="34" charset="0"/>
              </a:rPr>
              <a:t>0.1.1</a:t>
            </a:r>
            <a:endParaRPr lang="zh-CN" altLang="en-US" sz="6600" dirty="0">
              <a:solidFill>
                <a:srgbClr val="FFC001"/>
              </a:solidFill>
              <a:latin typeface="Calibri Light" panose="020F0302020204030204" pitchFamily="34" charset="0"/>
            </a:endParaRPr>
          </a:p>
        </p:txBody>
      </p:sp>
      <p:sp>
        <p:nvSpPr>
          <p:cNvPr id="31" name="文本框 66"/>
          <p:cNvSpPr txBox="1">
            <a:spLocks noChangeArrowheads="1"/>
          </p:cNvSpPr>
          <p:nvPr/>
        </p:nvSpPr>
        <p:spPr bwMode="auto">
          <a:xfrm>
            <a:off x="1204419" y="3757460"/>
            <a:ext cx="75713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——</a:t>
            </a:r>
            <a:r>
              <a:rPr lang="zh-CN" altLang="en-US" sz="3200" dirty="0">
                <a:solidFill>
                  <a:srgbClr val="3A3A3A"/>
                </a:solidFill>
                <a:latin typeface="+mj-ea"/>
                <a:ea typeface="+mj-ea"/>
              </a:rPr>
              <a:t>基于</a:t>
            </a:r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Flutter</a:t>
            </a:r>
            <a:r>
              <a:rPr lang="zh-CN" altLang="en-US" sz="3200" dirty="0">
                <a:solidFill>
                  <a:srgbClr val="3A3A3A"/>
                </a:solidFill>
                <a:latin typeface="+mj-ea"/>
                <a:ea typeface="+mj-ea"/>
              </a:rPr>
              <a:t>的移动端跨平台记账</a:t>
            </a:r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APP</a:t>
            </a:r>
            <a:endParaRPr lang="zh-CN" altLang="en-US" sz="3200" dirty="0">
              <a:solidFill>
                <a:srgbClr val="3A3A3A"/>
              </a:solidFill>
              <a:latin typeface="+mj-ea"/>
              <a:ea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A1C0CE-4E7C-414A-91C5-24934DAE29E2}"/>
              </a:ext>
            </a:extLst>
          </p:cNvPr>
          <p:cNvSpPr txBox="1"/>
          <p:nvPr/>
        </p:nvSpPr>
        <p:spPr>
          <a:xfrm>
            <a:off x="1311877" y="5939284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小组成员：徐任  牟灵成  莫丁阳</a:t>
            </a:r>
          </a:p>
        </p:txBody>
      </p:sp>
    </p:spTree>
    <p:extLst>
      <p:ext uri="{BB962C8B-B14F-4D97-AF65-F5344CB8AC3E}">
        <p14:creationId xmlns:p14="http://schemas.microsoft.com/office/powerpoint/2010/main" val="3344016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45611"/>
            <a:ext cx="5126777" cy="1711010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3303055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Interface prototype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界面原型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03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832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6E3653A-87E0-401E-BCD1-2063A19EA9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63" y="598250"/>
            <a:ext cx="2592288" cy="5610363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F1E17BAF-219F-45C1-AE09-47D140557B7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66F4C6-FF98-46EB-9A27-78A113B51EF7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70751B-BF73-4E45-980D-EE450ED5704C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原型图（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solidFill>
                <a:schemeClr val="bg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155DBB-8C31-4C91-AB69-550BAF33DAA5}"/>
              </a:ext>
            </a:extLst>
          </p:cNvPr>
          <p:cNvSpPr txBox="1"/>
          <p:nvPr/>
        </p:nvSpPr>
        <p:spPr>
          <a:xfrm>
            <a:off x="4485159" y="6302107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加载界面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94CC349-6246-4395-AD3B-5553EC02F5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738" y="598249"/>
            <a:ext cx="2592289" cy="561036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F586243-1AE7-4C52-B943-67E8DCDD9B8D}"/>
              </a:ext>
            </a:extLst>
          </p:cNvPr>
          <p:cNvSpPr txBox="1"/>
          <p:nvPr/>
        </p:nvSpPr>
        <p:spPr>
          <a:xfrm>
            <a:off x="7270802" y="6302107"/>
            <a:ext cx="198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账号密码登录界面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0160AD-61C3-4701-B2C6-00FADFEFFFF4}"/>
              </a:ext>
            </a:extLst>
          </p:cNvPr>
          <p:cNvSpPr txBox="1"/>
          <p:nvPr/>
        </p:nvSpPr>
        <p:spPr>
          <a:xfrm>
            <a:off x="10605839" y="6302107"/>
            <a:ext cx="180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手机号登录界面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8649BD0-671A-46F8-9C26-B32120DA0B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775" y="598248"/>
            <a:ext cx="2592289" cy="561036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8481D19-3A27-4450-9544-CF2FA3821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236" y="2896245"/>
            <a:ext cx="1813717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1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F1E17BAF-219F-45C1-AE09-47D140557B7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66F4C6-FF98-46EB-9A27-78A113B51EF7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70751B-BF73-4E45-980D-EE450ED5704C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原型图（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solidFill>
                <a:schemeClr val="bg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155DBB-8C31-4C91-AB69-550BAF33DAA5}"/>
              </a:ext>
            </a:extLst>
          </p:cNvPr>
          <p:cNvSpPr txBox="1"/>
          <p:nvPr/>
        </p:nvSpPr>
        <p:spPr>
          <a:xfrm>
            <a:off x="4076151" y="6302107"/>
            <a:ext cx="170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手机号注册界面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586243-1AE7-4C52-B943-67E8DCDD9B8D}"/>
              </a:ext>
            </a:extLst>
          </p:cNvPr>
          <p:cNvSpPr txBox="1"/>
          <p:nvPr/>
        </p:nvSpPr>
        <p:spPr>
          <a:xfrm>
            <a:off x="7680181" y="6302107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设置密码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0160AD-61C3-4701-B2C6-00FADFEFFFF4}"/>
              </a:ext>
            </a:extLst>
          </p:cNvPr>
          <p:cNvSpPr txBox="1"/>
          <p:nvPr/>
        </p:nvSpPr>
        <p:spPr>
          <a:xfrm>
            <a:off x="10893871" y="6302107"/>
            <a:ext cx="180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忘记密码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6A24DF-9924-4DF3-9753-A0FB5D1B28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63" y="538924"/>
            <a:ext cx="2619700" cy="56696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170DA85-FBF4-4996-BF8D-938089D3F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415" y="542565"/>
            <a:ext cx="2619701" cy="566969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1A66C95-C8D4-45EF-BB5E-64BECEDD68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003" y="538923"/>
            <a:ext cx="2619701" cy="56696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3E42909-775C-4F2A-BB1B-ACA999B0F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236" y="2896245"/>
            <a:ext cx="1813717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67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F1E17BAF-219F-45C1-AE09-47D140557B7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66F4C6-FF98-46EB-9A27-78A113B51EF7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70751B-BF73-4E45-980D-EE450ED5704C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原型图（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solidFill>
                <a:schemeClr val="bg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155DBB-8C31-4C91-AB69-550BAF33DAA5}"/>
              </a:ext>
            </a:extLst>
          </p:cNvPr>
          <p:cNvSpPr txBox="1"/>
          <p:nvPr/>
        </p:nvSpPr>
        <p:spPr>
          <a:xfrm>
            <a:off x="4413151" y="6299735"/>
            <a:ext cx="170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明细界面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586243-1AE7-4C52-B943-67E8DCDD9B8D}"/>
              </a:ext>
            </a:extLst>
          </p:cNvPr>
          <p:cNvSpPr txBox="1"/>
          <p:nvPr/>
        </p:nvSpPr>
        <p:spPr>
          <a:xfrm>
            <a:off x="7581503" y="630236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收入明细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0160AD-61C3-4701-B2C6-00FADFEFFFF4}"/>
              </a:ext>
            </a:extLst>
          </p:cNvPr>
          <p:cNvSpPr txBox="1"/>
          <p:nvPr/>
        </p:nvSpPr>
        <p:spPr>
          <a:xfrm>
            <a:off x="10893871" y="6302107"/>
            <a:ext cx="180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支出明细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B7ED3C-FFC5-4C54-948F-9A6B9AF909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62" y="542802"/>
            <a:ext cx="2619701" cy="56696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8729709-6DA9-40B8-A5C5-B71734DB34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414" y="542802"/>
            <a:ext cx="2619701" cy="566969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68244D-FCD6-4415-A6B3-F2AB7E9E7B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767" y="545842"/>
            <a:ext cx="2619702" cy="566969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B232D3D-C2A5-4707-9E38-1B2664A23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236" y="2896245"/>
            <a:ext cx="1813717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17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F1E17BAF-219F-45C1-AE09-47D140557B7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66F4C6-FF98-46EB-9A27-78A113B51EF7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70751B-BF73-4E45-980D-EE450ED5704C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原型图（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4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solidFill>
                <a:schemeClr val="bg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155DBB-8C31-4C91-AB69-550BAF33DAA5}"/>
              </a:ext>
            </a:extLst>
          </p:cNvPr>
          <p:cNvSpPr txBox="1"/>
          <p:nvPr/>
        </p:nvSpPr>
        <p:spPr>
          <a:xfrm>
            <a:off x="4269135" y="6302107"/>
            <a:ext cx="170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记账支出界面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586243-1AE7-4C52-B943-67E8DCDD9B8D}"/>
              </a:ext>
            </a:extLst>
          </p:cNvPr>
          <p:cNvSpPr txBox="1"/>
          <p:nvPr/>
        </p:nvSpPr>
        <p:spPr>
          <a:xfrm>
            <a:off x="7379184" y="6307109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记账收入界面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0160AD-61C3-4701-B2C6-00FADFEFFFF4}"/>
              </a:ext>
            </a:extLst>
          </p:cNvPr>
          <p:cNvSpPr txBox="1"/>
          <p:nvPr/>
        </p:nvSpPr>
        <p:spPr>
          <a:xfrm>
            <a:off x="10677847" y="6302107"/>
            <a:ext cx="180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点击记账按钮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A042AC-4443-42A9-B15D-F515D430DF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60" y="551511"/>
            <a:ext cx="2619702" cy="56696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549108-838A-4949-9F81-1742B39BFE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413" y="566354"/>
            <a:ext cx="2619703" cy="566969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DE998FB-A418-4AEB-912A-0E0998B7C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7767" y="553372"/>
            <a:ext cx="2630375" cy="566783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26060AA-459A-4F34-97AA-46F3E1CC9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236" y="2896245"/>
            <a:ext cx="1813717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21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F1E17BAF-219F-45C1-AE09-47D140557B7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66F4C6-FF98-46EB-9A27-78A113B51EF7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70751B-BF73-4E45-980D-EE450ED5704C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原型图（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5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solidFill>
                <a:schemeClr val="bg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155DBB-8C31-4C91-AB69-550BAF33DAA5}"/>
              </a:ext>
            </a:extLst>
          </p:cNvPr>
          <p:cNvSpPr txBox="1"/>
          <p:nvPr/>
        </p:nvSpPr>
        <p:spPr>
          <a:xfrm>
            <a:off x="4485159" y="6307109"/>
            <a:ext cx="170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支出图表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586243-1AE7-4C52-B943-67E8DCDD9B8D}"/>
              </a:ext>
            </a:extLst>
          </p:cNvPr>
          <p:cNvSpPr txBox="1"/>
          <p:nvPr/>
        </p:nvSpPr>
        <p:spPr>
          <a:xfrm>
            <a:off x="7435790" y="6302107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个人信息界面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0160AD-61C3-4701-B2C6-00FADFEFFFF4}"/>
              </a:ext>
            </a:extLst>
          </p:cNvPr>
          <p:cNvSpPr txBox="1"/>
          <p:nvPr/>
        </p:nvSpPr>
        <p:spPr>
          <a:xfrm>
            <a:off x="10677847" y="6302107"/>
            <a:ext cx="180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修改密码界面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608EE0-F45A-42A4-AE0E-238644CCAB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071" y="585926"/>
            <a:ext cx="2619703" cy="566969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1939226-FCC4-4D79-A59A-785DC060F2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286" y="560532"/>
            <a:ext cx="2643169" cy="572048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C619873-2AC4-466D-9000-887A105998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127" y="553419"/>
            <a:ext cx="2643170" cy="572048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CEEFA8E-5B2F-4511-93B6-C6C9B43B9D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236" y="2896245"/>
            <a:ext cx="1813717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50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349255" y="2531137"/>
            <a:ext cx="6417141" cy="1403235"/>
            <a:chOff x="4560038" y="1903811"/>
            <a:chExt cx="4564115" cy="998034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4491194" cy="328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Meeting minutes and configuration management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4564115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会议记录及配置管理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04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338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F09A099-DF72-4273-A819-7A98E58944B7}"/>
              </a:ext>
            </a:extLst>
          </p:cNvPr>
          <p:cNvSpPr txBox="1">
            <a:spLocks/>
          </p:cNvSpPr>
          <p:nvPr/>
        </p:nvSpPr>
        <p:spPr>
          <a:xfrm>
            <a:off x="1152151" y="243981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会议记录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DA433A-ABA9-4F28-B201-3052CB68E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91" y="733099"/>
            <a:ext cx="7056784" cy="576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50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B51C02FE-3177-447E-BEEC-80EB99FA5573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155041E-C4E5-4646-B6DF-98A5C12A54AB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4D19D4-C2A6-44DD-AD4A-254F193079AE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配置管理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542D303-5C8A-421F-BCCB-14C077DA7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90" y="1069142"/>
            <a:ext cx="12513569" cy="592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60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349255" y="2531137"/>
            <a:ext cx="6446677" cy="1649455"/>
            <a:chOff x="4560038" y="1903811"/>
            <a:chExt cx="4585122" cy="1173155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4545464" cy="5034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Group division and evaluation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3579055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小组分工及评价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05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52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855576" cy="7230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9689" y="895"/>
            <a:ext cx="3243774" cy="72308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633407" y="963955"/>
            <a:ext cx="902811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引言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圆角矩形 55"/>
          <p:cNvSpPr/>
          <p:nvPr/>
        </p:nvSpPr>
        <p:spPr bwMode="auto">
          <a:xfrm>
            <a:off x="6268090" y="952029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633407" y="1888133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需求分析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/>
        </p:nvSpPr>
        <p:spPr bwMode="auto">
          <a:xfrm>
            <a:off x="6268090" y="1888133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6268090" y="2896245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633407" y="2900375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界面原型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7" name="圆角矩形 106"/>
          <p:cNvSpPr/>
          <p:nvPr/>
        </p:nvSpPr>
        <p:spPr bwMode="auto">
          <a:xfrm>
            <a:off x="6268090" y="3904357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387625" y="2472375"/>
            <a:ext cx="2287905" cy="2287903"/>
            <a:chOff x="3962648" y="2819400"/>
            <a:chExt cx="1218704" cy="1218704"/>
          </a:xfrm>
        </p:grpSpPr>
        <p:grpSp>
          <p:nvGrpSpPr>
            <p:cNvPr id="44" name="组合 43"/>
            <p:cNvGrpSpPr/>
            <p:nvPr/>
          </p:nvGrpSpPr>
          <p:grpSpPr>
            <a:xfrm>
              <a:off x="3962648" y="2819400"/>
              <a:ext cx="1218704" cy="12187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7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7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5" name="TextBox 5"/>
            <p:cNvSpPr txBox="1"/>
            <p:nvPr/>
          </p:nvSpPr>
          <p:spPr>
            <a:xfrm>
              <a:off x="4146363" y="3165339"/>
              <a:ext cx="852982" cy="475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目录</a:t>
              </a:r>
              <a:endParaRPr lang="en-US" altLang="zh-CN" sz="28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/>
              <a:r>
                <a:rPr lang="en-US" altLang="zh-CN" sz="2400" b="1" cap="all" dirty="0">
                  <a:solidFill>
                    <a:schemeClr val="accent1"/>
                  </a:solidFill>
                  <a:latin typeface="Franklin Gothic Book" panose="020B05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contents</a:t>
              </a:r>
              <a:endParaRPr lang="zh-CN" altLang="en-US" sz="2400" b="1" cap="all" dirty="0">
                <a:solidFill>
                  <a:schemeClr val="accent1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" name="圆角矩形 106">
            <a:extLst>
              <a:ext uri="{FF2B5EF4-FFF2-40B4-BE49-F238E27FC236}">
                <a16:creationId xmlns:a16="http://schemas.microsoft.com/office/drawing/2014/main" id="{58C2D861-B7E7-443A-8D12-BF79F05F4975}"/>
              </a:ext>
            </a:extLst>
          </p:cNvPr>
          <p:cNvSpPr/>
          <p:nvPr/>
        </p:nvSpPr>
        <p:spPr bwMode="auto">
          <a:xfrm>
            <a:off x="6268090" y="4912469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723024-97CF-4934-AC2F-668C5F821257}"/>
              </a:ext>
            </a:extLst>
          </p:cNvPr>
          <p:cNvSpPr/>
          <p:nvPr/>
        </p:nvSpPr>
        <p:spPr>
          <a:xfrm>
            <a:off x="7619607" y="4912469"/>
            <a:ext cx="2698175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小组分工及评价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0A4DA5-FB55-4EE4-A318-A8C9A7EEF95D}"/>
              </a:ext>
            </a:extLst>
          </p:cNvPr>
          <p:cNvSpPr/>
          <p:nvPr/>
        </p:nvSpPr>
        <p:spPr>
          <a:xfrm>
            <a:off x="7638228" y="5932507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参考资料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圆角矩形 106">
            <a:extLst>
              <a:ext uri="{FF2B5EF4-FFF2-40B4-BE49-F238E27FC236}">
                <a16:creationId xmlns:a16="http://schemas.microsoft.com/office/drawing/2014/main" id="{E3365C5A-B152-4048-9F1B-7F3BD851E72E}"/>
              </a:ext>
            </a:extLst>
          </p:cNvPr>
          <p:cNvSpPr/>
          <p:nvPr/>
        </p:nvSpPr>
        <p:spPr bwMode="auto">
          <a:xfrm>
            <a:off x="6268090" y="5920581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CFB9F0-2E31-4D30-8809-40288F33012E}"/>
              </a:ext>
            </a:extLst>
          </p:cNvPr>
          <p:cNvSpPr/>
          <p:nvPr/>
        </p:nvSpPr>
        <p:spPr>
          <a:xfrm>
            <a:off x="7619606" y="3916283"/>
            <a:ext cx="3416320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会议记录及配置管理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236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588028A1-AE34-4541-86A3-B6BA261D5CB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8469C1C-2542-482D-9F48-066540277A29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6C5FBE-485A-46DD-B480-6CBA94F5FA90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成员分工及评价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FCB36A-4E9C-45C1-B8EE-82BA9F20EE5C}"/>
              </a:ext>
            </a:extLst>
          </p:cNvPr>
          <p:cNvSpPr txBox="1"/>
          <p:nvPr/>
        </p:nvSpPr>
        <p:spPr>
          <a:xfrm>
            <a:off x="2900983" y="5200501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组长评分标准：起始分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分，未按时完成扣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分，未达到指标扣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重要任务双倍扣分，扣完为止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评分标准：主观评分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总评分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，小数四舍五入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55E07A3-3370-4032-B7C0-0FE1579F59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9968"/>
              </p:ext>
            </p:extLst>
          </p:nvPr>
        </p:nvGraphicFramePr>
        <p:xfrm>
          <a:off x="800803" y="1456085"/>
          <a:ext cx="11390366" cy="3428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Worksheet" r:id="rId3" imgW="9921453" imgH="2986836" progId="Excel.Sheet.12">
                  <p:embed/>
                </p:oleObj>
              </mc:Choice>
              <mc:Fallback>
                <p:oleObj name="Worksheet" r:id="rId3" imgW="9921453" imgH="298683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0803" y="1456085"/>
                        <a:ext cx="11390366" cy="3428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9737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565279" y="2531137"/>
            <a:ext cx="5126777" cy="1711011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3235013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Reference Material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参考资料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06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29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75959" y="6178296"/>
            <a:ext cx="4601248" cy="5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[4]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《软件工程：首页及课程介绍》 课程计划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p.18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5959" y="4918452"/>
            <a:ext cx="4895912" cy="53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[3]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《软件工程导论》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软件配置管理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p.328-331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5959" y="2400439"/>
            <a:ext cx="4895912" cy="53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项目计划书模板（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GB/T8567-2006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5959" y="3660282"/>
            <a:ext cx="4895912" cy="5374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《软件工程导论》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p.55-73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5959" y="1140595"/>
            <a:ext cx="4745231" cy="5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其他资料参考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77207" y="1004331"/>
            <a:ext cx="6585250" cy="6034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898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89037" y="1240061"/>
            <a:ext cx="6140938" cy="295764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5704901" y="4905852"/>
            <a:ext cx="6068007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5661098" y="4362937"/>
            <a:ext cx="2225450" cy="3577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开发资料参考</a:t>
            </a:r>
            <a:endParaRPr lang="en-US"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565279" y="5055959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编程语言中文网：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https://www.dartcn.com/</a:t>
            </a: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644085" y="5715566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3B093-D3A4-453C-B6D8-B474FBDF31AB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参考资料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0CAB6F-02BA-41E1-9A67-E17808578599}"/>
              </a:ext>
            </a:extLst>
          </p:cNvPr>
          <p:cNvSpPr txBox="1">
            <a:spLocks/>
          </p:cNvSpPr>
          <p:nvPr/>
        </p:nvSpPr>
        <p:spPr>
          <a:xfrm>
            <a:off x="4485159" y="5492438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开放平台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https://ai.baidu.com/</a:t>
            </a:r>
            <a:endParaRPr lang="en-US" altLang="zh-CN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0F265B-545F-46E2-8A6C-71D01C5E8D55}"/>
              </a:ext>
            </a:extLst>
          </p:cNvPr>
          <p:cNvSpPr txBox="1">
            <a:spLocks/>
          </p:cNvSpPr>
          <p:nvPr/>
        </p:nvSpPr>
        <p:spPr>
          <a:xfrm>
            <a:off x="5704901" y="5919974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https://spring.io/projects/spring-boot</a:t>
            </a: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90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7995385" y="796679"/>
            <a:ext cx="3350844" cy="3350844"/>
          </a:xfrm>
          <a:prstGeom prst="rect">
            <a:avLst/>
          </a:prstGeom>
          <a:blipFill dpi="0" rotWithShape="0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2700000">
            <a:off x="10053878" y="-700264"/>
            <a:ext cx="3350844" cy="2219355"/>
          </a:xfrm>
          <a:custGeom>
            <a:avLst/>
            <a:gdLst>
              <a:gd name="connsiteX0" fmla="*/ 1 w 3177271"/>
              <a:gd name="connsiteY0" fmla="*/ 2050510 h 2104393"/>
              <a:gd name="connsiteX1" fmla="*/ 2050512 w 3177271"/>
              <a:gd name="connsiteY1" fmla="*/ 0 h 2104393"/>
              <a:gd name="connsiteX2" fmla="*/ 3177271 w 3177271"/>
              <a:gd name="connsiteY2" fmla="*/ 1126759 h 2104393"/>
              <a:gd name="connsiteX3" fmla="*/ 3177271 w 3177271"/>
              <a:gd name="connsiteY3" fmla="*/ 2104393 h 2104393"/>
              <a:gd name="connsiteX4" fmla="*/ 0 w 3177271"/>
              <a:gd name="connsiteY4" fmla="*/ 2104393 h 210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2104393">
                <a:moveTo>
                  <a:pt x="1" y="2050510"/>
                </a:moveTo>
                <a:lnTo>
                  <a:pt x="2050512" y="0"/>
                </a:lnTo>
                <a:lnTo>
                  <a:pt x="3177271" y="1126759"/>
                </a:lnTo>
                <a:lnTo>
                  <a:pt x="3177271" y="2104393"/>
                </a:lnTo>
                <a:lnTo>
                  <a:pt x="0" y="2104393"/>
                </a:lnTo>
                <a:close/>
              </a:path>
            </a:pathLst>
          </a:custGeom>
          <a:blipFill dpi="0" rotWithShape="0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2700000">
            <a:off x="10485029" y="3254223"/>
            <a:ext cx="3350844" cy="3350844"/>
          </a:xfrm>
          <a:custGeom>
            <a:avLst/>
            <a:gdLst>
              <a:gd name="connsiteX0" fmla="*/ 0 w 3177271"/>
              <a:gd name="connsiteY0" fmla="*/ 0 h 3177271"/>
              <a:gd name="connsiteX1" fmla="*/ 935918 w 3177271"/>
              <a:gd name="connsiteY1" fmla="*/ 0 h 3177271"/>
              <a:gd name="connsiteX2" fmla="*/ 3177271 w 3177271"/>
              <a:gd name="connsiteY2" fmla="*/ 2241353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0"/>
                </a:moveTo>
                <a:lnTo>
                  <a:pt x="935918" y="0"/>
                </a:lnTo>
                <a:lnTo>
                  <a:pt x="3177271" y="2241353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blipFill dpi="0" rotWithShape="0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2700000">
            <a:off x="5532654" y="-1692388"/>
            <a:ext cx="3350844" cy="3350844"/>
          </a:xfrm>
          <a:custGeom>
            <a:avLst/>
            <a:gdLst>
              <a:gd name="connsiteX0" fmla="*/ 0 w 3177271"/>
              <a:gd name="connsiteY0" fmla="*/ 3166723 h 3177271"/>
              <a:gd name="connsiteX1" fmla="*/ 3166723 w 3177271"/>
              <a:gd name="connsiteY1" fmla="*/ 0 h 3177271"/>
              <a:gd name="connsiteX2" fmla="*/ 3177271 w 3177271"/>
              <a:gd name="connsiteY2" fmla="*/ 0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3166723"/>
                </a:moveTo>
                <a:lnTo>
                  <a:pt x="3166723" y="0"/>
                </a:lnTo>
                <a:lnTo>
                  <a:pt x="3177271" y="0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700000">
            <a:off x="12427898" y="2036413"/>
            <a:ext cx="860998" cy="860998"/>
          </a:xfrm>
          <a:custGeom>
            <a:avLst/>
            <a:gdLst>
              <a:gd name="connsiteX0" fmla="*/ 0 w 816398"/>
              <a:gd name="connsiteY0" fmla="*/ 0 h 816398"/>
              <a:gd name="connsiteX1" fmla="*/ 816398 w 816398"/>
              <a:gd name="connsiteY1" fmla="*/ 816398 h 816398"/>
              <a:gd name="connsiteX2" fmla="*/ 0 w 816398"/>
              <a:gd name="connsiteY2" fmla="*/ 816398 h 81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398" h="816398">
                <a:moveTo>
                  <a:pt x="0" y="0"/>
                </a:moveTo>
                <a:lnTo>
                  <a:pt x="816398" y="816398"/>
                </a:lnTo>
                <a:lnTo>
                  <a:pt x="0" y="816398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2700000">
            <a:off x="-459621" y="6539464"/>
            <a:ext cx="1810444" cy="437447"/>
          </a:xfrm>
          <a:custGeom>
            <a:avLst/>
            <a:gdLst>
              <a:gd name="connsiteX0" fmla="*/ 0 w 1716663"/>
              <a:gd name="connsiteY0" fmla="*/ 0 h 414787"/>
              <a:gd name="connsiteX1" fmla="*/ 1716663 w 1716663"/>
              <a:gd name="connsiteY1" fmla="*/ 0 h 414787"/>
              <a:gd name="connsiteX2" fmla="*/ 1301876 w 1716663"/>
              <a:gd name="connsiteY2" fmla="*/ 414787 h 414787"/>
              <a:gd name="connsiteX3" fmla="*/ 414787 w 1716663"/>
              <a:gd name="connsiteY3" fmla="*/ 414787 h 41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663" h="414787">
                <a:moveTo>
                  <a:pt x="0" y="0"/>
                </a:moveTo>
                <a:lnTo>
                  <a:pt x="1716663" y="0"/>
                </a:lnTo>
                <a:lnTo>
                  <a:pt x="1301876" y="414787"/>
                </a:lnTo>
                <a:lnTo>
                  <a:pt x="414787" y="414787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 rot="2700000">
            <a:off x="-355167" y="6864195"/>
            <a:ext cx="975606" cy="487803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879797" y="1462084"/>
            <a:ext cx="1328278" cy="1328278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998350" y="2407631"/>
            <a:ext cx="1328278" cy="1328278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 rot="2700000">
            <a:off x="12612171" y="6867541"/>
            <a:ext cx="324327" cy="562093"/>
          </a:xfrm>
          <a:custGeom>
            <a:avLst/>
            <a:gdLst>
              <a:gd name="connsiteX0" fmla="*/ 0 w 307527"/>
              <a:gd name="connsiteY0" fmla="*/ 0 h 532977"/>
              <a:gd name="connsiteX1" fmla="*/ 307527 w 307527"/>
              <a:gd name="connsiteY1" fmla="*/ 307527 h 532977"/>
              <a:gd name="connsiteX2" fmla="*/ 82077 w 307527"/>
              <a:gd name="connsiteY2" fmla="*/ 532977 h 532977"/>
              <a:gd name="connsiteX3" fmla="*/ 0 w 307527"/>
              <a:gd name="connsiteY3" fmla="*/ 532977 h 53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27" h="532977">
                <a:moveTo>
                  <a:pt x="0" y="0"/>
                </a:moveTo>
                <a:lnTo>
                  <a:pt x="307527" y="307527"/>
                </a:lnTo>
                <a:lnTo>
                  <a:pt x="82077" y="532977"/>
                </a:lnTo>
                <a:lnTo>
                  <a:pt x="0" y="532977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8954706" y="4358828"/>
            <a:ext cx="3178832" cy="3121683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1707211" y="3042974"/>
            <a:ext cx="357020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6600" dirty="0">
                <a:solidFill>
                  <a:srgbClr val="FFC001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感谢聆听</a:t>
            </a:r>
          </a:p>
        </p:txBody>
      </p:sp>
      <p:sp>
        <p:nvSpPr>
          <p:cNvPr id="31" name="文本框 66"/>
          <p:cNvSpPr txBox="1">
            <a:spLocks noChangeArrowheads="1"/>
          </p:cNvSpPr>
          <p:nvPr/>
        </p:nvSpPr>
        <p:spPr bwMode="auto">
          <a:xfrm>
            <a:off x="2346433" y="4224806"/>
            <a:ext cx="19830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3A3A3A"/>
                </a:solidFill>
                <a:latin typeface="Calibri Light" panose="020F0302020204030204" pitchFamily="34" charset="0"/>
              </a:rPr>
              <a:t>Thank you.</a:t>
            </a:r>
            <a:endParaRPr lang="zh-CN" altLang="en-US" sz="32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43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09370"/>
            <a:ext cx="5126777" cy="1711011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2513046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1116402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引言</a:t>
              </a:r>
              <a:endParaRPr lang="zh-CN" altLang="en-US" sz="5400" b="1" dirty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01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4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4"/>
          <p:cNvGrpSpPr/>
          <p:nvPr/>
        </p:nvGrpSpPr>
        <p:grpSpPr>
          <a:xfrm>
            <a:off x="353" y="4173992"/>
            <a:ext cx="12858044" cy="3058657"/>
            <a:chOff x="0" y="1885950"/>
            <a:chExt cx="9144000" cy="3257550"/>
          </a:xfrm>
        </p:grpSpPr>
        <p:sp>
          <p:nvSpPr>
            <p:cNvPr id="4102" name="Freeform 6"/>
            <p:cNvSpPr>
              <a:spLocks/>
            </p:cNvSpPr>
            <p:nvPr/>
          </p:nvSpPr>
          <p:spPr bwMode="auto">
            <a:xfrm>
              <a:off x="23100" y="1885950"/>
              <a:ext cx="9120900" cy="3257550"/>
            </a:xfrm>
            <a:custGeom>
              <a:avLst/>
              <a:gdLst/>
              <a:ahLst/>
              <a:cxnLst>
                <a:cxn ang="0">
                  <a:pos x="2288" y="198"/>
                </a:cxn>
                <a:cxn ang="0">
                  <a:pos x="1798" y="1186"/>
                </a:cxn>
                <a:cxn ang="0">
                  <a:pos x="1757" y="518"/>
                </a:cxn>
                <a:cxn ang="0">
                  <a:pos x="1220" y="1249"/>
                </a:cxn>
                <a:cxn ang="0">
                  <a:pos x="1124" y="0"/>
                </a:cxn>
                <a:cxn ang="0">
                  <a:pos x="643" y="966"/>
                </a:cxn>
                <a:cxn ang="0">
                  <a:pos x="533" y="672"/>
                </a:cxn>
                <a:cxn ang="0">
                  <a:pos x="87" y="1058"/>
                </a:cxn>
                <a:cxn ang="0">
                  <a:pos x="0" y="2087"/>
                </a:cxn>
                <a:cxn ang="0">
                  <a:pos x="2764" y="2087"/>
                </a:cxn>
                <a:cxn ang="0">
                  <a:pos x="2764" y="950"/>
                </a:cxn>
                <a:cxn ang="0">
                  <a:pos x="2288" y="198"/>
                </a:cxn>
              </a:cxnLst>
              <a:rect l="0" t="0" r="r" b="b"/>
              <a:pathLst>
                <a:path w="2764" h="2087">
                  <a:moveTo>
                    <a:pt x="2288" y="198"/>
                  </a:moveTo>
                  <a:lnTo>
                    <a:pt x="1798" y="1186"/>
                  </a:lnTo>
                  <a:lnTo>
                    <a:pt x="1757" y="518"/>
                  </a:lnTo>
                  <a:lnTo>
                    <a:pt x="1220" y="1249"/>
                  </a:lnTo>
                  <a:lnTo>
                    <a:pt x="1124" y="0"/>
                  </a:lnTo>
                  <a:lnTo>
                    <a:pt x="643" y="966"/>
                  </a:lnTo>
                  <a:lnTo>
                    <a:pt x="533" y="672"/>
                  </a:lnTo>
                  <a:lnTo>
                    <a:pt x="87" y="1058"/>
                  </a:lnTo>
                  <a:lnTo>
                    <a:pt x="0" y="2087"/>
                  </a:lnTo>
                  <a:lnTo>
                    <a:pt x="2764" y="2087"/>
                  </a:lnTo>
                  <a:lnTo>
                    <a:pt x="2764" y="950"/>
                  </a:lnTo>
                  <a:lnTo>
                    <a:pt x="2288" y="19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3" name="Freeform 7"/>
            <p:cNvSpPr>
              <a:spLocks/>
            </p:cNvSpPr>
            <p:nvPr/>
          </p:nvSpPr>
          <p:spPr bwMode="auto">
            <a:xfrm>
              <a:off x="0" y="1885950"/>
              <a:ext cx="9144000" cy="3257550"/>
            </a:xfrm>
            <a:custGeom>
              <a:avLst/>
              <a:gdLst/>
              <a:ahLst/>
              <a:cxnLst>
                <a:cxn ang="0">
                  <a:pos x="2771" y="950"/>
                </a:cxn>
                <a:cxn ang="0">
                  <a:pos x="2771" y="2087"/>
                </a:cxn>
                <a:cxn ang="0">
                  <a:pos x="0" y="2087"/>
                </a:cxn>
                <a:cxn ang="0">
                  <a:pos x="0" y="700"/>
                </a:cxn>
                <a:cxn ang="0">
                  <a:pos x="410" y="1144"/>
                </a:cxn>
                <a:cxn ang="0">
                  <a:pos x="540" y="672"/>
                </a:cxn>
                <a:cxn ang="0">
                  <a:pos x="852" y="1030"/>
                </a:cxn>
                <a:cxn ang="0">
                  <a:pos x="1131" y="0"/>
                </a:cxn>
                <a:cxn ang="0">
                  <a:pos x="1665" y="850"/>
                </a:cxn>
                <a:cxn ang="0">
                  <a:pos x="1764" y="518"/>
                </a:cxn>
                <a:cxn ang="0">
                  <a:pos x="2166" y="865"/>
                </a:cxn>
                <a:cxn ang="0">
                  <a:pos x="2295" y="198"/>
                </a:cxn>
                <a:cxn ang="0">
                  <a:pos x="2771" y="950"/>
                </a:cxn>
              </a:cxnLst>
              <a:rect l="0" t="0" r="r" b="b"/>
              <a:pathLst>
                <a:path w="2771" h="2087">
                  <a:moveTo>
                    <a:pt x="2771" y="950"/>
                  </a:moveTo>
                  <a:lnTo>
                    <a:pt x="2771" y="2087"/>
                  </a:lnTo>
                  <a:lnTo>
                    <a:pt x="0" y="2087"/>
                  </a:lnTo>
                  <a:lnTo>
                    <a:pt x="0" y="700"/>
                  </a:lnTo>
                  <a:lnTo>
                    <a:pt x="410" y="1144"/>
                  </a:lnTo>
                  <a:lnTo>
                    <a:pt x="540" y="672"/>
                  </a:lnTo>
                  <a:lnTo>
                    <a:pt x="852" y="1030"/>
                  </a:lnTo>
                  <a:lnTo>
                    <a:pt x="1131" y="0"/>
                  </a:lnTo>
                  <a:lnTo>
                    <a:pt x="1665" y="850"/>
                  </a:lnTo>
                  <a:lnTo>
                    <a:pt x="1764" y="518"/>
                  </a:lnTo>
                  <a:lnTo>
                    <a:pt x="2166" y="865"/>
                  </a:lnTo>
                  <a:lnTo>
                    <a:pt x="2295" y="198"/>
                  </a:lnTo>
                  <a:lnTo>
                    <a:pt x="2771" y="95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6" name="Freeform 10"/>
            <p:cNvSpPr>
              <a:spLocks/>
            </p:cNvSpPr>
            <p:nvPr/>
          </p:nvSpPr>
          <p:spPr bwMode="auto">
            <a:xfrm>
              <a:off x="7061768" y="2195004"/>
              <a:ext cx="940470" cy="586890"/>
            </a:xfrm>
            <a:custGeom>
              <a:avLst/>
              <a:gdLst/>
              <a:ahLst/>
              <a:cxnLst>
                <a:cxn ang="0">
                  <a:pos x="285" y="205"/>
                </a:cxn>
                <a:cxn ang="0">
                  <a:pos x="232" y="295"/>
                </a:cxn>
                <a:cxn ang="0">
                  <a:pos x="176" y="240"/>
                </a:cxn>
                <a:cxn ang="0">
                  <a:pos x="82" y="376"/>
                </a:cxn>
                <a:cxn ang="0">
                  <a:pos x="69" y="266"/>
                </a:cxn>
                <a:cxn ang="0">
                  <a:pos x="0" y="311"/>
                </a:cxn>
                <a:cxn ang="0">
                  <a:pos x="155" y="0"/>
                </a:cxn>
                <a:cxn ang="0">
                  <a:pos x="285" y="205"/>
                </a:cxn>
              </a:cxnLst>
              <a:rect l="0" t="0" r="r" b="b"/>
              <a:pathLst>
                <a:path w="285" h="376">
                  <a:moveTo>
                    <a:pt x="285" y="205"/>
                  </a:moveTo>
                  <a:lnTo>
                    <a:pt x="232" y="295"/>
                  </a:lnTo>
                  <a:lnTo>
                    <a:pt x="176" y="240"/>
                  </a:lnTo>
                  <a:lnTo>
                    <a:pt x="82" y="376"/>
                  </a:lnTo>
                  <a:lnTo>
                    <a:pt x="69" y="266"/>
                  </a:lnTo>
                  <a:lnTo>
                    <a:pt x="0" y="311"/>
                  </a:lnTo>
                  <a:lnTo>
                    <a:pt x="155" y="0"/>
                  </a:lnTo>
                  <a:lnTo>
                    <a:pt x="285" y="205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7" name="Freeform 11"/>
            <p:cNvSpPr>
              <a:spLocks/>
            </p:cNvSpPr>
            <p:nvPr/>
          </p:nvSpPr>
          <p:spPr bwMode="auto">
            <a:xfrm>
              <a:off x="3204196" y="1885950"/>
              <a:ext cx="963568" cy="602498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292" y="208"/>
                </a:cxn>
                <a:cxn ang="0">
                  <a:pos x="274" y="386"/>
                </a:cxn>
                <a:cxn ang="0">
                  <a:pos x="181" y="264"/>
                </a:cxn>
                <a:cxn ang="0">
                  <a:pos x="145" y="347"/>
                </a:cxn>
                <a:cxn ang="0">
                  <a:pos x="98" y="269"/>
                </a:cxn>
                <a:cxn ang="0">
                  <a:pos x="0" y="322"/>
                </a:cxn>
                <a:cxn ang="0">
                  <a:pos x="160" y="0"/>
                </a:cxn>
              </a:cxnLst>
              <a:rect l="0" t="0" r="r" b="b"/>
              <a:pathLst>
                <a:path w="292" h="386">
                  <a:moveTo>
                    <a:pt x="160" y="0"/>
                  </a:moveTo>
                  <a:lnTo>
                    <a:pt x="292" y="208"/>
                  </a:lnTo>
                  <a:lnTo>
                    <a:pt x="274" y="386"/>
                  </a:lnTo>
                  <a:lnTo>
                    <a:pt x="181" y="264"/>
                  </a:lnTo>
                  <a:lnTo>
                    <a:pt x="145" y="347"/>
                  </a:lnTo>
                  <a:lnTo>
                    <a:pt x="98" y="269"/>
                  </a:lnTo>
                  <a:lnTo>
                    <a:pt x="0" y="322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3527585" y="1885950"/>
              <a:ext cx="640179" cy="602498"/>
            </a:xfrm>
            <a:custGeom>
              <a:avLst/>
              <a:gdLst/>
              <a:ahLst/>
              <a:cxnLst>
                <a:cxn ang="0">
                  <a:pos x="0" y="269"/>
                </a:cxn>
                <a:cxn ang="0">
                  <a:pos x="62" y="0"/>
                </a:cxn>
                <a:cxn ang="0">
                  <a:pos x="194" y="208"/>
                </a:cxn>
                <a:cxn ang="0">
                  <a:pos x="176" y="386"/>
                </a:cxn>
                <a:cxn ang="0">
                  <a:pos x="83" y="264"/>
                </a:cxn>
                <a:cxn ang="0">
                  <a:pos x="47" y="347"/>
                </a:cxn>
                <a:cxn ang="0">
                  <a:pos x="0" y="269"/>
                </a:cxn>
              </a:cxnLst>
              <a:rect l="0" t="0" r="r" b="b"/>
              <a:pathLst>
                <a:path w="194" h="386">
                  <a:moveTo>
                    <a:pt x="0" y="269"/>
                  </a:moveTo>
                  <a:lnTo>
                    <a:pt x="62" y="0"/>
                  </a:lnTo>
                  <a:lnTo>
                    <a:pt x="194" y="208"/>
                  </a:lnTo>
                  <a:lnTo>
                    <a:pt x="176" y="386"/>
                  </a:lnTo>
                  <a:lnTo>
                    <a:pt x="83" y="264"/>
                  </a:lnTo>
                  <a:lnTo>
                    <a:pt x="47" y="347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9" name="Freeform 13"/>
            <p:cNvSpPr>
              <a:spLocks/>
            </p:cNvSpPr>
            <p:nvPr/>
          </p:nvSpPr>
          <p:spPr bwMode="auto">
            <a:xfrm>
              <a:off x="7299360" y="2195004"/>
              <a:ext cx="702878" cy="608742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12" y="434"/>
                </a:cxn>
                <a:cxn ang="0">
                  <a:pos x="121" y="277"/>
                </a:cxn>
                <a:cxn ang="0">
                  <a:pos x="185" y="341"/>
                </a:cxn>
                <a:cxn ang="0">
                  <a:pos x="246" y="237"/>
                </a:cxn>
                <a:cxn ang="0">
                  <a:pos x="96" y="0"/>
                </a:cxn>
              </a:cxnLst>
              <a:rect l="0" t="0" r="r" b="b"/>
              <a:pathLst>
                <a:path w="246" h="451">
                  <a:moveTo>
                    <a:pt x="96" y="0"/>
                  </a:moveTo>
                  <a:cubicBezTo>
                    <a:pt x="96" y="0"/>
                    <a:pt x="0" y="451"/>
                    <a:pt x="12" y="434"/>
                  </a:cubicBezTo>
                  <a:cubicBezTo>
                    <a:pt x="24" y="416"/>
                    <a:pt x="121" y="277"/>
                    <a:pt x="121" y="277"/>
                  </a:cubicBezTo>
                  <a:cubicBezTo>
                    <a:pt x="185" y="341"/>
                    <a:pt x="185" y="341"/>
                    <a:pt x="185" y="341"/>
                  </a:cubicBezTo>
                  <a:cubicBezTo>
                    <a:pt x="246" y="237"/>
                    <a:pt x="246" y="237"/>
                    <a:pt x="246" y="23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21"/>
          <p:cNvGrpSpPr/>
          <p:nvPr/>
        </p:nvGrpSpPr>
        <p:grpSpPr>
          <a:xfrm>
            <a:off x="353" y="5414187"/>
            <a:ext cx="12858044" cy="1818463"/>
            <a:chOff x="0" y="3378148"/>
            <a:chExt cx="9144000" cy="1765352"/>
          </a:xfrm>
        </p:grpSpPr>
        <p:sp>
          <p:nvSpPr>
            <p:cNvPr id="4104" name="Freeform 8"/>
            <p:cNvSpPr>
              <a:spLocks/>
            </p:cNvSpPr>
            <p:nvPr/>
          </p:nvSpPr>
          <p:spPr bwMode="auto">
            <a:xfrm>
              <a:off x="0" y="3378148"/>
              <a:ext cx="9144000" cy="1765352"/>
            </a:xfrm>
            <a:custGeom>
              <a:avLst/>
              <a:gdLst/>
              <a:ahLst/>
              <a:cxnLst>
                <a:cxn ang="0">
                  <a:pos x="2319" y="230"/>
                </a:cxn>
                <a:cxn ang="0">
                  <a:pos x="1686" y="584"/>
                </a:cxn>
                <a:cxn ang="0">
                  <a:pos x="1538" y="0"/>
                </a:cxn>
                <a:cxn ang="0">
                  <a:pos x="1066" y="739"/>
                </a:cxn>
                <a:cxn ang="0">
                  <a:pos x="949" y="386"/>
                </a:cxn>
                <a:cxn ang="0">
                  <a:pos x="453" y="680"/>
                </a:cxn>
                <a:cxn ang="0">
                  <a:pos x="404" y="433"/>
                </a:cxn>
                <a:cxn ang="0">
                  <a:pos x="0" y="581"/>
                </a:cxn>
                <a:cxn ang="0">
                  <a:pos x="0" y="1131"/>
                </a:cxn>
                <a:cxn ang="0">
                  <a:pos x="2771" y="1131"/>
                </a:cxn>
                <a:cxn ang="0">
                  <a:pos x="2771" y="767"/>
                </a:cxn>
                <a:cxn ang="0">
                  <a:pos x="2319" y="230"/>
                </a:cxn>
              </a:cxnLst>
              <a:rect l="0" t="0" r="r" b="b"/>
              <a:pathLst>
                <a:path w="2771" h="1131">
                  <a:moveTo>
                    <a:pt x="2319" y="230"/>
                  </a:moveTo>
                  <a:lnTo>
                    <a:pt x="1686" y="584"/>
                  </a:lnTo>
                  <a:lnTo>
                    <a:pt x="1538" y="0"/>
                  </a:lnTo>
                  <a:lnTo>
                    <a:pt x="1066" y="739"/>
                  </a:lnTo>
                  <a:lnTo>
                    <a:pt x="949" y="386"/>
                  </a:lnTo>
                  <a:lnTo>
                    <a:pt x="453" y="680"/>
                  </a:lnTo>
                  <a:lnTo>
                    <a:pt x="404" y="433"/>
                  </a:lnTo>
                  <a:lnTo>
                    <a:pt x="0" y="581"/>
                  </a:lnTo>
                  <a:lnTo>
                    <a:pt x="0" y="1131"/>
                  </a:lnTo>
                  <a:lnTo>
                    <a:pt x="2771" y="1131"/>
                  </a:lnTo>
                  <a:lnTo>
                    <a:pt x="2771" y="767"/>
                  </a:lnTo>
                  <a:lnTo>
                    <a:pt x="2319" y="23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5" name="Freeform 9"/>
            <p:cNvSpPr>
              <a:spLocks/>
            </p:cNvSpPr>
            <p:nvPr/>
          </p:nvSpPr>
          <p:spPr bwMode="auto">
            <a:xfrm>
              <a:off x="0" y="3378148"/>
              <a:ext cx="9144000" cy="1765352"/>
            </a:xfrm>
            <a:custGeom>
              <a:avLst/>
              <a:gdLst/>
              <a:ahLst/>
              <a:cxnLst>
                <a:cxn ang="0">
                  <a:pos x="2771" y="605"/>
                </a:cxn>
                <a:cxn ang="0">
                  <a:pos x="2319" y="230"/>
                </a:cxn>
                <a:cxn ang="0">
                  <a:pos x="2171" y="617"/>
                </a:cxn>
                <a:cxn ang="0">
                  <a:pos x="1538" y="0"/>
                </a:cxn>
                <a:cxn ang="0">
                  <a:pos x="1390" y="690"/>
                </a:cxn>
                <a:cxn ang="0">
                  <a:pos x="949" y="386"/>
                </a:cxn>
                <a:cxn ang="0">
                  <a:pos x="761" y="770"/>
                </a:cxn>
                <a:cxn ang="0">
                  <a:pos x="404" y="433"/>
                </a:cxn>
                <a:cxn ang="0">
                  <a:pos x="0" y="785"/>
                </a:cxn>
                <a:cxn ang="0">
                  <a:pos x="0" y="1131"/>
                </a:cxn>
                <a:cxn ang="0">
                  <a:pos x="2771" y="1131"/>
                </a:cxn>
                <a:cxn ang="0">
                  <a:pos x="2771" y="605"/>
                </a:cxn>
              </a:cxnLst>
              <a:rect l="0" t="0" r="r" b="b"/>
              <a:pathLst>
                <a:path w="2771" h="1131">
                  <a:moveTo>
                    <a:pt x="2771" y="605"/>
                  </a:moveTo>
                  <a:lnTo>
                    <a:pt x="2319" y="230"/>
                  </a:lnTo>
                  <a:lnTo>
                    <a:pt x="2171" y="617"/>
                  </a:lnTo>
                  <a:lnTo>
                    <a:pt x="1538" y="0"/>
                  </a:lnTo>
                  <a:lnTo>
                    <a:pt x="1390" y="690"/>
                  </a:lnTo>
                  <a:lnTo>
                    <a:pt x="949" y="386"/>
                  </a:lnTo>
                  <a:lnTo>
                    <a:pt x="761" y="770"/>
                  </a:lnTo>
                  <a:lnTo>
                    <a:pt x="404" y="433"/>
                  </a:lnTo>
                  <a:lnTo>
                    <a:pt x="0" y="785"/>
                  </a:lnTo>
                  <a:lnTo>
                    <a:pt x="0" y="1131"/>
                  </a:lnTo>
                  <a:lnTo>
                    <a:pt x="2771" y="1131"/>
                  </a:lnTo>
                  <a:lnTo>
                    <a:pt x="2771" y="60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10" name="Freeform 14"/>
            <p:cNvSpPr>
              <a:spLocks/>
            </p:cNvSpPr>
            <p:nvPr/>
          </p:nvSpPr>
          <p:spPr bwMode="auto">
            <a:xfrm>
              <a:off x="4534051" y="3378148"/>
              <a:ext cx="1085665" cy="536942"/>
            </a:xfrm>
            <a:custGeom>
              <a:avLst/>
              <a:gdLst/>
              <a:ahLst/>
              <a:cxnLst>
                <a:cxn ang="0">
                  <a:pos x="329" y="160"/>
                </a:cxn>
                <a:cxn ang="0">
                  <a:pos x="164" y="0"/>
                </a:cxn>
                <a:cxn ang="0">
                  <a:pos x="0" y="256"/>
                </a:cxn>
                <a:cxn ang="0">
                  <a:pos x="76" y="184"/>
                </a:cxn>
                <a:cxn ang="0">
                  <a:pos x="90" y="344"/>
                </a:cxn>
                <a:cxn ang="0">
                  <a:pos x="168" y="195"/>
                </a:cxn>
                <a:cxn ang="0">
                  <a:pos x="256" y="253"/>
                </a:cxn>
                <a:cxn ang="0">
                  <a:pos x="329" y="160"/>
                </a:cxn>
              </a:cxnLst>
              <a:rect l="0" t="0" r="r" b="b"/>
              <a:pathLst>
                <a:path w="329" h="344">
                  <a:moveTo>
                    <a:pt x="329" y="160"/>
                  </a:moveTo>
                  <a:lnTo>
                    <a:pt x="164" y="0"/>
                  </a:lnTo>
                  <a:lnTo>
                    <a:pt x="0" y="256"/>
                  </a:lnTo>
                  <a:lnTo>
                    <a:pt x="76" y="184"/>
                  </a:lnTo>
                  <a:lnTo>
                    <a:pt x="90" y="344"/>
                  </a:lnTo>
                  <a:lnTo>
                    <a:pt x="168" y="195"/>
                  </a:lnTo>
                  <a:lnTo>
                    <a:pt x="256" y="253"/>
                  </a:lnTo>
                  <a:lnTo>
                    <a:pt x="329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11" name="Freeform 15"/>
            <p:cNvSpPr>
              <a:spLocks/>
            </p:cNvSpPr>
            <p:nvPr/>
          </p:nvSpPr>
          <p:spPr bwMode="auto">
            <a:xfrm>
              <a:off x="4831041" y="3378148"/>
              <a:ext cx="788675" cy="536942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344"/>
                </a:cxn>
                <a:cxn ang="0">
                  <a:pos x="78" y="195"/>
                </a:cxn>
                <a:cxn ang="0">
                  <a:pos x="166" y="253"/>
                </a:cxn>
                <a:cxn ang="0">
                  <a:pos x="239" y="160"/>
                </a:cxn>
                <a:cxn ang="0">
                  <a:pos x="74" y="0"/>
                </a:cxn>
              </a:cxnLst>
              <a:rect l="0" t="0" r="r" b="b"/>
              <a:pathLst>
                <a:path w="239" h="344">
                  <a:moveTo>
                    <a:pt x="74" y="0"/>
                  </a:moveTo>
                  <a:lnTo>
                    <a:pt x="0" y="344"/>
                  </a:lnTo>
                  <a:lnTo>
                    <a:pt x="78" y="195"/>
                  </a:lnTo>
                  <a:lnTo>
                    <a:pt x="166" y="253"/>
                  </a:lnTo>
                  <a:lnTo>
                    <a:pt x="239" y="16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095235" y="242438"/>
            <a:ext cx="4037995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文件标识与文档概述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64C65A1-BC2C-489A-9C38-154DCC9AF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346879"/>
              </p:ext>
            </p:extLst>
          </p:nvPr>
        </p:nvGraphicFramePr>
        <p:xfrm>
          <a:off x="881440" y="1916511"/>
          <a:ext cx="4392487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31183890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717983294"/>
                    </a:ext>
                  </a:extLst>
                </a:gridCol>
                <a:gridCol w="2448271">
                  <a:extLst>
                    <a:ext uri="{9D8B030D-6E8A-4147-A177-3AD203B41FA5}">
                      <a16:colId xmlns:a16="http://schemas.microsoft.com/office/drawing/2014/main" val="2332646240"/>
                    </a:ext>
                  </a:extLst>
                </a:gridCol>
              </a:tblGrid>
              <a:tr h="117910">
                <a:tc rowSpan="4">
                  <a:txBody>
                    <a:bodyPr/>
                    <a:lstStyle/>
                    <a:p>
                      <a:pPr algn="l"/>
                      <a:r>
                        <a:rPr lang="zh-CN" sz="1400" kern="100">
                          <a:effectLst/>
                        </a:rPr>
                        <a:t>文件状态：</a:t>
                      </a:r>
                    </a:p>
                    <a:p>
                      <a:pPr algn="l"/>
                      <a:r>
                        <a:rPr lang="en-US" sz="1400" kern="100">
                          <a:effectLst/>
                        </a:rPr>
                        <a:t>[  ] </a:t>
                      </a:r>
                      <a:r>
                        <a:rPr lang="zh-CN" sz="1400" kern="100">
                          <a:effectLst/>
                        </a:rPr>
                        <a:t>草稿</a:t>
                      </a:r>
                    </a:p>
                    <a:p>
                      <a:pPr algn="l"/>
                      <a:r>
                        <a:rPr lang="en-US" sz="1400" kern="100">
                          <a:effectLst/>
                        </a:rPr>
                        <a:t>[  ] </a:t>
                      </a:r>
                      <a:r>
                        <a:rPr lang="zh-CN" sz="1400" kern="100">
                          <a:effectLst/>
                        </a:rPr>
                        <a:t>正式发布</a:t>
                      </a:r>
                    </a:p>
                    <a:p>
                      <a:pPr algn="l"/>
                      <a:r>
                        <a:rPr lang="en-US" sz="1400" kern="100">
                          <a:effectLst/>
                        </a:rPr>
                        <a:t>[</a:t>
                      </a:r>
                      <a:r>
                        <a:rPr lang="zh-CN" sz="1400" kern="100">
                          <a:effectLst/>
                        </a:rPr>
                        <a:t>√</a:t>
                      </a:r>
                      <a:r>
                        <a:rPr lang="en-US" sz="1400" kern="100">
                          <a:effectLst/>
                        </a:rPr>
                        <a:t>] </a:t>
                      </a:r>
                      <a:r>
                        <a:rPr lang="zh-CN" sz="1400" kern="100">
                          <a:effectLst/>
                        </a:rPr>
                        <a:t>正在修改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kern="100">
                          <a:effectLst/>
                        </a:rPr>
                        <a:t>文件标识：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en-US" sz="1400" kern="100" dirty="0">
                          <a:effectLst/>
                        </a:rPr>
                        <a:t>SE2020-G14-</a:t>
                      </a:r>
                      <a:r>
                        <a:rPr lang="zh-CN" sz="1400" kern="100" dirty="0">
                          <a:effectLst/>
                        </a:rPr>
                        <a:t>软件需求说明书</a:t>
                      </a:r>
                      <a:r>
                        <a:rPr lang="en-US" sz="1400" kern="100" dirty="0">
                          <a:effectLst/>
                        </a:rPr>
                        <a:t>(SRS)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37761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kern="100" dirty="0">
                          <a:effectLst/>
                        </a:rPr>
                        <a:t>当前版本：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en-US" sz="1400" kern="100" dirty="0">
                          <a:effectLst/>
                        </a:rPr>
                        <a:t>0.1.1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25461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kern="100" dirty="0">
                          <a:effectLst/>
                        </a:rPr>
                        <a:t>作者：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zh-CN" sz="1400" kern="100" dirty="0">
                          <a:effectLst/>
                        </a:rPr>
                        <a:t>徐任、牟灵成、莫丁阳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75693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kern="100" dirty="0">
                          <a:effectLst/>
                        </a:rPr>
                        <a:t>完成日期：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en-US" sz="1400" kern="100" dirty="0">
                          <a:effectLst/>
                        </a:rPr>
                        <a:t>2020-11-16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532177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B32C3075-04E7-4783-B859-BB36175A2329}"/>
              </a:ext>
            </a:extLst>
          </p:cNvPr>
          <p:cNvSpPr txBox="1"/>
          <p:nvPr/>
        </p:nvSpPr>
        <p:spPr>
          <a:xfrm>
            <a:off x="2468935" y="327777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文件标识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36D4A73-9743-4512-A7D3-969BB2C0F627}"/>
              </a:ext>
            </a:extLst>
          </p:cNvPr>
          <p:cNvSpPr txBox="1"/>
          <p:nvPr/>
        </p:nvSpPr>
        <p:spPr>
          <a:xfrm>
            <a:off x="5850782" y="1100008"/>
            <a:ext cx="64287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 </a:t>
            </a:r>
            <a:r>
              <a:rPr lang="zh-CN" altLang="en-US" dirty="0">
                <a:latin typeface="+mn-ea"/>
                <a:ea typeface="+mn-ea"/>
              </a:rPr>
              <a:t>需求分析是发现、求精、建模、规格说明和复审的过程。需求分析能够发现了解用户当前所处的情况，发现用户所面临的问题和对目标系统的基本需求。接下来与用户的深入交流，对用户的基本需求反复细化求精，得出对目标系统的完整、准确和具体的需求，最终确定系统必须具有的功能、性能、可靠性和可用性，必须实现的出错处理需求、接口需求和逆向需求，必须满足的约束条件以及数据需求，还可预测系统的发展前景。</a:t>
            </a:r>
          </a:p>
          <a:p>
            <a:r>
              <a:rPr lang="en-US" altLang="zh-CN" dirty="0">
                <a:latin typeface="+mn-ea"/>
                <a:ea typeface="+mn-ea"/>
              </a:rPr>
              <a:t>  </a:t>
            </a:r>
            <a:r>
              <a:rPr lang="zh-CN" altLang="en-US" dirty="0">
                <a:latin typeface="+mn-ea"/>
                <a:ea typeface="+mn-ea"/>
              </a:rPr>
              <a:t>本需求说明用于指导开发“制账”</a:t>
            </a:r>
            <a:r>
              <a:rPr lang="en-US" altLang="zh-CN" dirty="0">
                <a:latin typeface="+mn-ea"/>
                <a:ea typeface="+mn-ea"/>
              </a:rPr>
              <a:t>APP</a:t>
            </a:r>
            <a:r>
              <a:rPr lang="zh-CN" altLang="en-US" dirty="0">
                <a:latin typeface="+mn-ea"/>
                <a:ea typeface="+mn-ea"/>
              </a:rPr>
              <a:t>项目顺利进行并最终通过评审的项目产品。本需求说明面向项目组全体成员。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202D83-B111-4C4C-8C30-E0F9BE16C486}"/>
              </a:ext>
            </a:extLst>
          </p:cNvPr>
          <p:cNvSpPr txBox="1"/>
          <p:nvPr/>
        </p:nvSpPr>
        <p:spPr>
          <a:xfrm>
            <a:off x="8589615" y="3731353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文档概述</a:t>
            </a:r>
          </a:p>
        </p:txBody>
      </p:sp>
    </p:spTree>
    <p:extLst>
      <p:ext uri="{BB962C8B-B14F-4D97-AF65-F5344CB8AC3E}">
        <p14:creationId xmlns:p14="http://schemas.microsoft.com/office/powerpoint/2010/main" val="42364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1366869" y="3110076"/>
            <a:ext cx="2080736" cy="187601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7270" y="3778073"/>
            <a:ext cx="1277700" cy="54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制账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775629" y="1884548"/>
            <a:ext cx="6297975" cy="635112"/>
          </a:xfrm>
          <a:prstGeom prst="roundRect">
            <a:avLst>
              <a:gd name="adj" fmla="val 2063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3728221" y="1878291"/>
            <a:ext cx="769860" cy="4370538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75629" y="2833291"/>
            <a:ext cx="6297975" cy="635112"/>
          </a:xfrm>
          <a:prstGeom prst="roundRect">
            <a:avLst>
              <a:gd name="adj" fmla="val 252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75629" y="3764026"/>
            <a:ext cx="6297975" cy="635112"/>
          </a:xfrm>
          <a:prstGeom prst="roundRect">
            <a:avLst>
              <a:gd name="adj" fmla="val 252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775629" y="4686440"/>
            <a:ext cx="6297975" cy="635112"/>
          </a:xfrm>
          <a:prstGeom prst="roundRect">
            <a:avLst>
              <a:gd name="adj" fmla="val 2682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0363" y="2050551"/>
            <a:ext cx="4880472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需方：杨枨老师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0363" y="3033597"/>
            <a:ext cx="4880472" cy="2704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Arial" panose="020B0604020202020204" pitchFamily="34" charset="0"/>
              </a:rPr>
              <a:t>投资方：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Arial" panose="020B0604020202020204" pitchFamily="34" charset="0"/>
              </a:rPr>
              <a:t>G14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Arial" panose="020B0604020202020204" pitchFamily="34" charset="0"/>
              </a:rPr>
              <a:t>小组</a:t>
            </a:r>
            <a:endParaRPr lang="en-US" altLang="zh-CN" sz="1600" dirty="0">
              <a:solidFill>
                <a:schemeClr val="tx1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0363" y="4851085"/>
            <a:ext cx="4880472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开发方：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G14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小组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148499" y="243981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项目简介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BCC491CD-B1BC-47C3-8404-79A7F7383469}"/>
              </a:ext>
            </a:extLst>
          </p:cNvPr>
          <p:cNvSpPr txBox="1"/>
          <p:nvPr/>
        </p:nvSpPr>
        <p:spPr>
          <a:xfrm>
            <a:off x="5332620" y="3939340"/>
            <a:ext cx="4880472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Arial" panose="020B0604020202020204" pitchFamily="34" charset="0"/>
              </a:rPr>
              <a:t>用户：杨枨老师、邢海粟、赵宇阳、廖安琪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圆角矩形 6">
            <a:extLst>
              <a:ext uri="{FF2B5EF4-FFF2-40B4-BE49-F238E27FC236}">
                <a16:creationId xmlns:a16="http://schemas.microsoft.com/office/drawing/2014/main" id="{B0074131-07F0-45B9-B289-B8BA999F2BCB}"/>
              </a:ext>
            </a:extLst>
          </p:cNvPr>
          <p:cNvSpPr/>
          <p:nvPr/>
        </p:nvSpPr>
        <p:spPr>
          <a:xfrm>
            <a:off x="4798321" y="5613717"/>
            <a:ext cx="6297975" cy="635112"/>
          </a:xfrm>
          <a:prstGeom prst="roundRect">
            <a:avLst>
              <a:gd name="adj" fmla="val 252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3743DF7C-5FFF-4711-8C45-9A8151D97144}"/>
              </a:ext>
            </a:extLst>
          </p:cNvPr>
          <p:cNvSpPr txBox="1"/>
          <p:nvPr/>
        </p:nvSpPr>
        <p:spPr>
          <a:xfrm>
            <a:off x="5330363" y="5776565"/>
            <a:ext cx="4880472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Arial" panose="020B0604020202020204" pitchFamily="34" charset="0"/>
              </a:rPr>
              <a:t>支持机构：浙大城市学院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21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45610"/>
            <a:ext cx="5417483" cy="1711011"/>
            <a:chOff x="4560038" y="1903811"/>
            <a:chExt cx="3853120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3813462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Requirements Analysis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需求分析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02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55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288F86-0A71-4EA1-9F74-AB0C1FD4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303" y="1240061"/>
            <a:ext cx="542591" cy="1322947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D0DD14DA-A23A-4EBE-9735-96A3AED6A4E8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004ADA2-C1C2-4CE0-ABC0-B14D7E27F934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193C46E-BD48-4FEF-97F6-60666372CD35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用户需求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548320-3FCC-4041-A927-41D0FF00FD3D}"/>
              </a:ext>
            </a:extLst>
          </p:cNvPr>
          <p:cNvSpPr txBox="1"/>
          <p:nvPr/>
        </p:nvSpPr>
        <p:spPr>
          <a:xfrm>
            <a:off x="4629175" y="2680221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当然用户：杨枨老师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A90D0D-82EE-429E-BD27-4EEBDB4CCC06}"/>
              </a:ext>
            </a:extLst>
          </p:cNvPr>
          <p:cNvSpPr txBox="1"/>
          <p:nvPr/>
        </p:nvSpPr>
        <p:spPr>
          <a:xfrm>
            <a:off x="1399070" y="4699180"/>
            <a:ext cx="27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本专业典型用户：邢海粟</a:t>
            </a:r>
          </a:p>
        </p:txBody>
      </p:sp>
      <p:grpSp>
        <p:nvGrpSpPr>
          <p:cNvPr id="12" name="Group 33">
            <a:extLst>
              <a:ext uri="{FF2B5EF4-FFF2-40B4-BE49-F238E27FC236}">
                <a16:creationId xmlns:a16="http://schemas.microsoft.com/office/drawing/2014/main" id="{2E83E35F-C84E-407C-BC34-75BE27B7410A}"/>
              </a:ext>
            </a:extLst>
          </p:cNvPr>
          <p:cNvGrpSpPr/>
          <p:nvPr/>
        </p:nvGrpSpPr>
        <p:grpSpPr>
          <a:xfrm>
            <a:off x="2627542" y="3114464"/>
            <a:ext cx="544517" cy="1500105"/>
            <a:chOff x="1371598" y="1962150"/>
            <a:chExt cx="915449" cy="2522008"/>
          </a:xfrm>
          <a:solidFill>
            <a:schemeClr val="accent1"/>
          </a:solidFill>
        </p:grpSpPr>
        <p:sp>
          <p:nvSpPr>
            <p:cNvPr id="13" name="Isosceles Triangle 34">
              <a:extLst>
                <a:ext uri="{FF2B5EF4-FFF2-40B4-BE49-F238E27FC236}">
                  <a16:creationId xmlns:a16="http://schemas.microsoft.com/office/drawing/2014/main" id="{D4273687-46BF-4024-9FEC-9F1E2E77E483}"/>
                </a:ext>
              </a:extLst>
            </p:cNvPr>
            <p:cNvSpPr/>
            <p:nvPr/>
          </p:nvSpPr>
          <p:spPr>
            <a:xfrm rot="5400000">
              <a:off x="1449332" y="2090117"/>
              <a:ext cx="837231" cy="8381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Can 35">
              <a:extLst>
                <a:ext uri="{FF2B5EF4-FFF2-40B4-BE49-F238E27FC236}">
                  <a16:creationId xmlns:a16="http://schemas.microsoft.com/office/drawing/2014/main" id="{2ADC751F-9AFC-42E0-A8D1-5C4D9639DDD3}"/>
                </a:ext>
              </a:extLst>
            </p:cNvPr>
            <p:cNvSpPr/>
            <p:nvPr/>
          </p:nvSpPr>
          <p:spPr>
            <a:xfrm>
              <a:off x="1371598" y="1962150"/>
              <a:ext cx="108083" cy="2522008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33">
            <a:extLst>
              <a:ext uri="{FF2B5EF4-FFF2-40B4-BE49-F238E27FC236}">
                <a16:creationId xmlns:a16="http://schemas.microsoft.com/office/drawing/2014/main" id="{C435BF18-99CE-491F-9E68-2FA32728B3B5}"/>
              </a:ext>
            </a:extLst>
          </p:cNvPr>
          <p:cNvGrpSpPr/>
          <p:nvPr/>
        </p:nvGrpSpPr>
        <p:grpSpPr>
          <a:xfrm>
            <a:off x="9686691" y="3190866"/>
            <a:ext cx="544517" cy="1500105"/>
            <a:chOff x="1371598" y="1962150"/>
            <a:chExt cx="915449" cy="2522008"/>
          </a:xfrm>
          <a:solidFill>
            <a:schemeClr val="accent1"/>
          </a:solidFill>
        </p:grpSpPr>
        <p:sp>
          <p:nvSpPr>
            <p:cNvPr id="16" name="Isosceles Triangle 34">
              <a:extLst>
                <a:ext uri="{FF2B5EF4-FFF2-40B4-BE49-F238E27FC236}">
                  <a16:creationId xmlns:a16="http://schemas.microsoft.com/office/drawing/2014/main" id="{3BAD3463-6E87-41EC-A2AD-9B1564DA04CF}"/>
                </a:ext>
              </a:extLst>
            </p:cNvPr>
            <p:cNvSpPr/>
            <p:nvPr/>
          </p:nvSpPr>
          <p:spPr>
            <a:xfrm rot="5400000">
              <a:off x="1449332" y="2090117"/>
              <a:ext cx="837231" cy="8381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Can 35">
              <a:extLst>
                <a:ext uri="{FF2B5EF4-FFF2-40B4-BE49-F238E27FC236}">
                  <a16:creationId xmlns:a16="http://schemas.microsoft.com/office/drawing/2014/main" id="{D573DDA4-3236-4250-8AF6-553D57D0E1BE}"/>
                </a:ext>
              </a:extLst>
            </p:cNvPr>
            <p:cNvSpPr/>
            <p:nvPr/>
          </p:nvSpPr>
          <p:spPr>
            <a:xfrm>
              <a:off x="1371598" y="1962150"/>
              <a:ext cx="108083" cy="2522008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A0B25D6-22C0-4E84-A4C5-6C542A267B0C}"/>
              </a:ext>
            </a:extLst>
          </p:cNvPr>
          <p:cNvSpPr txBox="1"/>
          <p:nvPr/>
        </p:nvSpPr>
        <p:spPr>
          <a:xfrm>
            <a:off x="8208417" y="4750321"/>
            <a:ext cx="295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非本专业典型用户：廖安琪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359871-186A-4929-8FF0-2697F176EDE4}"/>
              </a:ext>
            </a:extLst>
          </p:cNvPr>
          <p:cNvSpPr txBox="1"/>
          <p:nvPr/>
        </p:nvSpPr>
        <p:spPr>
          <a:xfrm>
            <a:off x="4794239" y="311446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节约时间的记账方式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984AE4-4848-48DA-A4EA-F707A2AAFD04}"/>
              </a:ext>
            </a:extLst>
          </p:cNvPr>
          <p:cNvSpPr txBox="1"/>
          <p:nvPr/>
        </p:nvSpPr>
        <p:spPr>
          <a:xfrm>
            <a:off x="4563407" y="350419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记账时间至少精确到小时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5049B8-E7BE-4D0B-A24E-1C77DC270292}"/>
              </a:ext>
            </a:extLst>
          </p:cNvPr>
          <p:cNvSpPr txBox="1"/>
          <p:nvPr/>
        </p:nvSpPr>
        <p:spPr>
          <a:xfrm>
            <a:off x="5025071" y="39076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账单类别无歧义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06CA7A-3E57-4D78-8456-2096CD93A7AA}"/>
              </a:ext>
            </a:extLst>
          </p:cNvPr>
          <p:cNvSpPr txBox="1"/>
          <p:nvPr/>
        </p:nvSpPr>
        <p:spPr>
          <a:xfrm>
            <a:off x="8445599" y="506851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大数据</a:t>
            </a:r>
          </a:p>
        </p:txBody>
      </p:sp>
    </p:spTree>
    <p:extLst>
      <p:ext uri="{BB962C8B-B14F-4D97-AF65-F5344CB8AC3E}">
        <p14:creationId xmlns:p14="http://schemas.microsoft.com/office/powerpoint/2010/main" val="261088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ADAE060A-F821-46AA-A20D-CC3D45194887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C9167CA-7A6D-43F6-AADB-9F9A41ACEFF1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DD22F4-6087-4F1B-A3DF-960CCB3917A0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数据字典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3F17D06-475B-4E03-BE1D-A64CFCF09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224" y="759681"/>
            <a:ext cx="5334775" cy="626187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7B61BE4-4CED-47B8-8150-5FC33693D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799" y="759681"/>
            <a:ext cx="5616624" cy="630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1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EBBF36DC-77E8-4DEA-AEB2-8620B9DF24B7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3559A36-02B3-431C-94D7-9D95B74F1B78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95E236-9D21-43E9-B8CC-9428D6C33ECE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ER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图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5D74427-71E8-4E50-BCED-864D2C964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188" y="351088"/>
            <a:ext cx="7314681" cy="649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68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A048348-4C8D-47CE-8F4C-88BD233E6A4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178"/>
</p:tagLst>
</file>

<file path=ppt/theme/theme1.xml><?xml version="1.0" encoding="utf-8"?>
<a:theme xmlns:a="http://schemas.openxmlformats.org/drawingml/2006/main" name="第一PPT，www.1ppt.com">
  <a:themeElements>
    <a:clrScheme name="自定义 79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A2A2A"/>
      </a:accent1>
      <a:accent2>
        <a:srgbClr val="FFBD00"/>
      </a:accent2>
      <a:accent3>
        <a:srgbClr val="2A2A2A"/>
      </a:accent3>
      <a:accent4>
        <a:srgbClr val="FFBD00"/>
      </a:accent4>
      <a:accent5>
        <a:srgbClr val="2A2A2A"/>
      </a:accent5>
      <a:accent6>
        <a:srgbClr val="FFBD00"/>
      </a:accent6>
      <a:hlink>
        <a:srgbClr val="2A2A2A"/>
      </a:hlink>
      <a:folHlink>
        <a:srgbClr val="FFBD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583</Words>
  <Application>Microsoft Office PowerPoint</Application>
  <PresentationFormat>自定义</PresentationFormat>
  <Paragraphs>123</Paragraphs>
  <Slides>23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汉仪中圆简</vt:lpstr>
      <vt:lpstr>宋体</vt:lpstr>
      <vt:lpstr>微软雅黑</vt:lpstr>
      <vt:lpstr>Arial</vt:lpstr>
      <vt:lpstr>Calibri</vt:lpstr>
      <vt:lpstr>Calibri Light</vt:lpstr>
      <vt:lpstr>Franklin Gothic Book</vt:lpstr>
      <vt:lpstr>Franklin Gothic Medium</vt:lpstr>
      <vt:lpstr>Impact</vt:lpstr>
      <vt:lpstr>IrisUPC</vt:lpstr>
      <vt:lpstr>第一PPT，www.1ppt.com</vt:lpstr>
      <vt:lpstr>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图片排版</dc:title>
  <dc:creator/>
  <cp:keywords>www.1ppt.com</cp:keywords>
  <cp:lastModifiedBy/>
  <cp:revision>1</cp:revision>
  <dcterms:created xsi:type="dcterms:W3CDTF">2016-10-17T14:00:15Z</dcterms:created>
  <dcterms:modified xsi:type="dcterms:W3CDTF">2020-11-17T01:56:30Z</dcterms:modified>
</cp:coreProperties>
</file>