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61" r:id="rId2"/>
    <p:sldId id="297" r:id="rId3"/>
    <p:sldId id="970" r:id="rId4"/>
    <p:sldId id="987" r:id="rId5"/>
    <p:sldId id="981" r:id="rId6"/>
    <p:sldId id="988" r:id="rId7"/>
    <p:sldId id="982" r:id="rId8"/>
    <p:sldId id="983" r:id="rId9"/>
    <p:sldId id="984" r:id="rId10"/>
    <p:sldId id="894" r:id="rId11"/>
    <p:sldId id="989" r:id="rId12"/>
    <p:sldId id="993" r:id="rId13"/>
    <p:sldId id="986" r:id="rId14"/>
    <p:sldId id="968" r:id="rId15"/>
    <p:sldId id="990" r:id="rId16"/>
    <p:sldId id="991" r:id="rId17"/>
    <p:sldId id="992" r:id="rId18"/>
    <p:sldId id="969" r:id="rId19"/>
  </p:sldIdLst>
  <p:sldSz cx="9144000" cy="6858000" type="screen4x3"/>
  <p:notesSz cx="6858000" cy="9144000"/>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7">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涛" initials="张" lastIdx="1" clrIdx="0">
    <p:extLst>
      <p:ext uri="{19B8F6BF-5375-455C-9EA6-DF929625EA0E}">
        <p15:presenceInfo xmlns:p15="http://schemas.microsoft.com/office/powerpoint/2012/main" userId="55218ed4823270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8700"/>
    <a:srgbClr val="FFFFFF"/>
    <a:srgbClr val="FFD579"/>
    <a:srgbClr val="5E767A"/>
    <a:srgbClr val="FFB3F1"/>
    <a:srgbClr val="75BFC4"/>
    <a:srgbClr val="AFE23E"/>
    <a:srgbClr val="A0D3D6"/>
    <a:srgbClr val="FF9FF4"/>
    <a:srgbClr val="FECF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75758" autoAdjust="0"/>
  </p:normalViewPr>
  <p:slideViewPr>
    <p:cSldViewPr>
      <p:cViewPr varScale="1">
        <p:scale>
          <a:sx n="68" d="100"/>
          <a:sy n="68" d="100"/>
        </p:scale>
        <p:origin x="76" y="196"/>
      </p:cViewPr>
      <p:guideLst>
        <p:guide orient="horz" pos="2177"/>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smtClean="0"/>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mtClean="0"/>
            </a:lvl1pPr>
          </a:lstStyle>
          <a:p>
            <a:pPr>
              <a:defRPr/>
            </a:pPr>
            <a:fld id="{CD005D4C-76A5-437C-ACDE-B8905F719315}" type="datetime1">
              <a:rPr lang="zh-CN" altLang="en-US"/>
              <a:t>2021/12/14</a:t>
            </a:fld>
            <a:endParaRPr lang="zh-CN" altLang="en-US" sz="1200"/>
          </a:p>
        </p:txBody>
      </p:sp>
      <p:sp>
        <p:nvSpPr>
          <p:cNvPr id="28676"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8677"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a:defRPr>
                <a:solidFill>
                  <a:schemeClr val="tx1"/>
                </a:solidFill>
                <a:latin typeface="Arial" panose="020B0604020202020204" pitchFamily="34" charset="0"/>
                <a:ea typeface="宋体" panose="02010600030101010101" pitchFamily="2" charset="-122"/>
              </a:defRPr>
            </a:lvl1pPr>
            <a:lvl2pPr marL="742950" indent="-285750" defTabSz="0">
              <a:defRPr>
                <a:solidFill>
                  <a:schemeClr val="tx1"/>
                </a:solidFill>
                <a:latin typeface="Arial" panose="020B0604020202020204" pitchFamily="34" charset="0"/>
                <a:ea typeface="宋体" panose="02010600030101010101" pitchFamily="2" charset="-122"/>
              </a:defRPr>
            </a:lvl2pPr>
            <a:lvl3pPr marL="1143000" indent="-228600" defTabSz="0">
              <a:defRPr>
                <a:solidFill>
                  <a:schemeClr val="tx1"/>
                </a:solidFill>
                <a:latin typeface="Arial" panose="020B0604020202020204" pitchFamily="34" charset="0"/>
                <a:ea typeface="宋体" panose="02010600030101010101" pitchFamily="2" charset="-122"/>
              </a:defRPr>
            </a:lvl3pPr>
            <a:lvl4pPr marL="1600200" indent="-228600" defTabSz="0">
              <a:defRPr>
                <a:solidFill>
                  <a:schemeClr val="tx1"/>
                </a:solidFill>
                <a:latin typeface="Arial" panose="020B0604020202020204" pitchFamily="34" charset="0"/>
                <a:ea typeface="宋体" panose="02010600030101010101" pitchFamily="2" charset="-122"/>
              </a:defRPr>
            </a:lvl4pPr>
            <a:lvl5pPr marL="2057400" indent="-228600" defTabSz="0">
              <a:defRPr>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30000"/>
              </a:spcBef>
              <a:buFontTx/>
              <a:buNone/>
            </a:pPr>
            <a:r>
              <a:rPr lang="zh-CN" sz="1200"/>
              <a:t>单击此处编辑母版文本样式</a:t>
            </a:r>
          </a:p>
          <a:p>
            <a:pPr>
              <a:spcBef>
                <a:spcPct val="30000"/>
              </a:spcBef>
              <a:buFontTx/>
              <a:buNone/>
            </a:pPr>
            <a:r>
              <a:rPr lang="zh-CN" sz="1200"/>
              <a:t>第二级</a:t>
            </a:r>
          </a:p>
          <a:p>
            <a:pPr>
              <a:spcBef>
                <a:spcPct val="30000"/>
              </a:spcBef>
              <a:buFontTx/>
              <a:buNone/>
            </a:pPr>
            <a:r>
              <a:rPr lang="zh-CN" sz="1200"/>
              <a:t>第三级</a:t>
            </a:r>
          </a:p>
          <a:p>
            <a:pPr>
              <a:spcBef>
                <a:spcPct val="30000"/>
              </a:spcBef>
              <a:buFontTx/>
              <a:buNone/>
            </a:pPr>
            <a:r>
              <a:rPr lang="zh-CN" sz="1200"/>
              <a:t>第四级</a:t>
            </a:r>
          </a:p>
          <a:p>
            <a:pPr>
              <a:spcBef>
                <a:spcPct val="30000"/>
              </a:spcBef>
              <a:buFontTx/>
              <a:buNone/>
            </a:pPr>
            <a:r>
              <a:rPr lang="zh-CN" sz="1200"/>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smtClean="0"/>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F188C658-0E70-4561-AF6F-F0DC4D4086A6}" type="slidenum">
              <a:rPr lang="zh-CN" altLang="en-US"/>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一种方法</a:t>
            </a:r>
            <a:r>
              <a:rPr lang="en-US" altLang="zh-CN" dirty="0"/>
              <a:t>-</a:t>
            </a:r>
            <a:r>
              <a:rPr lang="zh-CN" altLang="en-US" dirty="0"/>
              <a:t>检测现实世界中浏览器中加密虚拟货币挖矿行为</a:t>
            </a:r>
          </a:p>
        </p:txBody>
      </p:sp>
      <p:sp>
        <p:nvSpPr>
          <p:cNvPr id="4" name="日期占位符 3"/>
          <p:cNvSpPr>
            <a:spLocks noGrp="1"/>
          </p:cNvSpPr>
          <p:nvPr>
            <p:ph type="dt" idx="10"/>
          </p:nvPr>
        </p:nvSpPr>
        <p:spPr/>
        <p:txBody>
          <a:bodyPr/>
          <a:lstStyle/>
          <a:p>
            <a:pPr>
              <a:defRPr/>
            </a:pPr>
            <a:fld id="{CD005D4C-76A5-437C-ACDE-B8905F719315}" type="datetime1">
              <a:rPr lang="zh-CN" altLang="en-US" smtClean="0"/>
              <a:t>2021/12/14</a:t>
            </a:fld>
            <a:endParaRPr lang="zh-CN" altLang="en-US" sz="1200"/>
          </a:p>
        </p:txBody>
      </p:sp>
      <p:sp>
        <p:nvSpPr>
          <p:cNvPr id="5" name="灯片编号占位符 4"/>
          <p:cNvSpPr>
            <a:spLocks noGrp="1"/>
          </p:cNvSpPr>
          <p:nvPr>
            <p:ph type="sldNum" sz="quarter" idx="11"/>
          </p:nvPr>
        </p:nvSpPr>
        <p:spPr/>
        <p:txBody>
          <a:bodyPr/>
          <a:lstStyle/>
          <a:p>
            <a:fld id="{F188C658-0E70-4561-AF6F-F0DC4D4086A6}" type="slidenum">
              <a:rPr lang="zh-CN" altLang="en-US" smtClean="0"/>
              <a:t>1</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日期占位符 3"/>
          <p:cNvSpPr>
            <a:spLocks noGrp="1"/>
          </p:cNvSpPr>
          <p:nvPr>
            <p:ph type="dt" idx="10"/>
          </p:nvPr>
        </p:nvSpPr>
        <p:spPr/>
        <p:txBody>
          <a:bodyPr/>
          <a:lstStyle/>
          <a:p>
            <a:pPr>
              <a:defRPr/>
            </a:pPr>
            <a:fld id="{CD005D4C-76A5-437C-ACDE-B8905F719315}" type="datetime1">
              <a:rPr lang="zh-CN" altLang="en-US" smtClean="0"/>
              <a:t>2021/12/14</a:t>
            </a:fld>
            <a:endParaRPr lang="zh-CN" altLang="en-US" sz="1200"/>
          </a:p>
        </p:txBody>
      </p:sp>
      <p:sp>
        <p:nvSpPr>
          <p:cNvPr id="5" name="灯片编号占位符 4"/>
          <p:cNvSpPr>
            <a:spLocks noGrp="1"/>
          </p:cNvSpPr>
          <p:nvPr>
            <p:ph type="sldNum" sz="quarter" idx="11"/>
          </p:nvPr>
        </p:nvSpPr>
        <p:spPr/>
        <p:txBody>
          <a:bodyPr/>
          <a:lstStyle/>
          <a:p>
            <a:fld id="{F188C658-0E70-4561-AF6F-F0DC4D4086A6}" type="slidenum">
              <a:rPr lang="zh-CN" altLang="en-US" smtClean="0"/>
              <a:t>10</a:t>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algn="l"/>
            <a:endParaRPr lang="zh-CN" altLang="en-US" sz="7200" dirty="0">
              <a:latin typeface="+mn-ea"/>
              <a:ea typeface="+mn-ea"/>
            </a:endParaRPr>
          </a:p>
        </p:txBody>
      </p:sp>
      <p:sp>
        <p:nvSpPr>
          <p:cNvPr id="4" name="日期占位符 3"/>
          <p:cNvSpPr>
            <a:spLocks noGrp="1"/>
          </p:cNvSpPr>
          <p:nvPr>
            <p:ph type="dt" idx="10"/>
          </p:nvPr>
        </p:nvSpPr>
        <p:spPr/>
        <p:txBody>
          <a:bodyPr/>
          <a:lstStyle/>
          <a:p>
            <a:pPr>
              <a:defRPr/>
            </a:pPr>
            <a:fld id="{CD005D4C-76A5-437C-ACDE-B8905F719315}" type="datetime1">
              <a:rPr lang="zh-CN" altLang="en-US" smtClean="0"/>
              <a:t>2021/12/14</a:t>
            </a:fld>
            <a:endParaRPr lang="zh-CN" altLang="en-US" sz="1200"/>
          </a:p>
        </p:txBody>
      </p:sp>
      <p:sp>
        <p:nvSpPr>
          <p:cNvPr id="5" name="灯片编号占位符 4"/>
          <p:cNvSpPr>
            <a:spLocks noGrp="1"/>
          </p:cNvSpPr>
          <p:nvPr>
            <p:ph type="sldNum" sz="quarter" idx="11"/>
          </p:nvPr>
        </p:nvSpPr>
        <p:spPr/>
        <p:txBody>
          <a:bodyPr/>
          <a:lstStyle/>
          <a:p>
            <a:fld id="{F188C658-0E70-4561-AF6F-F0DC4D4086A6}" type="slidenum">
              <a:rPr lang="zh-CN" altLang="en-US" smtClean="0"/>
              <a:t>11</a:t>
            </a:fld>
            <a:endParaRPr lang="zh-CN" altLang="en-US" sz="1200"/>
          </a:p>
        </p:txBody>
      </p:sp>
    </p:spTree>
    <p:extLst>
      <p:ext uri="{BB962C8B-B14F-4D97-AF65-F5344CB8AC3E}">
        <p14:creationId xmlns:p14="http://schemas.microsoft.com/office/powerpoint/2010/main" val="62883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algn="l"/>
            <a:endParaRPr lang="zh-CN" altLang="en-US" sz="7200" dirty="0">
              <a:latin typeface="+mn-ea"/>
              <a:ea typeface="+mn-ea"/>
            </a:endParaRPr>
          </a:p>
        </p:txBody>
      </p:sp>
      <p:sp>
        <p:nvSpPr>
          <p:cNvPr id="4" name="日期占位符 3"/>
          <p:cNvSpPr>
            <a:spLocks noGrp="1"/>
          </p:cNvSpPr>
          <p:nvPr>
            <p:ph type="dt" idx="10"/>
          </p:nvPr>
        </p:nvSpPr>
        <p:spPr/>
        <p:txBody>
          <a:bodyPr/>
          <a:lstStyle/>
          <a:p>
            <a:pPr>
              <a:defRPr/>
            </a:pPr>
            <a:fld id="{CD005D4C-76A5-437C-ACDE-B8905F719315}" type="datetime1">
              <a:rPr lang="zh-CN" altLang="en-US" smtClean="0"/>
              <a:t>2021/12/14</a:t>
            </a:fld>
            <a:endParaRPr lang="zh-CN" altLang="en-US" sz="1200"/>
          </a:p>
        </p:txBody>
      </p:sp>
      <p:sp>
        <p:nvSpPr>
          <p:cNvPr id="5" name="灯片编号占位符 4"/>
          <p:cNvSpPr>
            <a:spLocks noGrp="1"/>
          </p:cNvSpPr>
          <p:nvPr>
            <p:ph type="sldNum" sz="quarter" idx="11"/>
          </p:nvPr>
        </p:nvSpPr>
        <p:spPr/>
        <p:txBody>
          <a:bodyPr/>
          <a:lstStyle/>
          <a:p>
            <a:fld id="{F188C658-0E70-4561-AF6F-F0DC4D4086A6}" type="slidenum">
              <a:rPr lang="zh-CN" altLang="en-US" smtClean="0"/>
              <a:t>12</a:t>
            </a:fld>
            <a:endParaRPr lang="zh-CN" altLang="en-US" sz="1200"/>
          </a:p>
        </p:txBody>
      </p:sp>
    </p:spTree>
    <p:extLst>
      <p:ext uri="{BB962C8B-B14F-4D97-AF65-F5344CB8AC3E}">
        <p14:creationId xmlns:p14="http://schemas.microsoft.com/office/powerpoint/2010/main" val="3465725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从理论上讲，如果获得了用户的同意，浏览器内的密码挖掘不一定是恶意的，所以我们进行了额外的分析来验证，在现实中，几乎所有的密码挖掘网站都没有征求用户的同意。加密劫持主要出现在低人气网站的长尾中，这些网站推广种子或受版权保护的视频流等非法内容。我们的分析还揭露了</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69</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起通过广告网页加载的加密劫持事件。这些事件构成了非故意的加密劫持，在没有网站所有者</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发布者直接参与的情况下发生</a:t>
            </a:r>
          </a:p>
        </p:txBody>
      </p:sp>
      <p:sp>
        <p:nvSpPr>
          <p:cNvPr id="4" name="日期占位符 3"/>
          <p:cNvSpPr>
            <a:spLocks noGrp="1"/>
          </p:cNvSpPr>
          <p:nvPr>
            <p:ph type="dt" idx="10"/>
          </p:nvPr>
        </p:nvSpPr>
        <p:spPr/>
        <p:txBody>
          <a:bodyPr/>
          <a:lstStyle/>
          <a:p>
            <a:pPr>
              <a:defRPr/>
            </a:pPr>
            <a:fld id="{CD005D4C-76A5-437C-ACDE-B8905F719315}" type="datetime1">
              <a:rPr lang="zh-CN" altLang="en-US" smtClean="0"/>
              <a:t>2021/12/14</a:t>
            </a:fld>
            <a:endParaRPr lang="zh-CN" altLang="en-US" sz="1200"/>
          </a:p>
        </p:txBody>
      </p:sp>
      <p:sp>
        <p:nvSpPr>
          <p:cNvPr id="5" name="灯片编号占位符 4"/>
          <p:cNvSpPr>
            <a:spLocks noGrp="1"/>
          </p:cNvSpPr>
          <p:nvPr>
            <p:ph type="sldNum" sz="quarter" idx="11"/>
          </p:nvPr>
        </p:nvSpPr>
        <p:spPr/>
        <p:txBody>
          <a:bodyPr/>
          <a:lstStyle/>
          <a:p>
            <a:fld id="{F188C658-0E70-4561-AF6F-F0DC4D4086A6}" type="slidenum">
              <a:rPr lang="zh-CN" altLang="en-US" smtClean="0"/>
              <a:t>13</a:t>
            </a:fld>
            <a:endParaRPr lang="zh-CN" altLang="en-US" sz="1200"/>
          </a:p>
        </p:txBody>
      </p:sp>
    </p:spTree>
    <p:extLst>
      <p:ext uri="{BB962C8B-B14F-4D97-AF65-F5344CB8AC3E}">
        <p14:creationId xmlns:p14="http://schemas.microsoft.com/office/powerpoint/2010/main" val="3373957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algn="l"/>
            <a:endParaRPr lang="zh-CN" altLang="en-US" sz="7200" dirty="0">
              <a:latin typeface="+mn-ea"/>
              <a:ea typeface="+mn-ea"/>
            </a:endParaRPr>
          </a:p>
        </p:txBody>
      </p:sp>
      <p:sp>
        <p:nvSpPr>
          <p:cNvPr id="4" name="日期占位符 3"/>
          <p:cNvSpPr>
            <a:spLocks noGrp="1"/>
          </p:cNvSpPr>
          <p:nvPr>
            <p:ph type="dt" idx="10"/>
          </p:nvPr>
        </p:nvSpPr>
        <p:spPr/>
        <p:txBody>
          <a:bodyPr/>
          <a:lstStyle/>
          <a:p>
            <a:pPr>
              <a:defRPr/>
            </a:pPr>
            <a:fld id="{CD005D4C-76A5-437C-ACDE-B8905F719315}" type="datetime1">
              <a:rPr lang="zh-CN" altLang="en-US" smtClean="0"/>
              <a:t>2021/12/14</a:t>
            </a:fld>
            <a:endParaRPr lang="zh-CN" altLang="en-US" sz="1200"/>
          </a:p>
        </p:txBody>
      </p:sp>
      <p:sp>
        <p:nvSpPr>
          <p:cNvPr id="5" name="灯片编号占位符 4"/>
          <p:cNvSpPr>
            <a:spLocks noGrp="1"/>
          </p:cNvSpPr>
          <p:nvPr>
            <p:ph type="sldNum" sz="quarter" idx="11"/>
          </p:nvPr>
        </p:nvSpPr>
        <p:spPr/>
        <p:txBody>
          <a:bodyPr/>
          <a:lstStyle/>
          <a:p>
            <a:fld id="{F188C658-0E70-4561-AF6F-F0DC4D4086A6}" type="slidenum">
              <a:rPr lang="zh-CN" altLang="en-US" smtClean="0"/>
              <a:t>14</a:t>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algn="l"/>
            <a:endParaRPr lang="zh-CN" altLang="en-US" sz="7200" dirty="0">
              <a:latin typeface="+mn-ea"/>
              <a:ea typeface="+mn-ea"/>
            </a:endParaRPr>
          </a:p>
        </p:txBody>
      </p:sp>
      <p:sp>
        <p:nvSpPr>
          <p:cNvPr id="4" name="日期占位符 3"/>
          <p:cNvSpPr>
            <a:spLocks noGrp="1"/>
          </p:cNvSpPr>
          <p:nvPr>
            <p:ph type="dt" idx="10"/>
          </p:nvPr>
        </p:nvSpPr>
        <p:spPr/>
        <p:txBody>
          <a:bodyPr/>
          <a:lstStyle/>
          <a:p>
            <a:pPr>
              <a:defRPr/>
            </a:pPr>
            <a:fld id="{CD005D4C-76A5-437C-ACDE-B8905F719315}" type="datetime1">
              <a:rPr lang="zh-CN" altLang="en-US" smtClean="0"/>
              <a:t>2021/12/14</a:t>
            </a:fld>
            <a:endParaRPr lang="zh-CN" altLang="en-US" sz="1200"/>
          </a:p>
        </p:txBody>
      </p:sp>
      <p:sp>
        <p:nvSpPr>
          <p:cNvPr id="5" name="灯片编号占位符 4"/>
          <p:cNvSpPr>
            <a:spLocks noGrp="1"/>
          </p:cNvSpPr>
          <p:nvPr>
            <p:ph type="sldNum" sz="quarter" idx="11"/>
          </p:nvPr>
        </p:nvSpPr>
        <p:spPr/>
        <p:txBody>
          <a:bodyPr/>
          <a:lstStyle/>
          <a:p>
            <a:fld id="{F188C658-0E70-4561-AF6F-F0DC4D4086A6}" type="slidenum">
              <a:rPr lang="zh-CN" altLang="en-US" smtClean="0"/>
              <a:t>15</a:t>
            </a:fld>
            <a:endParaRPr lang="zh-CN" altLang="en-US" sz="1200"/>
          </a:p>
        </p:txBody>
      </p:sp>
    </p:spTree>
    <p:extLst>
      <p:ext uri="{BB962C8B-B14F-4D97-AF65-F5344CB8AC3E}">
        <p14:creationId xmlns:p14="http://schemas.microsoft.com/office/powerpoint/2010/main" val="1788882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CD005D4C-76A5-437C-ACDE-B8905F719315}" type="datetime1">
              <a:rPr lang="zh-CN" altLang="en-US" smtClean="0"/>
              <a:t>2021/12/14</a:t>
            </a:fld>
            <a:endParaRPr lang="zh-CN" altLang="en-US" sz="1200"/>
          </a:p>
        </p:txBody>
      </p:sp>
      <p:sp>
        <p:nvSpPr>
          <p:cNvPr id="5" name="灯片编号占位符 4"/>
          <p:cNvSpPr>
            <a:spLocks noGrp="1"/>
          </p:cNvSpPr>
          <p:nvPr>
            <p:ph type="sldNum" sz="quarter" idx="11"/>
          </p:nvPr>
        </p:nvSpPr>
        <p:spPr/>
        <p:txBody>
          <a:bodyPr/>
          <a:lstStyle/>
          <a:p>
            <a:fld id="{F188C658-0E70-4561-AF6F-F0DC4D4086A6}" type="slidenum">
              <a:rPr lang="zh-CN" altLang="en-US" smtClean="0"/>
              <a:t>18</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CD005D4C-76A5-437C-ACDE-B8905F719315}" type="datetime1">
              <a:rPr lang="zh-CN" altLang="en-US" smtClean="0"/>
              <a:t>2021/12/14</a:t>
            </a:fld>
            <a:endParaRPr lang="zh-CN" altLang="en-US" sz="1200"/>
          </a:p>
        </p:txBody>
      </p:sp>
      <p:sp>
        <p:nvSpPr>
          <p:cNvPr id="5" name="灯片编号占位符 4"/>
          <p:cNvSpPr>
            <a:spLocks noGrp="1"/>
          </p:cNvSpPr>
          <p:nvPr>
            <p:ph type="sldNum" sz="quarter" idx="11"/>
          </p:nvPr>
        </p:nvSpPr>
        <p:spPr/>
        <p:txBody>
          <a:bodyPr/>
          <a:lstStyle/>
          <a:p>
            <a:fld id="{F188C658-0E70-4561-AF6F-F0DC4D4086A6}" type="slidenum">
              <a:rPr lang="zh-CN" altLang="en-US" smtClean="0"/>
              <a:t>2</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		       </a:t>
            </a:r>
            <a:r>
              <a:rPr lang="zh-CN" altLang="en-US" dirty="0"/>
              <a:t>首先对区块链做一个简要的介绍，构成一条区块链的基本结构就是一个节点，它和一般链表的主要区别就是链表中一个节点包含指针和这个节点的值，区块链中还包含了上一个节点所有内容的</a:t>
            </a:r>
            <a:r>
              <a:rPr lang="en-US" altLang="zh-CN" dirty="0"/>
              <a:t>hash</a:t>
            </a:r>
            <a:r>
              <a:rPr lang="zh-CN" altLang="en-US" dirty="0"/>
              <a:t>值。这样只需验证最后一个节点的</a:t>
            </a:r>
            <a:r>
              <a:rPr lang="en-US" altLang="zh-CN" dirty="0"/>
              <a:t>hash</a:t>
            </a:r>
            <a:r>
              <a:rPr lang="zh-CN" altLang="en-US" dirty="0"/>
              <a:t>值就可以。</a:t>
            </a:r>
            <a:endParaRPr lang="en-US" altLang="zh-CN" dirty="0"/>
          </a:p>
          <a:p>
            <a:r>
              <a:rPr lang="zh-CN" altLang="en-US" dirty="0"/>
              <a:t>      区块链中一个节点的值是一个默克尔根的树形数据结构。这个树形结构中最底层的叶子节点记录了区块链中交易，然后上层计算下层的内容的</a:t>
            </a:r>
            <a:r>
              <a:rPr lang="en-US" altLang="zh-CN" dirty="0"/>
              <a:t>hash</a:t>
            </a:r>
            <a:r>
              <a:rPr lang="zh-CN" altLang="en-US" dirty="0"/>
              <a:t>值。这样只需验证根节点的值是否正确就可以保证交易没有篡改。</a:t>
            </a:r>
          </a:p>
        </p:txBody>
      </p:sp>
      <p:sp>
        <p:nvSpPr>
          <p:cNvPr id="4" name="日期占位符 3"/>
          <p:cNvSpPr>
            <a:spLocks noGrp="1"/>
          </p:cNvSpPr>
          <p:nvPr>
            <p:ph type="dt" idx="10"/>
          </p:nvPr>
        </p:nvSpPr>
        <p:spPr/>
        <p:txBody>
          <a:bodyPr/>
          <a:lstStyle/>
          <a:p>
            <a:pPr>
              <a:defRPr/>
            </a:pPr>
            <a:fld id="{CD005D4C-76A5-437C-ACDE-B8905F719315}" type="datetime1">
              <a:rPr lang="zh-CN" altLang="en-US" smtClean="0"/>
              <a:t>2021/12/14</a:t>
            </a:fld>
            <a:endParaRPr lang="zh-CN" altLang="en-US" sz="1200"/>
          </a:p>
        </p:txBody>
      </p:sp>
      <p:sp>
        <p:nvSpPr>
          <p:cNvPr id="5" name="灯片编号占位符 4"/>
          <p:cNvSpPr>
            <a:spLocks noGrp="1"/>
          </p:cNvSpPr>
          <p:nvPr>
            <p:ph type="sldNum" sz="quarter" idx="11"/>
          </p:nvPr>
        </p:nvSpPr>
        <p:spPr/>
        <p:txBody>
          <a:bodyPr/>
          <a:lstStyle/>
          <a:p>
            <a:fld id="{F188C658-0E70-4561-AF6F-F0DC4D4086A6}" type="slidenum">
              <a:rPr lang="zh-CN" altLang="en-US" smtClean="0"/>
              <a:t>3</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    </a:t>
            </a:r>
            <a:r>
              <a:rPr lang="zh-CN" altLang="en-US" dirty="0"/>
              <a:t>挖矿就是</a:t>
            </a:r>
            <a:r>
              <a:rPr lang="en-US" altLang="zh-CN" dirty="0"/>
              <a:t>H(</a:t>
            </a:r>
            <a:r>
              <a:rPr lang="zh-CN" altLang="en-US" dirty="0"/>
              <a:t>节点块头</a:t>
            </a:r>
            <a:r>
              <a:rPr lang="en-US" altLang="zh-CN" dirty="0"/>
              <a:t>)&lt;=target</a:t>
            </a:r>
            <a:r>
              <a:rPr lang="zh-CN" altLang="en-US" dirty="0"/>
              <a:t>，在节点块头中父节点哈希值、版本、时间戳、难度都是固定的，然后挖矿者需要不断调节哈希值来满足要求，如果找到了，则说明挖到了矿，然后就会有出块奖励，并将奖励写入交易中，然后再网络中发布，其他节点也可以验证。</a:t>
            </a:r>
            <a:r>
              <a:rPr lang="en-US" altLang="zh-CN" dirty="0" err="1"/>
              <a:t>Bitcon</a:t>
            </a:r>
            <a:r>
              <a:rPr lang="zh-CN" altLang="en-US" dirty="0"/>
              <a:t>中出块的时间设置为</a:t>
            </a:r>
            <a:r>
              <a:rPr lang="en-US" altLang="zh-CN" dirty="0"/>
              <a:t>10</a:t>
            </a:r>
            <a:r>
              <a:rPr lang="zh-CN" altLang="en-US" dirty="0"/>
              <a:t>分钟一个，每产生</a:t>
            </a:r>
            <a:r>
              <a:rPr lang="en-US" altLang="zh-CN" dirty="0"/>
              <a:t>2016</a:t>
            </a:r>
            <a:r>
              <a:rPr lang="zh-CN" altLang="en-US" dirty="0"/>
              <a:t>个块就调节一次难度，保证出块时间稳定。以</a:t>
            </a:r>
            <a:r>
              <a:rPr lang="en-US" altLang="zh-CN" dirty="0" err="1"/>
              <a:t>bitcon</a:t>
            </a:r>
            <a:r>
              <a:rPr lang="zh-CN" altLang="en-US" dirty="0"/>
              <a:t>为例，最开始挖到一个块奖励是</a:t>
            </a:r>
            <a:r>
              <a:rPr lang="en-US" altLang="zh-CN" dirty="0"/>
              <a:t>50</a:t>
            </a:r>
            <a:r>
              <a:rPr lang="zh-CN" altLang="en-US" dirty="0"/>
              <a:t>个</a:t>
            </a:r>
            <a:r>
              <a:rPr lang="en-US" altLang="zh-CN" dirty="0" err="1"/>
              <a:t>bitcon</a:t>
            </a:r>
            <a:r>
              <a:rPr lang="zh-CN" altLang="en-US" dirty="0"/>
              <a:t>，每挖完</a:t>
            </a:r>
            <a:r>
              <a:rPr lang="en-US" altLang="zh-CN" dirty="0"/>
              <a:t>21</a:t>
            </a:r>
            <a:r>
              <a:rPr lang="zh-CN" altLang="en-US" dirty="0"/>
              <a:t>万个</a:t>
            </a:r>
            <a:r>
              <a:rPr lang="en-US" altLang="zh-CN" dirty="0" err="1"/>
              <a:t>bitcon</a:t>
            </a:r>
            <a:r>
              <a:rPr lang="zh-CN" altLang="en-US" dirty="0"/>
              <a:t>，出块奖励减半。一个无限减半数列，所以</a:t>
            </a:r>
            <a:r>
              <a:rPr lang="en-US" altLang="zh-CN" dirty="0" err="1"/>
              <a:t>bitcon</a:t>
            </a:r>
            <a:r>
              <a:rPr lang="zh-CN" altLang="en-US" dirty="0"/>
              <a:t>最后的总发布量也不会超过</a:t>
            </a:r>
            <a:r>
              <a:rPr lang="en-US" altLang="zh-CN" dirty="0"/>
              <a:t>2100</a:t>
            </a:r>
            <a:r>
              <a:rPr lang="zh-CN" altLang="en-US" dirty="0"/>
              <a:t>万，保障了它的稀缺性。前面的出块奖励高保证了币发布时大家挖的热情，避免参与人数太少，导致可靠性降低，交易的作用消失。</a:t>
            </a:r>
          </a:p>
        </p:txBody>
      </p:sp>
      <p:sp>
        <p:nvSpPr>
          <p:cNvPr id="4" name="日期占位符 3"/>
          <p:cNvSpPr>
            <a:spLocks noGrp="1"/>
          </p:cNvSpPr>
          <p:nvPr>
            <p:ph type="dt" idx="10"/>
          </p:nvPr>
        </p:nvSpPr>
        <p:spPr/>
        <p:txBody>
          <a:bodyPr/>
          <a:lstStyle/>
          <a:p>
            <a:pPr>
              <a:defRPr/>
            </a:pPr>
            <a:fld id="{CD005D4C-76A5-437C-ACDE-B8905F719315}" type="datetime1">
              <a:rPr lang="zh-CN" altLang="en-US" smtClean="0"/>
              <a:t>2021/12/14</a:t>
            </a:fld>
            <a:endParaRPr lang="zh-CN" altLang="en-US" sz="1200"/>
          </a:p>
        </p:txBody>
      </p:sp>
      <p:sp>
        <p:nvSpPr>
          <p:cNvPr id="5" name="灯片编号占位符 4"/>
          <p:cNvSpPr>
            <a:spLocks noGrp="1"/>
          </p:cNvSpPr>
          <p:nvPr>
            <p:ph type="sldNum" sz="quarter" idx="11"/>
          </p:nvPr>
        </p:nvSpPr>
        <p:spPr/>
        <p:txBody>
          <a:bodyPr/>
          <a:lstStyle/>
          <a:p>
            <a:fld id="{F188C658-0E70-4561-AF6F-F0DC4D4086A6}" type="slidenum">
              <a:rPr lang="zh-CN" altLang="en-US" smtClean="0"/>
              <a:t>4</a:t>
            </a:fld>
            <a:endParaRPr lang="zh-CN" altLang="en-US" sz="1200"/>
          </a:p>
        </p:txBody>
      </p:sp>
    </p:spTree>
    <p:extLst>
      <p:ext uri="{BB962C8B-B14F-4D97-AF65-F5344CB8AC3E}">
        <p14:creationId xmlns:p14="http://schemas.microsoft.com/office/powerpoint/2010/main" val="376998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 挖矿一开始使用的是</a:t>
            </a:r>
            <a:r>
              <a:rPr lang="en-US" altLang="zh-CN" dirty="0"/>
              <a:t>CPU</a:t>
            </a:r>
            <a:r>
              <a:rPr lang="zh-CN" altLang="en-US" dirty="0"/>
              <a:t>，但挖矿过程中都是进行</a:t>
            </a:r>
            <a:r>
              <a:rPr lang="en-US" altLang="zh-CN" dirty="0"/>
              <a:t>hash</a:t>
            </a:r>
            <a:r>
              <a:rPr lang="zh-CN" altLang="en-US" dirty="0"/>
              <a:t>值运算，</a:t>
            </a:r>
            <a:r>
              <a:rPr lang="en-US" altLang="zh-CN" dirty="0"/>
              <a:t>CPU</a:t>
            </a:r>
            <a:r>
              <a:rPr lang="zh-CN" altLang="en-US" dirty="0"/>
              <a:t>中大量浮点数运算性能等都没有用上。性价比没有</a:t>
            </a:r>
            <a:r>
              <a:rPr lang="en-US" altLang="zh-CN" dirty="0"/>
              <a:t>GPU</a:t>
            </a:r>
            <a:r>
              <a:rPr lang="zh-CN" altLang="en-US" dirty="0"/>
              <a:t>划算。所以开始用</a:t>
            </a:r>
            <a:r>
              <a:rPr lang="en-US" altLang="zh-CN" dirty="0"/>
              <a:t>GPU</a:t>
            </a:r>
            <a:r>
              <a:rPr lang="zh-CN" altLang="en-US" dirty="0"/>
              <a:t>挖矿。但现在由于挖矿热情高涨，且</a:t>
            </a:r>
            <a:r>
              <a:rPr lang="en-US" altLang="zh-CN" dirty="0" err="1"/>
              <a:t>bitcon</a:t>
            </a:r>
            <a:r>
              <a:rPr lang="zh-CN" altLang="en-US" dirty="0"/>
              <a:t>发布已经很久了，所以挖矿难度不断上升。开始有定制专用矿机</a:t>
            </a:r>
            <a:r>
              <a:rPr lang="en-US" altLang="zh-CN" dirty="0"/>
              <a:t>APU</a:t>
            </a:r>
            <a:r>
              <a:rPr lang="zh-CN" altLang="en-US" dirty="0"/>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日期占位符 3"/>
          <p:cNvSpPr>
            <a:spLocks noGrp="1"/>
          </p:cNvSpPr>
          <p:nvPr>
            <p:ph type="dt" idx="10"/>
          </p:nvPr>
        </p:nvSpPr>
        <p:spPr/>
        <p:txBody>
          <a:bodyPr/>
          <a:lstStyle/>
          <a:p>
            <a:pPr>
              <a:defRPr/>
            </a:pPr>
            <a:fld id="{CD005D4C-76A5-437C-ACDE-B8905F719315}" type="datetime1">
              <a:rPr lang="zh-CN" altLang="en-US" smtClean="0"/>
              <a:t>2021/12/14</a:t>
            </a:fld>
            <a:endParaRPr lang="zh-CN" altLang="en-US" sz="1200"/>
          </a:p>
        </p:txBody>
      </p:sp>
      <p:sp>
        <p:nvSpPr>
          <p:cNvPr id="5" name="灯片编号占位符 4"/>
          <p:cNvSpPr>
            <a:spLocks noGrp="1"/>
          </p:cNvSpPr>
          <p:nvPr>
            <p:ph type="sldNum" sz="quarter" idx="11"/>
          </p:nvPr>
        </p:nvSpPr>
        <p:spPr/>
        <p:txBody>
          <a:bodyPr/>
          <a:lstStyle/>
          <a:p>
            <a:fld id="{F188C658-0E70-4561-AF6F-F0DC4D4086A6}" type="slidenum">
              <a:rPr lang="zh-CN" altLang="en-US" smtClean="0"/>
              <a:t>5</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       左图为</a:t>
            </a:r>
            <a:r>
              <a:rPr lang="en-US" altLang="zh-CN" dirty="0"/>
              <a:t>bitcoin</a:t>
            </a:r>
            <a:r>
              <a:rPr lang="zh-CN" altLang="en-US" dirty="0"/>
              <a:t>的算力增长图，可以看出算力是爆炸式增长。但算着参与挖矿的人越来越多，由于算法决定出块的时间是恒定的，挖到矿的概率是个人的算力占总算力的比值。在庞大的总算力面前，个人挖矿就变成了买彩票。所以为了让挖矿行为的收入变得稳定，就开始有矿池产生。单个人加入矿池，如果有人挖到矿，大家一起分。右图为主要的矿池按照算力占比绘制的扇形图。但矿池的出现、专业挖矿设备的出现，导致挖矿行为中有特定的条件的个人或者组织占据明显优势地位，之前就出现一家矿池算力超过</a:t>
            </a:r>
            <a:r>
              <a:rPr lang="en-US" altLang="zh-CN" dirty="0"/>
              <a:t>50%</a:t>
            </a:r>
            <a:r>
              <a:rPr lang="zh-CN" altLang="en-US" dirty="0"/>
              <a:t>。这违背了</a:t>
            </a:r>
            <a:r>
              <a:rPr lang="en-US" altLang="zh-CN" dirty="0"/>
              <a:t>bitcoin</a:t>
            </a:r>
            <a:r>
              <a:rPr lang="zh-CN" altLang="en-US" dirty="0"/>
              <a:t>的初衷。所以后面就加密虚拟货币通过算法设置，导致</a:t>
            </a:r>
            <a:r>
              <a:rPr lang="en-US" altLang="zh-CN" dirty="0"/>
              <a:t>GPU</a:t>
            </a:r>
            <a:r>
              <a:rPr lang="zh-CN" altLang="en-US" dirty="0"/>
              <a:t>、</a:t>
            </a:r>
            <a:r>
              <a:rPr lang="en-US" altLang="zh-CN" dirty="0"/>
              <a:t>APU</a:t>
            </a:r>
            <a:r>
              <a:rPr lang="zh-CN" altLang="en-US" dirty="0"/>
              <a:t>挖矿不占优势，</a:t>
            </a:r>
            <a:r>
              <a:rPr lang="en-US" altLang="zh-CN" dirty="0"/>
              <a:t>CPU</a:t>
            </a:r>
            <a:r>
              <a:rPr lang="zh-CN" altLang="en-US" dirty="0"/>
              <a:t>也可以挖矿。所以就开始有网站使用</a:t>
            </a:r>
            <a:r>
              <a:rPr lang="en-US" altLang="zh-CN" dirty="0"/>
              <a:t>JS</a:t>
            </a:r>
            <a:r>
              <a:rPr lang="zh-CN" altLang="en-US" dirty="0"/>
              <a:t>脚本调用用户的</a:t>
            </a:r>
            <a:r>
              <a:rPr lang="en-US" altLang="zh-CN" dirty="0"/>
              <a:t>CPU</a:t>
            </a:r>
            <a:r>
              <a:rPr lang="zh-CN" altLang="en-US" dirty="0"/>
              <a:t>挖矿现象出现。本文就主要对这种行为进行分析检测。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日期占位符 3"/>
          <p:cNvSpPr>
            <a:spLocks noGrp="1"/>
          </p:cNvSpPr>
          <p:nvPr>
            <p:ph type="dt" idx="10"/>
          </p:nvPr>
        </p:nvSpPr>
        <p:spPr/>
        <p:txBody>
          <a:bodyPr/>
          <a:lstStyle/>
          <a:p>
            <a:pPr>
              <a:defRPr/>
            </a:pPr>
            <a:fld id="{CD005D4C-76A5-437C-ACDE-B8905F719315}" type="datetime1">
              <a:rPr lang="zh-CN" altLang="en-US" smtClean="0"/>
              <a:t>2021/12/14</a:t>
            </a:fld>
            <a:endParaRPr lang="zh-CN" altLang="en-US" sz="1200"/>
          </a:p>
        </p:txBody>
      </p:sp>
      <p:sp>
        <p:nvSpPr>
          <p:cNvPr id="5" name="灯片编号占位符 4"/>
          <p:cNvSpPr>
            <a:spLocks noGrp="1"/>
          </p:cNvSpPr>
          <p:nvPr>
            <p:ph type="sldNum" sz="quarter" idx="11"/>
          </p:nvPr>
        </p:nvSpPr>
        <p:spPr/>
        <p:txBody>
          <a:bodyPr/>
          <a:lstStyle/>
          <a:p>
            <a:fld id="{F188C658-0E70-4561-AF6F-F0DC4D4086A6}" type="slidenum">
              <a:rPr lang="zh-CN" altLang="en-US" smtClean="0"/>
              <a:t>6</a:t>
            </a:fld>
            <a:endParaRPr lang="zh-CN" altLang="en-US" sz="1200"/>
          </a:p>
        </p:txBody>
      </p:sp>
    </p:spTree>
    <p:extLst>
      <p:ext uri="{BB962C8B-B14F-4D97-AF65-F5344CB8AC3E}">
        <p14:creationId xmlns:p14="http://schemas.microsoft.com/office/powerpoint/2010/main" val="176819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日期占位符 3"/>
          <p:cNvSpPr>
            <a:spLocks noGrp="1"/>
          </p:cNvSpPr>
          <p:nvPr>
            <p:ph type="dt" idx="10"/>
          </p:nvPr>
        </p:nvSpPr>
        <p:spPr/>
        <p:txBody>
          <a:bodyPr/>
          <a:lstStyle/>
          <a:p>
            <a:pPr>
              <a:defRPr/>
            </a:pPr>
            <a:fld id="{CD005D4C-76A5-437C-ACDE-B8905F719315}" type="datetime1">
              <a:rPr lang="zh-CN" altLang="en-US" smtClean="0"/>
              <a:t>2021/12/14</a:t>
            </a:fld>
            <a:endParaRPr lang="zh-CN" altLang="en-US" sz="1200"/>
          </a:p>
        </p:txBody>
      </p:sp>
      <p:sp>
        <p:nvSpPr>
          <p:cNvPr id="5" name="灯片编号占位符 4"/>
          <p:cNvSpPr>
            <a:spLocks noGrp="1"/>
          </p:cNvSpPr>
          <p:nvPr>
            <p:ph type="sldNum" sz="quarter" idx="11"/>
          </p:nvPr>
        </p:nvSpPr>
        <p:spPr/>
        <p:txBody>
          <a:bodyPr/>
          <a:lstStyle/>
          <a:p>
            <a:fld id="{F188C658-0E70-4561-AF6F-F0DC4D4086A6}" type="slidenum">
              <a:rPr lang="zh-CN" altLang="en-US" smtClean="0"/>
              <a:t>7</a:t>
            </a:fld>
            <a:endParaRPr lang="zh-CN" altLang="en-US" sz="1200"/>
          </a:p>
        </p:txBody>
      </p:sp>
    </p:spTree>
    <p:extLst>
      <p:ext uri="{BB962C8B-B14F-4D97-AF65-F5344CB8AC3E}">
        <p14:creationId xmlns:p14="http://schemas.microsoft.com/office/powerpoint/2010/main" val="564154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日期占位符 3"/>
          <p:cNvSpPr>
            <a:spLocks noGrp="1"/>
          </p:cNvSpPr>
          <p:nvPr>
            <p:ph type="dt" idx="10"/>
          </p:nvPr>
        </p:nvSpPr>
        <p:spPr/>
        <p:txBody>
          <a:bodyPr/>
          <a:lstStyle/>
          <a:p>
            <a:pPr>
              <a:defRPr/>
            </a:pPr>
            <a:fld id="{CD005D4C-76A5-437C-ACDE-B8905F719315}" type="datetime1">
              <a:rPr lang="zh-CN" altLang="en-US" smtClean="0"/>
              <a:t>2021/12/14</a:t>
            </a:fld>
            <a:endParaRPr lang="zh-CN" altLang="en-US" sz="1200"/>
          </a:p>
        </p:txBody>
      </p:sp>
      <p:sp>
        <p:nvSpPr>
          <p:cNvPr id="5" name="灯片编号占位符 4"/>
          <p:cNvSpPr>
            <a:spLocks noGrp="1"/>
          </p:cNvSpPr>
          <p:nvPr>
            <p:ph type="sldNum" sz="quarter" idx="11"/>
          </p:nvPr>
        </p:nvSpPr>
        <p:spPr/>
        <p:txBody>
          <a:bodyPr/>
          <a:lstStyle/>
          <a:p>
            <a:fld id="{F188C658-0E70-4561-AF6F-F0DC4D4086A6}" type="slidenum">
              <a:rPr lang="zh-CN" altLang="en-US" smtClean="0"/>
              <a:t>8</a:t>
            </a:fld>
            <a:endParaRPr lang="zh-CN" altLang="en-US" sz="1200"/>
          </a:p>
        </p:txBody>
      </p:sp>
    </p:spTree>
    <p:extLst>
      <p:ext uri="{BB962C8B-B14F-4D97-AF65-F5344CB8AC3E}">
        <p14:creationId xmlns:p14="http://schemas.microsoft.com/office/powerpoint/2010/main" val="70542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en-US" altLang="zh-CN" sz="1200" dirty="0">
                <a:effectLst/>
                <a:latin typeface="Arial" panose="020B0604020202020204" pitchFamily="34" charset="0"/>
              </a:rPr>
              <a:t>	       web workers</a:t>
            </a:r>
            <a:r>
              <a:rPr lang="zh-CN" altLang="en-US" sz="1200" dirty="0">
                <a:effectLst/>
                <a:latin typeface="Arial" panose="020B0604020202020204" pitchFamily="34" charset="0"/>
              </a:rPr>
              <a:t>：线程多少，挖矿行为多倾向于使用多线程工作，几乎所有的</a:t>
            </a:r>
            <a:r>
              <a:rPr lang="en-US" altLang="zh-CN" sz="1200" dirty="0">
                <a:effectLst/>
                <a:latin typeface="Arial" panose="020B0604020202020204" pitchFamily="34" charset="0"/>
              </a:rPr>
              <a:t>12</a:t>
            </a:r>
            <a:r>
              <a:rPr lang="zh-CN" altLang="en-US" sz="1200" dirty="0">
                <a:effectLst/>
                <a:latin typeface="Arial" panose="020B0604020202020204" pitchFamily="34" charset="0"/>
              </a:rPr>
              <a:t>个挖矿脚本家族至少</a:t>
            </a:r>
            <a:br>
              <a:rPr lang="zh-CN" altLang="en-US" sz="1200" dirty="0"/>
            </a:br>
            <a:r>
              <a:rPr lang="zh-CN" altLang="en-US" sz="1200" dirty="0">
                <a:effectLst/>
                <a:latin typeface="Arial" panose="020B0604020202020204" pitchFamily="34" charset="0"/>
              </a:rPr>
              <a:t>使用了</a:t>
            </a:r>
            <a:r>
              <a:rPr lang="en-US" altLang="zh-CN" sz="1200" dirty="0">
                <a:effectLst/>
                <a:latin typeface="Arial" panose="020B0604020202020204" pitchFamily="34" charset="0"/>
              </a:rPr>
              <a:t>3</a:t>
            </a:r>
            <a:r>
              <a:rPr lang="zh-CN" altLang="en-US" sz="1200" dirty="0">
                <a:effectLst/>
                <a:latin typeface="Arial" panose="020B0604020202020204" pitchFamily="34" charset="0"/>
              </a:rPr>
              <a:t>个线程。</a:t>
            </a:r>
            <a:br>
              <a:rPr lang="zh-CN" altLang="en-US" sz="1200" dirty="0"/>
            </a:br>
            <a:r>
              <a:rPr lang="zh-CN" altLang="en-US" sz="1200" dirty="0"/>
              <a:t>        </a:t>
            </a:r>
            <a:r>
              <a:rPr lang="en-US" altLang="zh-CN" sz="1200" dirty="0" err="1">
                <a:effectLst/>
                <a:latin typeface="Arial" panose="020B0604020202020204" pitchFamily="34" charset="0"/>
              </a:rPr>
              <a:t>parraller</a:t>
            </a:r>
            <a:r>
              <a:rPr lang="en-US" altLang="zh-CN" sz="1200" dirty="0">
                <a:effectLst/>
                <a:latin typeface="Arial" panose="020B0604020202020204" pitchFamily="34" charset="0"/>
              </a:rPr>
              <a:t> tasks</a:t>
            </a:r>
            <a:r>
              <a:rPr lang="zh-CN" altLang="en-US" sz="1200" dirty="0">
                <a:effectLst/>
                <a:latin typeface="Arial" panose="020B0604020202020204" pitchFamily="34" charset="0"/>
              </a:rPr>
              <a:t>：正常网站一般都创建一个线程专门用于一个目的（如：捕获、播放视频）。作者</a:t>
            </a:r>
            <a:br>
              <a:rPr lang="zh-CN" altLang="en-US" sz="1200" dirty="0"/>
            </a:br>
            <a:r>
              <a:rPr lang="zh-CN" altLang="en-US" sz="1200" dirty="0">
                <a:effectLst/>
                <a:latin typeface="Arial" panose="020B0604020202020204" pitchFamily="34" charset="0"/>
              </a:rPr>
              <a:t>观察发现在发生挖矿劫持的网站中，每个线程下都运行着相同的任务。重复着相同的方法调用。</a:t>
            </a:r>
            <a:br>
              <a:rPr lang="zh-CN" altLang="en-US" sz="1200" dirty="0"/>
            </a:br>
            <a:r>
              <a:rPr lang="zh-CN" altLang="en-US" sz="1200" dirty="0"/>
              <a:t>       </a:t>
            </a:r>
            <a:r>
              <a:rPr lang="en-US" altLang="zh-CN" sz="1200" dirty="0" err="1">
                <a:effectLst/>
                <a:latin typeface="Arial" panose="020B0604020202020204" pitchFamily="34" charset="0"/>
              </a:rPr>
              <a:t>webassembly</a:t>
            </a:r>
            <a:r>
              <a:rPr lang="zh-CN" altLang="en-US" sz="1200" dirty="0">
                <a:effectLst/>
                <a:latin typeface="Arial" panose="020B0604020202020204" pitchFamily="34" charset="0"/>
              </a:rPr>
              <a:t>：它允许</a:t>
            </a:r>
            <a:r>
              <a:rPr lang="en-US" altLang="zh-CN" sz="1200" dirty="0">
                <a:effectLst/>
                <a:latin typeface="Arial" panose="020B0604020202020204" pitchFamily="34" charset="0"/>
              </a:rPr>
              <a:t>web</a:t>
            </a:r>
            <a:r>
              <a:rPr lang="zh-CN" altLang="en-US" sz="1200" dirty="0">
                <a:effectLst/>
                <a:latin typeface="Arial" panose="020B0604020202020204" pitchFamily="34" charset="0"/>
              </a:rPr>
              <a:t>开发人员以接近本地的速度在现代浏览器上执行。我们发现训练集中的所有密码劫持库都使用</a:t>
            </a:r>
            <a:r>
              <a:rPr lang="en-US" altLang="zh-CN" sz="1200" dirty="0" err="1">
                <a:effectLst/>
                <a:latin typeface="Arial" panose="020B0604020202020204" pitchFamily="34" charset="0"/>
              </a:rPr>
              <a:t>WebAssembly</a:t>
            </a:r>
            <a:r>
              <a:rPr lang="zh-CN" altLang="en-US" sz="1200" dirty="0">
                <a:effectLst/>
                <a:latin typeface="Arial" panose="020B0604020202020204" pitchFamily="34" charset="0"/>
              </a:rPr>
              <a:t>。通过监控</a:t>
            </a:r>
            <a:r>
              <a:rPr lang="en-US" altLang="zh-CN" sz="1200" dirty="0" err="1">
                <a:effectLst/>
                <a:latin typeface="Arial" panose="020B0604020202020204" pitchFamily="34" charset="0"/>
              </a:rPr>
              <a:t>wasm</a:t>
            </a:r>
            <a:r>
              <a:rPr lang="zh-CN" altLang="en-US" sz="1200" dirty="0">
                <a:effectLst/>
                <a:latin typeface="Arial" panose="020B0604020202020204" pitchFamily="34" charset="0"/>
              </a:rPr>
              <a:t>模块在主执行线程和</a:t>
            </a:r>
            <a:r>
              <a:rPr lang="en-US" altLang="zh-CN" sz="1200" dirty="0">
                <a:effectLst/>
                <a:latin typeface="Arial" panose="020B0604020202020204" pitchFamily="34" charset="0"/>
              </a:rPr>
              <a:t>web</a:t>
            </a:r>
            <a:r>
              <a:rPr lang="zh-CN" altLang="en-US" sz="1200" dirty="0"/>
              <a:t> </a:t>
            </a:r>
            <a:r>
              <a:rPr lang="en-US" altLang="zh-CN" sz="1200" dirty="0">
                <a:effectLst/>
                <a:latin typeface="Arial" panose="020B0604020202020204" pitchFamily="34" charset="0"/>
              </a:rPr>
              <a:t>worker</a:t>
            </a:r>
            <a:r>
              <a:rPr lang="zh-CN" altLang="en-US" sz="1200" dirty="0">
                <a:effectLst/>
                <a:latin typeface="Arial" panose="020B0604020202020204" pitchFamily="34" charset="0"/>
              </a:rPr>
              <a:t>之间的交换来检测</a:t>
            </a:r>
            <a:r>
              <a:rPr lang="en-US" altLang="zh-CN" sz="1200" dirty="0" err="1">
                <a:effectLst/>
                <a:latin typeface="Arial" panose="020B0604020202020204" pitchFamily="34" charset="0"/>
              </a:rPr>
              <a:t>WebAssembly</a:t>
            </a:r>
            <a:r>
              <a:rPr lang="zh-CN" altLang="en-US" sz="1200" dirty="0">
                <a:effectLst/>
                <a:latin typeface="Arial" panose="020B0604020202020204" pitchFamily="34" charset="0"/>
              </a:rPr>
              <a:t>的使用情况。</a:t>
            </a:r>
            <a:br>
              <a:rPr lang="zh-CN" altLang="en-US" sz="1200" dirty="0"/>
            </a:br>
            <a:r>
              <a:rPr lang="zh-CN" altLang="en-US" sz="1200" dirty="0"/>
              <a:t>       </a:t>
            </a:r>
            <a:r>
              <a:rPr lang="en-US" altLang="zh-CN" sz="1200" dirty="0" err="1">
                <a:effectLst/>
                <a:latin typeface="Arial" panose="020B0604020202020204" pitchFamily="34" charset="0"/>
              </a:rPr>
              <a:t>websockets</a:t>
            </a:r>
            <a:r>
              <a:rPr lang="zh-CN" altLang="en-US" sz="1200" dirty="0">
                <a:effectLst/>
                <a:latin typeface="Arial" panose="020B0604020202020204" pitchFamily="34" charset="0"/>
              </a:rPr>
              <a:t>：大多挖矿行为都建立了与矿池的</a:t>
            </a:r>
            <a:r>
              <a:rPr lang="en-US" altLang="zh-CN" sz="1200" dirty="0" err="1">
                <a:effectLst/>
                <a:latin typeface="Arial" panose="020B0604020202020204" pitchFamily="34" charset="0"/>
              </a:rPr>
              <a:t>websocket</a:t>
            </a:r>
            <a:r>
              <a:rPr lang="zh-CN" altLang="en-US" sz="1200" dirty="0">
                <a:effectLst/>
                <a:latin typeface="Arial" panose="020B0604020202020204" pitchFamily="34" charset="0"/>
              </a:rPr>
              <a:t>连接。</a:t>
            </a:r>
            <a:r>
              <a:rPr lang="en-US" altLang="zh-CN" sz="1200" dirty="0" err="1">
                <a:effectLst/>
                <a:latin typeface="Arial" panose="020B0604020202020204" pitchFamily="34" charset="0"/>
              </a:rPr>
              <a:t>outguard</a:t>
            </a:r>
            <a:r>
              <a:rPr lang="zh-CN" altLang="en-US" sz="1200" dirty="0">
                <a:effectLst/>
                <a:latin typeface="Arial" panose="020B0604020202020204" pitchFamily="34" charset="0"/>
              </a:rPr>
              <a:t>在</a:t>
            </a:r>
            <a:r>
              <a:rPr lang="en-US" altLang="zh-CN" sz="1200" dirty="0">
                <a:effectLst/>
                <a:latin typeface="Arial" panose="020B0604020202020204" pitchFamily="34" charset="0"/>
              </a:rPr>
              <a:t>JS</a:t>
            </a:r>
            <a:r>
              <a:rPr lang="zh-CN" altLang="en-US" sz="1200" dirty="0">
                <a:effectLst/>
                <a:latin typeface="Arial" panose="020B0604020202020204" pitchFamily="34" charset="0"/>
              </a:rPr>
              <a:t>执行记录中搜索</a:t>
            </a:r>
            <a:r>
              <a:rPr lang="en-US" altLang="zh-CN" sz="1200" dirty="0" err="1">
                <a:effectLst/>
                <a:latin typeface="Arial" panose="020B0604020202020204" pitchFamily="34" charset="0"/>
              </a:rPr>
              <a:t>websocketcreateevents</a:t>
            </a:r>
            <a:r>
              <a:rPr lang="zh-CN" altLang="en-US" sz="1200" dirty="0">
                <a:effectLst/>
                <a:latin typeface="Arial" panose="020B0604020202020204" pitchFamily="34" charset="0"/>
              </a:rPr>
              <a:t>，并输出</a:t>
            </a:r>
            <a:r>
              <a:rPr lang="en-US" altLang="zh-CN" sz="1200" dirty="0" err="1">
                <a:effectLst/>
                <a:latin typeface="Arial" panose="020B0604020202020204" pitchFamily="34" charset="0"/>
              </a:rPr>
              <a:t>websocket</a:t>
            </a:r>
            <a:r>
              <a:rPr lang="zh-CN" altLang="en-US" sz="1200" dirty="0">
                <a:effectLst/>
                <a:latin typeface="Arial" panose="020B0604020202020204" pitchFamily="34" charset="0"/>
              </a:rPr>
              <a:t>连接数量的特征。</a:t>
            </a:r>
            <a:endParaRPr lang="en-US" altLang="zh-CN" sz="1200" dirty="0">
              <a:effectLst/>
              <a:latin typeface="Arial" panose="020B0604020202020204" pitchFamily="34" charset="0"/>
            </a:endParaRPr>
          </a:p>
          <a:p>
            <a:pPr marL="0" marR="0" lvl="0" indent="0" algn="l" defTabSz="0" rtl="0" eaLnBrk="0" fontAlgn="base" latinLnBrk="0" hangingPunct="0">
              <a:lnSpc>
                <a:spcPct val="100000"/>
              </a:lnSpc>
              <a:spcBef>
                <a:spcPct val="30000"/>
              </a:spcBef>
              <a:spcAft>
                <a:spcPct val="0"/>
              </a:spcAft>
              <a:buClrTx/>
              <a:buSzTx/>
              <a:buFontTx/>
              <a:buNone/>
              <a:tabLst/>
              <a:defRPr/>
            </a:pPr>
            <a:r>
              <a:rPr lang="en-US" altLang="zh-CN" sz="1200" dirty="0">
                <a:effectLst/>
                <a:latin typeface="Arial" panose="020B0604020202020204" pitchFamily="34" charset="0"/>
              </a:rPr>
              <a:t>       hash algorithms</a:t>
            </a:r>
            <a:r>
              <a:rPr lang="zh-CN" altLang="en-US" sz="1200" dirty="0">
                <a:effectLst/>
                <a:latin typeface="Arial" panose="020B0604020202020204" pitchFamily="34" charset="0"/>
              </a:rPr>
              <a:t>：最常见的加密货币是</a:t>
            </a:r>
            <a:r>
              <a:rPr lang="en-US" altLang="zh-CN" sz="1200" dirty="0" err="1">
                <a:effectLst/>
                <a:latin typeface="Arial" panose="020B0604020202020204" pitchFamily="34" charset="0"/>
              </a:rPr>
              <a:t>Monero</a:t>
            </a:r>
            <a:r>
              <a:rPr lang="zh-CN" altLang="en-US" sz="1200" dirty="0">
                <a:effectLst/>
                <a:latin typeface="Arial" panose="020B0604020202020204" pitchFamily="34" charset="0"/>
              </a:rPr>
              <a:t>，挖掘</a:t>
            </a:r>
            <a:r>
              <a:rPr lang="en-US" altLang="zh-CN" sz="1200" dirty="0" err="1">
                <a:effectLst/>
                <a:latin typeface="Arial" panose="020B0604020202020204" pitchFamily="34" charset="0"/>
              </a:rPr>
              <a:t>Monero</a:t>
            </a:r>
            <a:r>
              <a:rPr lang="zh-CN" altLang="en-US" sz="1200" dirty="0">
                <a:effectLst/>
                <a:latin typeface="Arial" panose="020B0604020202020204" pitchFamily="34" charset="0"/>
              </a:rPr>
              <a:t>需要工作量证明，工作量证明需要重复计算</a:t>
            </a:r>
            <a:r>
              <a:rPr lang="en-US" altLang="zh-CN" sz="1200" dirty="0" err="1">
                <a:effectLst/>
                <a:latin typeface="Arial" panose="020B0604020202020204" pitchFamily="34" charset="0"/>
              </a:rPr>
              <a:t>CryptoNight</a:t>
            </a:r>
            <a:r>
              <a:rPr lang="zh-CN" altLang="en-US" sz="1200" dirty="0">
                <a:effectLst/>
                <a:latin typeface="Arial" panose="020B0604020202020204" pitchFamily="34" charset="0"/>
              </a:rPr>
              <a:t>哈希算法。我们可以在</a:t>
            </a:r>
            <a:r>
              <a:rPr lang="en-US" altLang="zh-CN" sz="1200" dirty="0">
                <a:effectLst/>
                <a:latin typeface="Arial" panose="020B0604020202020204" pitchFamily="34" charset="0"/>
              </a:rPr>
              <a:t>JS</a:t>
            </a:r>
            <a:r>
              <a:rPr lang="zh-CN" altLang="en-US" sz="1200" dirty="0">
                <a:effectLst/>
                <a:latin typeface="Arial" panose="020B0604020202020204" pitchFamily="34" charset="0"/>
              </a:rPr>
              <a:t>执行调用栈中搜索特征的函数名和二进制签名识别</a:t>
            </a:r>
            <a:r>
              <a:rPr lang="en-US" altLang="zh-CN" sz="1200" dirty="0" err="1">
                <a:effectLst/>
                <a:latin typeface="Arial" panose="020B0604020202020204" pitchFamily="34" charset="0"/>
              </a:rPr>
              <a:t>CryptoNight</a:t>
            </a:r>
            <a:r>
              <a:rPr lang="zh-CN" altLang="en-US" sz="1200" dirty="0">
                <a:effectLst/>
                <a:latin typeface="Arial" panose="020B0604020202020204" pitchFamily="34" charset="0"/>
              </a:rPr>
              <a:t>哈希的使用情况。</a:t>
            </a:r>
            <a:br>
              <a:rPr lang="zh-CN" altLang="en-US" sz="1200" dirty="0"/>
            </a:br>
            <a:r>
              <a:rPr lang="zh-CN" altLang="en-US" sz="1200" dirty="0"/>
              <a:t>        </a:t>
            </a:r>
            <a:r>
              <a:rPr lang="en-US" altLang="zh-CN" sz="1200" dirty="0" err="1">
                <a:effectLst/>
                <a:latin typeface="Arial" panose="020B0604020202020204" pitchFamily="34" charset="0"/>
              </a:rPr>
              <a:t>PostMessage</a:t>
            </a:r>
            <a:r>
              <a:rPr lang="en-US" altLang="zh-CN" sz="1200" dirty="0">
                <a:effectLst/>
                <a:latin typeface="Arial" panose="020B0604020202020204" pitchFamily="34" charset="0"/>
              </a:rPr>
              <a:t> Event Load</a:t>
            </a:r>
            <a:r>
              <a:rPr lang="zh-CN" altLang="en-US" sz="1200" dirty="0">
                <a:effectLst/>
                <a:latin typeface="Arial" panose="020B0604020202020204" pitchFamily="34" charset="0"/>
              </a:rPr>
              <a:t>：</a:t>
            </a:r>
            <a:r>
              <a:rPr lang="en-US" altLang="zh-CN" sz="1200" dirty="0">
                <a:effectLst/>
                <a:latin typeface="Arial" panose="020B0604020202020204" pitchFamily="34" charset="0"/>
              </a:rPr>
              <a:t>worker</a:t>
            </a:r>
            <a:r>
              <a:rPr lang="zh-CN" altLang="en-US" sz="1200" dirty="0">
                <a:effectLst/>
                <a:latin typeface="Arial" panose="020B0604020202020204" pitchFamily="34" charset="0"/>
              </a:rPr>
              <a:t>线程需要不断地向主线程发送计算工作</a:t>
            </a:r>
            <a:r>
              <a:rPr lang="en-US" altLang="zh-CN" sz="1200" dirty="0">
                <a:effectLst/>
                <a:latin typeface="Arial" panose="020B0604020202020204" pitchFamily="34" charset="0"/>
              </a:rPr>
              <a:t>ID</a:t>
            </a:r>
            <a:r>
              <a:rPr lang="zh-CN" altLang="en-US" sz="1200" dirty="0">
                <a:effectLst/>
                <a:latin typeface="Arial" panose="020B0604020202020204" pitchFamily="34" charset="0"/>
              </a:rPr>
              <a:t>、</a:t>
            </a:r>
            <a:r>
              <a:rPr lang="en-US" altLang="zh-CN" sz="1200" dirty="0">
                <a:effectLst/>
                <a:latin typeface="Arial" panose="020B0604020202020204" pitchFamily="34" charset="0"/>
              </a:rPr>
              <a:t>nonce</a:t>
            </a:r>
            <a:r>
              <a:rPr lang="zh-CN" altLang="en-US" sz="1200" dirty="0">
                <a:effectLst/>
                <a:latin typeface="Arial" panose="020B0604020202020204" pitchFamily="34" charset="0"/>
              </a:rPr>
              <a:t>和计算的结果。然后将结果通过</a:t>
            </a:r>
            <a:r>
              <a:rPr lang="en-US" altLang="zh-CN" sz="1200" dirty="0" err="1">
                <a:effectLst/>
                <a:latin typeface="Arial" panose="020B0604020202020204" pitchFamily="34" charset="0"/>
              </a:rPr>
              <a:t>websocket</a:t>
            </a:r>
            <a:r>
              <a:rPr lang="zh-CN" altLang="en-US" sz="1200" dirty="0">
                <a:effectLst/>
                <a:latin typeface="Arial" panose="020B0604020202020204" pitchFamily="34" charset="0"/>
              </a:rPr>
              <a:t>连接发送给矿池或者代理，以便管理挖矿任务。渲染进程和</a:t>
            </a:r>
            <a:r>
              <a:rPr lang="en-US" altLang="zh-CN" sz="1200" dirty="0">
                <a:effectLst/>
                <a:latin typeface="Arial" panose="020B0604020202020204" pitchFamily="34" charset="0"/>
              </a:rPr>
              <a:t>web</a:t>
            </a:r>
            <a:r>
              <a:rPr lang="zh-CN" altLang="en-US" sz="1200" dirty="0">
                <a:effectLst/>
                <a:latin typeface="Arial" panose="020B0604020202020204" pitchFamily="34" charset="0"/>
              </a:rPr>
              <a:t> </a:t>
            </a:r>
            <a:r>
              <a:rPr lang="en-US" altLang="zh-CN" sz="1200" dirty="0">
                <a:effectLst/>
                <a:latin typeface="Arial" panose="020B0604020202020204" pitchFamily="34" charset="0"/>
              </a:rPr>
              <a:t>worker</a:t>
            </a:r>
            <a:r>
              <a:rPr lang="zh-CN" altLang="en-US" sz="1200" dirty="0">
                <a:effectLst/>
                <a:latin typeface="Arial" panose="020B0604020202020204" pitchFamily="34" charset="0"/>
              </a:rPr>
              <a:t>之间的通信是通过</a:t>
            </a:r>
            <a:r>
              <a:rPr lang="en-US" altLang="zh-CN" sz="1200" dirty="0" err="1">
                <a:effectLst/>
                <a:latin typeface="Arial" panose="020B0604020202020204" pitchFamily="34" charset="0"/>
              </a:rPr>
              <a:t>PostMessage</a:t>
            </a:r>
            <a:r>
              <a:rPr lang="zh-CN" altLang="en-US" sz="1200" dirty="0">
                <a:effectLst/>
                <a:latin typeface="Arial" panose="020B0604020202020204" pitchFamily="34" charset="0"/>
              </a:rPr>
              <a:t>来处理的。</a:t>
            </a:r>
            <a:r>
              <a:rPr lang="en-US" altLang="zh-CN" sz="1200" dirty="0" err="1">
                <a:effectLst/>
                <a:latin typeface="Arial" panose="020B0604020202020204" pitchFamily="34" charset="0"/>
              </a:rPr>
              <a:t>PostMessage</a:t>
            </a:r>
            <a:r>
              <a:rPr lang="zh-CN" altLang="en-US" sz="1200" dirty="0">
                <a:effectLst/>
                <a:latin typeface="Arial" panose="020B0604020202020204" pitchFamily="34" charset="0"/>
              </a:rPr>
              <a:t>数量作为特征。</a:t>
            </a:r>
            <a:br>
              <a:rPr lang="zh-CN" altLang="en-US" sz="1200" dirty="0"/>
            </a:br>
            <a:r>
              <a:rPr lang="zh-CN" altLang="en-US" sz="1200" dirty="0"/>
              <a:t>       </a:t>
            </a:r>
            <a:r>
              <a:rPr lang="en-US" altLang="zh-CN" sz="1200" dirty="0" err="1">
                <a:effectLst/>
                <a:latin typeface="Arial" panose="020B0604020202020204" pitchFamily="34" charset="0"/>
              </a:rPr>
              <a:t>MessageLoop</a:t>
            </a:r>
            <a:r>
              <a:rPr lang="en-US" altLang="zh-CN" sz="1200" dirty="0">
                <a:effectLst/>
                <a:latin typeface="Arial" panose="020B0604020202020204" pitchFamily="34" charset="0"/>
              </a:rPr>
              <a:t> Event Load</a:t>
            </a:r>
            <a:r>
              <a:rPr lang="zh-CN" altLang="en-US" sz="1200" dirty="0">
                <a:effectLst/>
                <a:latin typeface="Arial" panose="020B0604020202020204" pitchFamily="34" charset="0"/>
              </a:rPr>
              <a:t>：在</a:t>
            </a:r>
            <a:r>
              <a:rPr lang="en-US" altLang="zh-CN" sz="1200" dirty="0">
                <a:effectLst/>
                <a:latin typeface="Arial" panose="020B0604020202020204" pitchFamily="34" charset="0"/>
              </a:rPr>
              <a:t>Chrome</a:t>
            </a:r>
            <a:r>
              <a:rPr lang="zh-CN" altLang="en-US" sz="1200" dirty="0">
                <a:effectLst/>
                <a:latin typeface="Arial" panose="020B0604020202020204" pitchFamily="34" charset="0"/>
              </a:rPr>
              <a:t>里，是使用</a:t>
            </a:r>
            <a:r>
              <a:rPr lang="en-US" altLang="zh-CN" sz="1200" dirty="0" err="1">
                <a:effectLst/>
                <a:latin typeface="Arial" panose="020B0604020202020204" pitchFamily="34" charset="0"/>
              </a:rPr>
              <a:t>MessageLoop</a:t>
            </a:r>
            <a:r>
              <a:rPr lang="zh-CN" altLang="en-US" sz="1200" dirty="0">
                <a:effectLst/>
                <a:latin typeface="Arial" panose="020B0604020202020204" pitchFamily="34" charset="0"/>
              </a:rPr>
              <a:t>对象来封装以上的消息处理循环代码。虽然</a:t>
            </a:r>
            <a:r>
              <a:rPr lang="en-US" altLang="zh-CN" sz="1200" dirty="0" err="1">
                <a:effectLst/>
                <a:latin typeface="Arial" panose="020B0604020202020204" pitchFamily="34" charset="0"/>
              </a:rPr>
              <a:t>MessageLoop</a:t>
            </a:r>
            <a:r>
              <a:rPr lang="zh-CN" altLang="en-US" sz="1200" dirty="0">
                <a:effectLst/>
                <a:latin typeface="Arial" panose="020B0604020202020204" pitchFamily="34" charset="0"/>
              </a:rPr>
              <a:t>的使用本身并不一定意味着一个网站正在执行加密劫持操作，但在短时间的站点访问期间出现大量的</a:t>
            </a:r>
            <a:r>
              <a:rPr lang="en-US" altLang="zh-CN" sz="1200" dirty="0" err="1">
                <a:effectLst/>
                <a:latin typeface="Arial" panose="020B0604020202020204" pitchFamily="34" charset="0"/>
              </a:rPr>
              <a:t>MessageLoop</a:t>
            </a:r>
            <a:r>
              <a:rPr lang="zh-CN" altLang="en-US" sz="1200" dirty="0">
                <a:effectLst/>
                <a:latin typeface="Arial" panose="020B0604020202020204" pitchFamily="34" charset="0"/>
              </a:rPr>
              <a:t>事件，以及其他特性，可以表明存在加密劫持。我们以数值形式报告</a:t>
            </a:r>
            <a:r>
              <a:rPr lang="en-US" altLang="zh-CN" sz="1200" dirty="0" err="1">
                <a:effectLst/>
                <a:latin typeface="Arial" panose="020B0604020202020204" pitchFamily="34" charset="0"/>
              </a:rPr>
              <a:t>MessageLoop</a:t>
            </a:r>
            <a:r>
              <a:rPr lang="zh-CN" altLang="en-US" sz="1200" dirty="0">
                <a:effectLst/>
                <a:latin typeface="Arial" panose="020B0604020202020204" pitchFamily="34" charset="0"/>
              </a:rPr>
              <a:t>事件的数量</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日期占位符 3"/>
          <p:cNvSpPr>
            <a:spLocks noGrp="1"/>
          </p:cNvSpPr>
          <p:nvPr>
            <p:ph type="dt" idx="10"/>
          </p:nvPr>
        </p:nvSpPr>
        <p:spPr/>
        <p:txBody>
          <a:bodyPr/>
          <a:lstStyle/>
          <a:p>
            <a:pPr>
              <a:defRPr/>
            </a:pPr>
            <a:fld id="{CD005D4C-76A5-437C-ACDE-B8905F719315}" type="datetime1">
              <a:rPr lang="zh-CN" altLang="en-US" smtClean="0"/>
              <a:t>2021/12/14</a:t>
            </a:fld>
            <a:endParaRPr lang="zh-CN" altLang="en-US" sz="1200"/>
          </a:p>
        </p:txBody>
      </p:sp>
      <p:sp>
        <p:nvSpPr>
          <p:cNvPr id="5" name="灯片编号占位符 4"/>
          <p:cNvSpPr>
            <a:spLocks noGrp="1"/>
          </p:cNvSpPr>
          <p:nvPr>
            <p:ph type="sldNum" sz="quarter" idx="11"/>
          </p:nvPr>
        </p:nvSpPr>
        <p:spPr/>
        <p:txBody>
          <a:bodyPr/>
          <a:lstStyle/>
          <a:p>
            <a:fld id="{F188C658-0E70-4561-AF6F-F0DC4D4086A6}" type="slidenum">
              <a:rPr lang="zh-CN" altLang="en-US" smtClean="0"/>
              <a:t>9</a:t>
            </a:fld>
            <a:endParaRPr lang="zh-CN" altLang="en-US" sz="1200"/>
          </a:p>
        </p:txBody>
      </p:sp>
    </p:spTree>
    <p:extLst>
      <p:ext uri="{BB962C8B-B14F-4D97-AF65-F5344CB8AC3E}">
        <p14:creationId xmlns:p14="http://schemas.microsoft.com/office/powerpoint/2010/main" val="3661793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fld id="{420DA1A5-410E-48EE-A5D1-815B42AB1DC1}" type="slidenum">
              <a:rPr lang="zh-CN" altLang="en-US"/>
              <a:t>‹#›</a:t>
            </a:fld>
            <a:endParaRPr lang="en-US" altLang="zh-CN"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fld id="{20441906-F2A8-49E8-B23D-D9A0C2F72AF6}" type="slidenum">
              <a:rPr lang="zh-CN" altLang="en-US"/>
              <a:t>‹#›</a:t>
            </a:fld>
            <a:endParaRPr lang="en-US" altLang="zh-CN" sz="18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fld id="{22A5F146-F301-41B6-BDEB-F3BE5158854F}" type="slidenum">
              <a:rPr lang="zh-CN" altLang="en-US"/>
              <a:t>‹#›</a:t>
            </a:fld>
            <a:endParaRPr lang="en-US" altLang="zh-CN"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fld id="{03041160-AA4E-4D74-8D5B-F161F0FBE5B8}" type="slidenum">
              <a:rPr lang="zh-CN" altLang="en-US"/>
              <a:t>‹#›</a:t>
            </a:fld>
            <a:endParaRPr lang="en-US" altLang="zh-CN"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fld id="{9541758C-B13B-42B5-B5C7-617DEAD458F4}" type="slidenum">
              <a:rPr lang="zh-CN" altLang="en-US"/>
              <a:t>‹#›</a:t>
            </a:fld>
            <a:endParaRPr lang="en-US" altLang="zh-CN"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fld id="{A4006465-45FF-425A-9716-CFC51ABBF1F5}" type="slidenum">
              <a:rPr lang="zh-CN" altLang="en-US"/>
              <a:t>‹#›</a:t>
            </a:fld>
            <a:endParaRPr lang="en-US" altLang="zh-CN" sz="18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p:txBody>
          <a:bodyPr/>
          <a:lstStyle>
            <a:lvl1pPr>
              <a:defRPr/>
            </a:lvl1pPr>
          </a:lstStyle>
          <a:p>
            <a:fld id="{2DE9B149-EFA4-46B5-AEBF-0ADF283CDB85}" type="slidenum">
              <a:rPr lang="zh-CN" altLang="en-US"/>
              <a:t>‹#›</a:t>
            </a:fld>
            <a:endParaRPr lang="en-US" altLang="zh-CN" sz="18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p:txBody>
          <a:bodyPr/>
          <a:lstStyle>
            <a:lvl1pPr>
              <a:defRPr/>
            </a:lvl1pPr>
          </a:lstStyle>
          <a:p>
            <a:fld id="{F57CFB5B-7FB8-418F-8EAD-B7A6558DF242}" type="slidenum">
              <a:rPr lang="zh-CN" altLang="en-US"/>
              <a:t>‹#›</a:t>
            </a:fld>
            <a:endParaRPr lang="en-US" altLang="zh-CN"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p:txBody>
          <a:bodyPr/>
          <a:lstStyle>
            <a:lvl1pPr>
              <a:defRPr/>
            </a:lvl1pPr>
          </a:lstStyle>
          <a:p>
            <a:fld id="{384F1888-760B-4491-B6FC-87A7EEDA8886}" type="slidenum">
              <a:rPr lang="zh-CN" altLang="en-US"/>
              <a:t>‹#›</a:t>
            </a:fld>
            <a:endParaRPr lang="en-US" altLang="zh-CN"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fld id="{6D319312-71AF-4661-AF5B-1391CA7FE570}" type="slidenum">
              <a:rPr lang="zh-CN" altLang="en-US"/>
              <a:t>‹#›</a:t>
            </a:fld>
            <a:endParaRPr lang="en-US" altLang="zh-CN" sz="18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Arial" panose="020B0604020202020204"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fld id="{E463645E-73C4-416D-9B81-36EE7515A0D4}" type="slidenum">
              <a:rPr lang="zh-CN" altLang="en-US"/>
              <a:t>‹#›</a:t>
            </a:fld>
            <a:endParaRPr lang="en-US" altLang="zh-CN" sz="18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descr="B-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sym typeface="Arial" panose="020B0604020202020204" pitchFamily="34" charset="0"/>
              </a:rPr>
              <a:t>单击此处编辑母版标题样式</a:t>
            </a:r>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sym typeface="Arial" panose="020B0604020202020204" pitchFamily="34" charset="0"/>
              </a:rPr>
              <a:t>单击此处编辑母版文本样式</a:t>
            </a:r>
          </a:p>
          <a:p>
            <a:pPr lvl="1"/>
            <a:r>
              <a:rPr lang="zh-CN">
                <a:sym typeface="Arial" panose="020B0604020202020204" pitchFamily="34" charset="0"/>
              </a:rPr>
              <a:t>第二级</a:t>
            </a:r>
          </a:p>
          <a:p>
            <a:pPr lvl="2"/>
            <a:r>
              <a:rPr lang="zh-CN">
                <a:sym typeface="Arial" panose="020B0604020202020204" pitchFamily="34" charset="0"/>
              </a:rPr>
              <a:t>第三级</a:t>
            </a:r>
          </a:p>
          <a:p>
            <a:pPr lvl="3"/>
            <a:r>
              <a:rPr lang="zh-CN">
                <a:sym typeface="Arial" panose="020B0604020202020204" pitchFamily="34" charset="0"/>
              </a:rPr>
              <a:t>第四级</a:t>
            </a:r>
          </a:p>
          <a:p>
            <a:pPr lvl="4"/>
            <a:r>
              <a:rPr lang="zh-CN">
                <a:sym typeface="Arial" panose="020B0604020202020204" pitchFamily="34" charset="0"/>
              </a:rPr>
              <a:t>第五级</a:t>
            </a:r>
          </a:p>
        </p:txBody>
      </p:sp>
      <p:sp>
        <p:nvSpPr>
          <p:cNvPr id="1029"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400" smtClean="0"/>
            </a:lvl1pPr>
          </a:lstStyle>
          <a:p>
            <a:pPr>
              <a:defRPr/>
            </a:pPr>
            <a:endParaRPr lang="zh-CN" altLang="zh-CN"/>
          </a:p>
        </p:txBody>
      </p:sp>
      <p:sp>
        <p:nvSpPr>
          <p:cNvPr id="1030"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smtClean="0"/>
            </a:lvl1pPr>
          </a:lstStyle>
          <a:p>
            <a:pPr>
              <a:defRPr/>
            </a:pPr>
            <a:endParaRPr lang="zh-CN" altLang="zh-CN"/>
          </a:p>
        </p:txBody>
      </p:sp>
      <p:sp>
        <p:nvSpPr>
          <p:cNvPr id="1031"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400"/>
            </a:lvl1pPr>
          </a:lstStyle>
          <a:p>
            <a:fld id="{E5667D7A-5F41-44D9-A987-6B2C5A4A1029}" type="slidenum">
              <a:rPr lang="zh-CN" altLang="en-US"/>
              <a:t>‹#›</a:t>
            </a:fld>
            <a:endParaRPr lang="en-US" altLang="zh-CN" sz="18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9pPr>
    </p:titleStyle>
    <p:bodyStyle>
      <a:lvl1pPr marL="342900" indent="-342900" algn="l" defTabSz="0" rtl="0" eaLnBrk="0" fontAlgn="base" hangingPunct="0">
        <a:spcBef>
          <a:spcPct val="20000"/>
        </a:spcBef>
        <a:spcAft>
          <a:spcPct val="0"/>
        </a:spcAft>
        <a:buChar char="•"/>
        <a:defRPr sz="3200">
          <a:solidFill>
            <a:schemeClr val="tx1"/>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Char char="–"/>
        <a:defRPr sz="2800">
          <a:solidFill>
            <a:schemeClr val="tx1"/>
          </a:solidFill>
          <a:latin typeface="+mn-lt"/>
          <a:ea typeface="+mn-ea"/>
          <a:sym typeface="Arial" panose="020B0604020202020204" pitchFamily="34" charset="0"/>
        </a:defRPr>
      </a:lvl2pPr>
      <a:lvl3pPr marL="1143000" indent="-228600" algn="l" defTabSz="0" rtl="0" eaLnBrk="0" fontAlgn="base" hangingPunct="0">
        <a:spcBef>
          <a:spcPct val="20000"/>
        </a:spcBef>
        <a:spcAft>
          <a:spcPct val="0"/>
        </a:spcAft>
        <a:buChar char="•"/>
        <a:defRPr sz="2400">
          <a:solidFill>
            <a:schemeClr val="tx1"/>
          </a:solidFill>
          <a:latin typeface="+mn-lt"/>
          <a:ea typeface="+mn-ea"/>
          <a:sym typeface="Arial" panose="020B0604020202020204" pitchFamily="34" charset="0"/>
        </a:defRPr>
      </a:lvl3pPr>
      <a:lvl4pPr marL="1600200" indent="-228600" algn="l" defTabSz="0" rtl="0" eaLnBrk="0" fontAlgn="base" hangingPunct="0">
        <a:spcBef>
          <a:spcPct val="20000"/>
        </a:spcBef>
        <a:spcAft>
          <a:spcPct val="0"/>
        </a:spcAft>
        <a:buChar char="–"/>
        <a:defRPr sz="2000">
          <a:solidFill>
            <a:schemeClr val="tx1"/>
          </a:solidFill>
          <a:latin typeface="+mn-lt"/>
          <a:ea typeface="+mn-ea"/>
          <a:sym typeface="Arial" panose="020B0604020202020204" pitchFamily="34" charset="0"/>
        </a:defRPr>
      </a:lvl4pPr>
      <a:lvl5pPr marL="2057400" indent="-228600" algn="l" defTabSz="0" rtl="0" eaLnBrk="0" fontAlgn="base" hangingPunct="0">
        <a:spcBef>
          <a:spcPct val="20000"/>
        </a:spcBef>
        <a:spcAft>
          <a:spcPct val="0"/>
        </a:spcAft>
        <a:buChar char="»"/>
        <a:defRPr sz="2000">
          <a:solidFill>
            <a:schemeClr val="tx1"/>
          </a:solidFill>
          <a:latin typeface="+mn-lt"/>
          <a:ea typeface="+mn-ea"/>
          <a:sym typeface="Arial" panose="020B0604020202020204" pitchFamily="34" charset="0"/>
        </a:defRPr>
      </a:lvl5pPr>
      <a:lvl6pPr marL="2514600" indent="-228600" algn="l" defTabSz="0" rtl="0" fontAlgn="base">
        <a:spcBef>
          <a:spcPct val="20000"/>
        </a:spcBef>
        <a:spcAft>
          <a:spcPct val="0"/>
        </a:spcAft>
        <a:buChar char="»"/>
        <a:defRPr sz="2000">
          <a:solidFill>
            <a:schemeClr val="tx1"/>
          </a:solidFill>
          <a:latin typeface="+mn-lt"/>
          <a:ea typeface="+mn-ea"/>
          <a:sym typeface="Arial" panose="020B0604020202020204" pitchFamily="34" charset="0"/>
        </a:defRPr>
      </a:lvl6pPr>
      <a:lvl7pPr marL="2971800" indent="-228600" algn="l" defTabSz="0" rtl="0" fontAlgn="base">
        <a:spcBef>
          <a:spcPct val="20000"/>
        </a:spcBef>
        <a:spcAft>
          <a:spcPct val="0"/>
        </a:spcAft>
        <a:buChar char="»"/>
        <a:defRPr sz="2000">
          <a:solidFill>
            <a:schemeClr val="tx1"/>
          </a:solidFill>
          <a:latin typeface="+mn-lt"/>
          <a:ea typeface="+mn-ea"/>
          <a:sym typeface="Arial" panose="020B0604020202020204" pitchFamily="34" charset="0"/>
        </a:defRPr>
      </a:lvl7pPr>
      <a:lvl8pPr marL="3429000" indent="-228600" algn="l" defTabSz="0" rtl="0" fontAlgn="base">
        <a:spcBef>
          <a:spcPct val="20000"/>
        </a:spcBef>
        <a:spcAft>
          <a:spcPct val="0"/>
        </a:spcAft>
        <a:buChar char="»"/>
        <a:defRPr sz="2000">
          <a:solidFill>
            <a:schemeClr val="tx1"/>
          </a:solidFill>
          <a:latin typeface="+mn-lt"/>
          <a:ea typeface="+mn-ea"/>
          <a:sym typeface="Arial" panose="020B0604020202020204" pitchFamily="34" charset="0"/>
        </a:defRPr>
      </a:lvl8pPr>
      <a:lvl9pPr marL="3886200" indent="-228600" algn="l" defTabSz="0" rtl="0" fontAlgn="base">
        <a:spcBef>
          <a:spcPct val="20000"/>
        </a:spcBef>
        <a:spcAft>
          <a:spcPct val="0"/>
        </a:spcAft>
        <a:buChar char="»"/>
        <a:defRPr sz="2000">
          <a:solidFill>
            <a:schemeClr val="tx1"/>
          </a:solidFill>
          <a:latin typeface="+mn-lt"/>
          <a:ea typeface="+mn-ea"/>
          <a:sym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7" descr="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6" descr="B-1"/>
          <p:cNvPicPr>
            <a:picLocks noChangeAspect="1" noChangeArrowheads="1"/>
          </p:cNvPicPr>
          <p:nvPr/>
        </p:nvPicPr>
        <p:blipFill>
          <a:blip r:embed="rId4">
            <a:extLst>
              <a:ext uri="{28A0092B-C50C-407E-A947-70E740481C1C}">
                <a14:useLocalDpi xmlns:a14="http://schemas.microsoft.com/office/drawing/2010/main" val="0"/>
              </a:ext>
            </a:extLst>
          </a:blip>
          <a:srcRect l="8194" t="52521" r="40851" b="32152"/>
          <a:stretch>
            <a:fillRect/>
          </a:stretch>
        </p:blipFill>
        <p:spPr bwMode="auto">
          <a:xfrm>
            <a:off x="749300" y="3602038"/>
            <a:ext cx="4659313"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txBox="1">
            <a:spLocks noChangeArrowheads="1"/>
          </p:cNvSpPr>
          <p:nvPr/>
        </p:nvSpPr>
        <p:spPr bwMode="auto">
          <a:xfrm>
            <a:off x="215505" y="1113648"/>
            <a:ext cx="8712605" cy="2027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sym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9pPr>
          </a:lstStyle>
          <a:p>
            <a:pPr algn="l"/>
            <a:r>
              <a:rPr lang="en-US" altLang="zh-CN" sz="3600" dirty="0" err="1">
                <a:solidFill>
                  <a:schemeClr val="bg1"/>
                </a:solidFill>
                <a:latin typeface="Times New Roman" panose="02020603050405020304" pitchFamily="18" charset="0"/>
                <a:cs typeface="Times New Roman" panose="02020603050405020304" pitchFamily="18" charset="0"/>
              </a:rPr>
              <a:t>Outguard</a:t>
            </a:r>
            <a:r>
              <a:rPr lang="en-US" altLang="zh-CN" sz="3600" dirty="0">
                <a:solidFill>
                  <a:schemeClr val="bg1"/>
                </a:solidFill>
                <a:latin typeface="Times New Roman" panose="02020603050405020304" pitchFamily="18" charset="0"/>
                <a:cs typeface="Times New Roman" panose="02020603050405020304" pitchFamily="18" charset="0"/>
              </a:rPr>
              <a:t>: Detecting In-Browser Covert Cryptocurrency Mining in the Wild</a:t>
            </a:r>
          </a:p>
          <a:p>
            <a:pPr algn="l"/>
            <a:endParaRPr lang="en-US" altLang="zh-CN" sz="3600" dirty="0">
              <a:solidFill>
                <a:schemeClr val="bg1"/>
              </a:solidFill>
              <a:latin typeface="Times New Roman" panose="02020603050405020304" pitchFamily="18" charset="0"/>
              <a:cs typeface="Times New Roman" panose="02020603050405020304" pitchFamily="18" charset="0"/>
            </a:endParaRPr>
          </a:p>
        </p:txBody>
      </p:sp>
      <p:sp>
        <p:nvSpPr>
          <p:cNvPr id="7" name="副标题 2"/>
          <p:cNvSpPr txBox="1"/>
          <p:nvPr/>
        </p:nvSpPr>
        <p:spPr>
          <a:xfrm>
            <a:off x="5966130" y="4797095"/>
            <a:ext cx="2880200" cy="116792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b="1" dirty="0">
                <a:latin typeface="Times New Roman" panose="02020603050405020304" pitchFamily="18" charset="0"/>
                <a:ea typeface="微软雅黑" panose="020B0503020204020204" pitchFamily="34" charset="-122"/>
              </a:rPr>
              <a:t>主讲人：张涛</a:t>
            </a:r>
            <a:endParaRPr lang="en-US" altLang="zh-CN" sz="2000" b="1" dirty="0">
              <a:latin typeface="Times New Roman" panose="02020603050405020304" pitchFamily="18" charset="0"/>
              <a:ea typeface="微软雅黑" panose="020B0503020204020204" pitchFamily="34" charset="-122"/>
            </a:endParaRPr>
          </a:p>
          <a:p>
            <a:r>
              <a:rPr lang="zh-CN" altLang="en-US" sz="2000" b="1" dirty="0">
                <a:latin typeface="Times New Roman" panose="02020603050405020304" pitchFamily="18" charset="0"/>
                <a:ea typeface="微软雅黑" panose="020B0503020204020204" pitchFamily="34" charset="-122"/>
              </a:rPr>
              <a:t>指导老师：李舒</a:t>
            </a:r>
            <a:endParaRPr lang="en-US" altLang="zh-CN" sz="2000" b="1" dirty="0">
              <a:latin typeface="Times New Roman" panose="02020603050405020304" pitchFamily="18" charset="0"/>
              <a:ea typeface="微软雅黑" panose="020B0503020204020204" pitchFamily="34" charset="-122"/>
            </a:endParaRPr>
          </a:p>
          <a:p>
            <a:r>
              <a:rPr lang="en-US" altLang="zh-CN" sz="2000" b="1" dirty="0">
                <a:latin typeface="Times New Roman" panose="02020603050405020304" pitchFamily="18" charset="0"/>
                <a:ea typeface="微软雅黑" panose="020B0503020204020204" pitchFamily="34" charset="-122"/>
              </a:rPr>
              <a:t>2021</a:t>
            </a:r>
            <a:r>
              <a:rPr lang="zh-CN" altLang="en-US" sz="2000" b="1" dirty="0">
                <a:latin typeface="Times New Roman" panose="02020603050405020304" pitchFamily="18" charset="0"/>
                <a:ea typeface="微软雅黑" panose="020B0503020204020204" pitchFamily="34" charset="-122"/>
              </a:rPr>
              <a:t>年</a:t>
            </a:r>
            <a:r>
              <a:rPr lang="en-US" altLang="zh-CN" sz="2000" b="1" dirty="0">
                <a:latin typeface="Times New Roman" panose="02020603050405020304" pitchFamily="18" charset="0"/>
                <a:ea typeface="微软雅黑" panose="020B0503020204020204" pitchFamily="34" charset="-122"/>
              </a:rPr>
              <a:t>12</a:t>
            </a:r>
            <a:r>
              <a:rPr lang="zh-CN" altLang="en-US" sz="2000" b="1" dirty="0">
                <a:latin typeface="Times New Roman" panose="02020603050405020304" pitchFamily="18" charset="0"/>
                <a:ea typeface="微软雅黑" panose="020B0503020204020204" pitchFamily="34" charset="-122"/>
              </a:rPr>
              <a:t>月</a:t>
            </a:r>
            <a:r>
              <a:rPr lang="en-US" altLang="zh-CN" sz="2000" b="1" dirty="0">
                <a:latin typeface="Times New Roman" panose="02020603050405020304" pitchFamily="18" charset="0"/>
                <a:ea typeface="微软雅黑" panose="020B0503020204020204" pitchFamily="34" charset="-122"/>
              </a:rPr>
              <a:t>14</a:t>
            </a:r>
            <a:r>
              <a:rPr lang="zh-CN" altLang="en-US" sz="2000" b="1" dirty="0">
                <a:latin typeface="Times New Roman" panose="02020603050405020304" pitchFamily="18" charset="0"/>
                <a:ea typeface="微软雅黑" panose="020B0503020204020204" pitchFamily="34" charset="-122"/>
              </a:rPr>
              <a:t>日</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微软雅黑" panose="020B0503020204020204" pitchFamily="34" charset="-122"/>
                <a:ea typeface="微软雅黑" panose="020B0503020204020204" pitchFamily="34" charset="-122"/>
              </a:rPr>
              <a:t>实验结果</a:t>
            </a:r>
          </a:p>
        </p:txBody>
      </p:sp>
      <p:sp>
        <p:nvSpPr>
          <p:cNvPr id="4" name="文本框 3">
            <a:extLst>
              <a:ext uri="{FF2B5EF4-FFF2-40B4-BE49-F238E27FC236}">
                <a16:creationId xmlns:a16="http://schemas.microsoft.com/office/drawing/2014/main" id="{268BAC72-2B23-49E9-B681-0A092A993DBB}"/>
              </a:ext>
            </a:extLst>
          </p:cNvPr>
          <p:cNvSpPr txBox="1"/>
          <p:nvPr/>
        </p:nvSpPr>
        <p:spPr>
          <a:xfrm>
            <a:off x="5653570" y="3429000"/>
            <a:ext cx="3066332" cy="1200329"/>
          </a:xfrm>
          <a:prstGeom prst="rect">
            <a:avLst/>
          </a:prstGeom>
          <a:noFill/>
        </p:spPr>
        <p:txBody>
          <a:bodyPr wrap="square" rtlCol="0">
            <a:spAutoFit/>
          </a:bodyPr>
          <a:lstStyle/>
          <a:p>
            <a:r>
              <a:rPr lang="zh-CN" altLang="en-US" dirty="0"/>
              <a:t>作者使用</a:t>
            </a:r>
            <a:r>
              <a:rPr lang="en-US" altLang="zh-CN" dirty="0"/>
              <a:t>SVM</a:t>
            </a:r>
            <a:r>
              <a:rPr lang="zh-CN" altLang="en-US" dirty="0"/>
              <a:t>和</a:t>
            </a:r>
            <a:r>
              <a:rPr lang="en-US" altLang="zh-CN" dirty="0"/>
              <a:t>RF</a:t>
            </a:r>
            <a:r>
              <a:rPr lang="zh-CN" altLang="en-US" dirty="0"/>
              <a:t>实验了结果，最后选择了</a:t>
            </a:r>
            <a:r>
              <a:rPr lang="en-US" altLang="zh-CN" dirty="0"/>
              <a:t>SVM</a:t>
            </a:r>
            <a:r>
              <a:rPr lang="zh-CN" altLang="en-US" dirty="0"/>
              <a:t>作为分类器。达到了</a:t>
            </a:r>
            <a:r>
              <a:rPr lang="en-US" altLang="zh-CN" dirty="0"/>
              <a:t>97.7%</a:t>
            </a:r>
            <a:r>
              <a:rPr lang="zh-CN" altLang="en-US" dirty="0"/>
              <a:t>的</a:t>
            </a:r>
            <a:r>
              <a:rPr lang="en-US" altLang="zh-CN" dirty="0"/>
              <a:t>TPR</a:t>
            </a:r>
            <a:r>
              <a:rPr lang="zh-CN" altLang="en-US" dirty="0"/>
              <a:t>和</a:t>
            </a:r>
            <a:r>
              <a:rPr lang="en-US" altLang="zh-CN" dirty="0"/>
              <a:t>1.1%PR</a:t>
            </a:r>
            <a:r>
              <a:rPr lang="zh-CN" altLang="en-US" dirty="0"/>
              <a:t>。</a:t>
            </a:r>
            <a:endParaRPr lang="en-US" altLang="zh-CN" dirty="0"/>
          </a:p>
        </p:txBody>
      </p:sp>
      <p:pic>
        <p:nvPicPr>
          <p:cNvPr id="3" name="图片 2">
            <a:extLst>
              <a:ext uri="{FF2B5EF4-FFF2-40B4-BE49-F238E27FC236}">
                <a16:creationId xmlns:a16="http://schemas.microsoft.com/office/drawing/2014/main" id="{7176CF19-9B35-49DA-A7AD-5DF254E41C43}"/>
              </a:ext>
            </a:extLst>
          </p:cNvPr>
          <p:cNvPicPr>
            <a:picLocks noChangeAspect="1"/>
          </p:cNvPicPr>
          <p:nvPr/>
        </p:nvPicPr>
        <p:blipFill>
          <a:blip r:embed="rId3"/>
          <a:stretch>
            <a:fillRect/>
          </a:stretch>
        </p:blipFill>
        <p:spPr>
          <a:xfrm>
            <a:off x="794090" y="3082974"/>
            <a:ext cx="4791075" cy="1809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微软雅黑" panose="020B0503020204020204" pitchFamily="34" charset="-122"/>
                <a:ea typeface="微软雅黑" panose="020B0503020204020204" pitchFamily="34" charset="-122"/>
              </a:rPr>
              <a:t>实验结果分析</a:t>
            </a:r>
          </a:p>
        </p:txBody>
      </p:sp>
      <p:sp>
        <p:nvSpPr>
          <p:cNvPr id="7" name="内容占位符 2"/>
          <p:cNvSpPr>
            <a:spLocks noGrp="1"/>
          </p:cNvSpPr>
          <p:nvPr/>
        </p:nvSpPr>
        <p:spPr>
          <a:xfrm>
            <a:off x="457200" y="1334770"/>
            <a:ext cx="8362950" cy="4683760"/>
          </a:xfrm>
          <a:prstGeom prst="rect">
            <a:avLst/>
          </a:prstGeom>
          <a:noFill/>
          <a:ln>
            <a:noFill/>
          </a:ln>
        </p:spPr>
        <p:txBody>
          <a:bodyPr vert="horz" wrap="square" lIns="91440" tIns="45720" rIns="91440" bIns="45720" numCol="1" anchor="t" anchorCtr="0" compatLnSpc="1"/>
          <a:lstStyle>
            <a:lvl1pPr marL="342900" indent="-342900" algn="l" defTabSz="0" rtl="0" eaLnBrk="0" fontAlgn="base" hangingPunct="0">
              <a:spcBef>
                <a:spcPct val="20000"/>
              </a:spcBef>
              <a:spcAft>
                <a:spcPct val="0"/>
              </a:spcAft>
              <a:buChar char="•"/>
              <a:defRPr sz="3200">
                <a:solidFill>
                  <a:schemeClr val="tx1"/>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Char char="–"/>
              <a:defRPr sz="2800">
                <a:solidFill>
                  <a:schemeClr val="tx1"/>
                </a:solidFill>
                <a:latin typeface="+mn-lt"/>
                <a:ea typeface="+mn-ea"/>
                <a:sym typeface="Arial" panose="020B0604020202020204" pitchFamily="34" charset="0"/>
              </a:defRPr>
            </a:lvl2pPr>
            <a:lvl3pPr marL="1143000" indent="-228600" algn="l" defTabSz="0" rtl="0" eaLnBrk="0" fontAlgn="base" hangingPunct="0">
              <a:spcBef>
                <a:spcPct val="20000"/>
              </a:spcBef>
              <a:spcAft>
                <a:spcPct val="0"/>
              </a:spcAft>
              <a:buChar char="•"/>
              <a:defRPr sz="2400">
                <a:solidFill>
                  <a:schemeClr val="tx1"/>
                </a:solidFill>
                <a:latin typeface="+mn-lt"/>
                <a:ea typeface="+mn-ea"/>
                <a:sym typeface="Arial" panose="020B0604020202020204" pitchFamily="34" charset="0"/>
              </a:defRPr>
            </a:lvl3pPr>
            <a:lvl4pPr marL="1600200" indent="-228600" algn="l" defTabSz="0" rtl="0" eaLnBrk="0" fontAlgn="base" hangingPunct="0">
              <a:spcBef>
                <a:spcPct val="20000"/>
              </a:spcBef>
              <a:spcAft>
                <a:spcPct val="0"/>
              </a:spcAft>
              <a:buChar char="–"/>
              <a:defRPr sz="2000">
                <a:solidFill>
                  <a:schemeClr val="tx1"/>
                </a:solidFill>
                <a:latin typeface="+mn-lt"/>
                <a:ea typeface="+mn-ea"/>
                <a:sym typeface="Arial" panose="020B0604020202020204" pitchFamily="34" charset="0"/>
              </a:defRPr>
            </a:lvl4pPr>
            <a:lvl5pPr marL="2057400" indent="-228600" algn="l" defTabSz="0" rtl="0" eaLnBrk="0" fontAlgn="base" hangingPunct="0">
              <a:spcBef>
                <a:spcPct val="20000"/>
              </a:spcBef>
              <a:spcAft>
                <a:spcPct val="0"/>
              </a:spcAft>
              <a:buChar char="»"/>
              <a:defRPr sz="2000">
                <a:solidFill>
                  <a:schemeClr val="tx1"/>
                </a:solidFill>
                <a:latin typeface="+mn-lt"/>
                <a:ea typeface="+mn-ea"/>
                <a:sym typeface="Arial" panose="020B0604020202020204" pitchFamily="34" charset="0"/>
              </a:defRPr>
            </a:lvl5pPr>
            <a:lvl6pPr marL="2514600" indent="-228600" algn="l" defTabSz="0" rtl="0" fontAlgn="base">
              <a:spcBef>
                <a:spcPct val="20000"/>
              </a:spcBef>
              <a:spcAft>
                <a:spcPct val="0"/>
              </a:spcAft>
              <a:buChar char="»"/>
              <a:defRPr sz="2000">
                <a:solidFill>
                  <a:schemeClr val="tx1"/>
                </a:solidFill>
                <a:latin typeface="+mn-lt"/>
                <a:ea typeface="+mn-ea"/>
                <a:sym typeface="Arial" panose="020B0604020202020204" pitchFamily="34" charset="0"/>
              </a:defRPr>
            </a:lvl6pPr>
            <a:lvl7pPr marL="2971800" indent="-228600" algn="l" defTabSz="0" rtl="0" fontAlgn="base">
              <a:spcBef>
                <a:spcPct val="20000"/>
              </a:spcBef>
              <a:spcAft>
                <a:spcPct val="0"/>
              </a:spcAft>
              <a:buChar char="»"/>
              <a:defRPr sz="2000">
                <a:solidFill>
                  <a:schemeClr val="tx1"/>
                </a:solidFill>
                <a:latin typeface="+mn-lt"/>
                <a:ea typeface="+mn-ea"/>
                <a:sym typeface="Arial" panose="020B0604020202020204" pitchFamily="34" charset="0"/>
              </a:defRPr>
            </a:lvl7pPr>
            <a:lvl8pPr marL="3429000" indent="-228600" algn="l" defTabSz="0" rtl="0" fontAlgn="base">
              <a:spcBef>
                <a:spcPct val="20000"/>
              </a:spcBef>
              <a:spcAft>
                <a:spcPct val="0"/>
              </a:spcAft>
              <a:buChar char="»"/>
              <a:defRPr sz="2000">
                <a:solidFill>
                  <a:schemeClr val="tx1"/>
                </a:solidFill>
                <a:latin typeface="+mn-lt"/>
                <a:ea typeface="+mn-ea"/>
                <a:sym typeface="Arial" panose="020B0604020202020204" pitchFamily="34" charset="0"/>
              </a:defRPr>
            </a:lvl8pPr>
            <a:lvl9pPr marL="3886200" indent="-228600" algn="l" defTabSz="0" rtl="0" fontAlgn="base">
              <a:spcBef>
                <a:spcPct val="20000"/>
              </a:spcBef>
              <a:spcAft>
                <a:spcPct val="0"/>
              </a:spcAft>
              <a:buChar char="»"/>
              <a:defRPr sz="2000">
                <a:solidFill>
                  <a:schemeClr val="tx1"/>
                </a:solidFill>
                <a:latin typeface="+mn-lt"/>
                <a:ea typeface="+mn-ea"/>
                <a:sym typeface="Arial" panose="020B0604020202020204" pitchFamily="34" charset="0"/>
              </a:defRPr>
            </a:lvl9pPr>
          </a:lstStyle>
          <a:p>
            <a:pPr marL="0" indent="0">
              <a:lnSpc>
                <a:spcPct val="150000"/>
              </a:lnSpc>
              <a:buNone/>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cs typeface="微软雅黑" panose="020B0503020204020204" pitchFamily="34" charset="-122"/>
              </a:rPr>
              <a:t>outguardsvm</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BD</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ID</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数据集的</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TPR</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分别达到</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96.2%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97.9%</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ID</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数据集上的假阳率（</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FP</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1.1%</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，共</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32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个。人工分析这</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32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个假阳显示，这些网站平均有</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29</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个</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JS</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脚本。主要因为使用了</a:t>
            </a:r>
            <a:r>
              <a:rPr lang="en-US" altLang="zh-CN" sz="2400" dirty="0" err="1">
                <a:latin typeface="微软雅黑" panose="020B0503020204020204" pitchFamily="34" charset="-122"/>
                <a:ea typeface="微软雅黑" panose="020B0503020204020204" pitchFamily="34" charset="-122"/>
                <a:cs typeface="微软雅黑" panose="020B0503020204020204" pitchFamily="34" charset="-122"/>
              </a:rPr>
              <a:t>websocket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连接通信，一些脚本为了传输客户端的数据使用多线程。分析判断为正常的挖矿网站发现：</a:t>
            </a:r>
            <a:r>
              <a:rPr lang="en-US" altLang="zh-CN" sz="2400" dirty="0" err="1">
                <a:latin typeface="微软雅黑" panose="020B0503020204020204" pitchFamily="34" charset="-122"/>
                <a:ea typeface="微软雅黑" panose="020B0503020204020204" pitchFamily="34" charset="-122"/>
                <a:cs typeface="微软雅黑" panose="020B0503020204020204" pitchFamily="34" charset="-122"/>
              </a:rPr>
              <a:t>outguardwas</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不能检测</a:t>
            </a:r>
            <a:r>
              <a:rPr lang="en-US" altLang="zh-CN" sz="2400" dirty="0" err="1">
                <a:latin typeface="微软雅黑" panose="020B0503020204020204" pitchFamily="34" charset="-122"/>
                <a:ea typeface="微软雅黑" panose="020B0503020204020204" pitchFamily="34" charset="-122"/>
                <a:cs typeface="微软雅黑" panose="020B0503020204020204" pitchFamily="34" charset="-122"/>
              </a:rPr>
              <a:t>CoinImp</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的部分变体，因为它们在执行过程中不含特征中的函数调用，而且使用的</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web worker</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数量小于</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个。</a:t>
            </a:r>
          </a:p>
        </p:txBody>
      </p:sp>
    </p:spTree>
    <p:extLst>
      <p:ext uri="{BB962C8B-B14F-4D97-AF65-F5344CB8AC3E}">
        <p14:creationId xmlns:p14="http://schemas.microsoft.com/office/powerpoint/2010/main" val="221545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微软雅黑" panose="020B0503020204020204" pitchFamily="34" charset="-122"/>
                <a:ea typeface="微软雅黑" panose="020B0503020204020204" pitchFamily="34" charset="-122"/>
              </a:rPr>
              <a:t>实验结果分析</a:t>
            </a:r>
          </a:p>
        </p:txBody>
      </p:sp>
      <p:sp>
        <p:nvSpPr>
          <p:cNvPr id="7" name="内容占位符 2"/>
          <p:cNvSpPr>
            <a:spLocks noGrp="1"/>
          </p:cNvSpPr>
          <p:nvPr/>
        </p:nvSpPr>
        <p:spPr>
          <a:xfrm>
            <a:off x="457200" y="1334770"/>
            <a:ext cx="8362950" cy="4683760"/>
          </a:xfrm>
          <a:prstGeom prst="rect">
            <a:avLst/>
          </a:prstGeom>
          <a:noFill/>
          <a:ln>
            <a:noFill/>
          </a:ln>
        </p:spPr>
        <p:txBody>
          <a:bodyPr vert="horz" wrap="square" lIns="91440" tIns="45720" rIns="91440" bIns="45720" numCol="1" anchor="t" anchorCtr="0" compatLnSpc="1"/>
          <a:lstStyle>
            <a:lvl1pPr marL="342900" indent="-342900" algn="l" defTabSz="0" rtl="0" eaLnBrk="0" fontAlgn="base" hangingPunct="0">
              <a:spcBef>
                <a:spcPct val="20000"/>
              </a:spcBef>
              <a:spcAft>
                <a:spcPct val="0"/>
              </a:spcAft>
              <a:buChar char="•"/>
              <a:defRPr sz="3200">
                <a:solidFill>
                  <a:schemeClr val="tx1"/>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Char char="–"/>
              <a:defRPr sz="2800">
                <a:solidFill>
                  <a:schemeClr val="tx1"/>
                </a:solidFill>
                <a:latin typeface="+mn-lt"/>
                <a:ea typeface="+mn-ea"/>
                <a:sym typeface="Arial" panose="020B0604020202020204" pitchFamily="34" charset="0"/>
              </a:defRPr>
            </a:lvl2pPr>
            <a:lvl3pPr marL="1143000" indent="-228600" algn="l" defTabSz="0" rtl="0" eaLnBrk="0" fontAlgn="base" hangingPunct="0">
              <a:spcBef>
                <a:spcPct val="20000"/>
              </a:spcBef>
              <a:spcAft>
                <a:spcPct val="0"/>
              </a:spcAft>
              <a:buChar char="•"/>
              <a:defRPr sz="2400">
                <a:solidFill>
                  <a:schemeClr val="tx1"/>
                </a:solidFill>
                <a:latin typeface="+mn-lt"/>
                <a:ea typeface="+mn-ea"/>
                <a:sym typeface="Arial" panose="020B0604020202020204" pitchFamily="34" charset="0"/>
              </a:defRPr>
            </a:lvl3pPr>
            <a:lvl4pPr marL="1600200" indent="-228600" algn="l" defTabSz="0" rtl="0" eaLnBrk="0" fontAlgn="base" hangingPunct="0">
              <a:spcBef>
                <a:spcPct val="20000"/>
              </a:spcBef>
              <a:spcAft>
                <a:spcPct val="0"/>
              </a:spcAft>
              <a:buChar char="–"/>
              <a:defRPr sz="2000">
                <a:solidFill>
                  <a:schemeClr val="tx1"/>
                </a:solidFill>
                <a:latin typeface="+mn-lt"/>
                <a:ea typeface="+mn-ea"/>
                <a:sym typeface="Arial" panose="020B0604020202020204" pitchFamily="34" charset="0"/>
              </a:defRPr>
            </a:lvl4pPr>
            <a:lvl5pPr marL="2057400" indent="-228600" algn="l" defTabSz="0" rtl="0" eaLnBrk="0" fontAlgn="base" hangingPunct="0">
              <a:spcBef>
                <a:spcPct val="20000"/>
              </a:spcBef>
              <a:spcAft>
                <a:spcPct val="0"/>
              </a:spcAft>
              <a:buChar char="»"/>
              <a:defRPr sz="2000">
                <a:solidFill>
                  <a:schemeClr val="tx1"/>
                </a:solidFill>
                <a:latin typeface="+mn-lt"/>
                <a:ea typeface="+mn-ea"/>
                <a:sym typeface="Arial" panose="020B0604020202020204" pitchFamily="34" charset="0"/>
              </a:defRPr>
            </a:lvl5pPr>
            <a:lvl6pPr marL="2514600" indent="-228600" algn="l" defTabSz="0" rtl="0" fontAlgn="base">
              <a:spcBef>
                <a:spcPct val="20000"/>
              </a:spcBef>
              <a:spcAft>
                <a:spcPct val="0"/>
              </a:spcAft>
              <a:buChar char="»"/>
              <a:defRPr sz="2000">
                <a:solidFill>
                  <a:schemeClr val="tx1"/>
                </a:solidFill>
                <a:latin typeface="+mn-lt"/>
                <a:ea typeface="+mn-ea"/>
                <a:sym typeface="Arial" panose="020B0604020202020204" pitchFamily="34" charset="0"/>
              </a:defRPr>
            </a:lvl6pPr>
            <a:lvl7pPr marL="2971800" indent="-228600" algn="l" defTabSz="0" rtl="0" fontAlgn="base">
              <a:spcBef>
                <a:spcPct val="20000"/>
              </a:spcBef>
              <a:spcAft>
                <a:spcPct val="0"/>
              </a:spcAft>
              <a:buChar char="»"/>
              <a:defRPr sz="2000">
                <a:solidFill>
                  <a:schemeClr val="tx1"/>
                </a:solidFill>
                <a:latin typeface="+mn-lt"/>
                <a:ea typeface="+mn-ea"/>
                <a:sym typeface="Arial" panose="020B0604020202020204" pitchFamily="34" charset="0"/>
              </a:defRPr>
            </a:lvl7pPr>
            <a:lvl8pPr marL="3429000" indent="-228600" algn="l" defTabSz="0" rtl="0" fontAlgn="base">
              <a:spcBef>
                <a:spcPct val="20000"/>
              </a:spcBef>
              <a:spcAft>
                <a:spcPct val="0"/>
              </a:spcAft>
              <a:buChar char="»"/>
              <a:defRPr sz="2000">
                <a:solidFill>
                  <a:schemeClr val="tx1"/>
                </a:solidFill>
                <a:latin typeface="+mn-lt"/>
                <a:ea typeface="+mn-ea"/>
                <a:sym typeface="Arial" panose="020B0604020202020204" pitchFamily="34" charset="0"/>
              </a:defRPr>
            </a:lvl8pPr>
            <a:lvl9pPr marL="3886200" indent="-228600" algn="l" defTabSz="0" rtl="0" fontAlgn="base">
              <a:spcBef>
                <a:spcPct val="20000"/>
              </a:spcBef>
              <a:spcAft>
                <a:spcPct val="0"/>
              </a:spcAft>
              <a:buChar char="»"/>
              <a:defRPr sz="2000">
                <a:solidFill>
                  <a:schemeClr val="tx1"/>
                </a:solidFill>
                <a:latin typeface="+mn-lt"/>
                <a:ea typeface="+mn-ea"/>
                <a:sym typeface="Arial" panose="020B0604020202020204" pitchFamily="34" charset="0"/>
              </a:defRPr>
            </a:lvl9pPr>
          </a:lstStyle>
          <a:p>
            <a:pPr marL="0" indent="0">
              <a:lnSpc>
                <a:spcPct val="150000"/>
              </a:lnSpc>
              <a:buNone/>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a:extLst>
              <a:ext uri="{FF2B5EF4-FFF2-40B4-BE49-F238E27FC236}">
                <a16:creationId xmlns:a16="http://schemas.microsoft.com/office/drawing/2014/main" id="{F4C23B87-CB21-4780-A977-0BC68CF5EC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206" y="1961554"/>
            <a:ext cx="4465469" cy="3592816"/>
          </a:xfrm>
          <a:prstGeom prst="rect">
            <a:avLst/>
          </a:prstGeom>
        </p:spPr>
      </p:pic>
      <p:sp>
        <p:nvSpPr>
          <p:cNvPr id="8" name="文本框 7">
            <a:extLst>
              <a:ext uri="{FF2B5EF4-FFF2-40B4-BE49-F238E27FC236}">
                <a16:creationId xmlns:a16="http://schemas.microsoft.com/office/drawing/2014/main" id="{BA276337-39AD-4147-82BE-8ED63D0117F2}"/>
              </a:ext>
            </a:extLst>
          </p:cNvPr>
          <p:cNvSpPr txBox="1"/>
          <p:nvPr/>
        </p:nvSpPr>
        <p:spPr>
          <a:xfrm>
            <a:off x="4639489" y="2647965"/>
            <a:ext cx="4332119" cy="2031325"/>
          </a:xfrm>
          <a:prstGeom prst="rect">
            <a:avLst/>
          </a:prstGeom>
          <a:noFill/>
        </p:spPr>
        <p:txBody>
          <a:bodyPr wrap="square" rtlCol="0">
            <a:spAutoFit/>
          </a:bodyPr>
          <a:lstStyle/>
          <a:p>
            <a:r>
              <a:rPr lang="zh-CN" altLang="en-US" dirty="0"/>
              <a:t>作者设计了一个实验，分析了各个特征的影响。同时也证明了系统的鲁棒性良好。</a:t>
            </a:r>
            <a:endParaRPr lang="en-US" altLang="zh-CN" dirty="0"/>
          </a:p>
          <a:p>
            <a:r>
              <a:rPr lang="zh-CN" altLang="en-US" dirty="0"/>
              <a:t>作者另外设计了三种实验</a:t>
            </a:r>
            <a:endParaRPr lang="en-US" altLang="zh-CN" dirty="0"/>
          </a:p>
          <a:p>
            <a:r>
              <a:rPr lang="zh-CN" altLang="en-US" dirty="0"/>
              <a:t>分别是</a:t>
            </a:r>
            <a:endParaRPr lang="en-US" altLang="zh-CN" dirty="0"/>
          </a:p>
          <a:p>
            <a:r>
              <a:rPr lang="zh-CN" altLang="en-US" dirty="0"/>
              <a:t>去除基于挖矿和网络特征</a:t>
            </a:r>
            <a:endParaRPr lang="en-US" altLang="zh-CN" dirty="0"/>
          </a:p>
          <a:p>
            <a:r>
              <a:rPr lang="zh-CN" altLang="en-US" dirty="0"/>
              <a:t>去除基于挖矿的特征</a:t>
            </a:r>
            <a:endParaRPr lang="en-US" altLang="zh-CN" dirty="0"/>
          </a:p>
          <a:p>
            <a:r>
              <a:rPr lang="zh-CN" altLang="en-US" dirty="0"/>
              <a:t>去除基于挖矿、网络、事件的特征</a:t>
            </a:r>
            <a:endParaRPr lang="en-US" altLang="zh-CN" dirty="0"/>
          </a:p>
        </p:txBody>
      </p:sp>
    </p:spTree>
    <p:extLst>
      <p:ext uri="{BB962C8B-B14F-4D97-AF65-F5344CB8AC3E}">
        <p14:creationId xmlns:p14="http://schemas.microsoft.com/office/powerpoint/2010/main" val="3422154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微软雅黑" panose="020B0503020204020204" pitchFamily="34" charset="-122"/>
                <a:ea typeface="微软雅黑" panose="020B0503020204020204" pitchFamily="34" charset="-122"/>
              </a:rPr>
              <a:t>测量</a:t>
            </a:r>
          </a:p>
        </p:txBody>
      </p:sp>
      <p:sp>
        <p:nvSpPr>
          <p:cNvPr id="3" name="文本框 2">
            <a:extLst>
              <a:ext uri="{FF2B5EF4-FFF2-40B4-BE49-F238E27FC236}">
                <a16:creationId xmlns:a16="http://schemas.microsoft.com/office/drawing/2014/main" id="{A2A0D4C8-0FC8-4435-8694-2341ACDFCD8D}"/>
              </a:ext>
            </a:extLst>
          </p:cNvPr>
          <p:cNvSpPr txBox="1"/>
          <p:nvPr/>
        </p:nvSpPr>
        <p:spPr>
          <a:xfrm>
            <a:off x="683730" y="1556870"/>
            <a:ext cx="8229600" cy="646331"/>
          </a:xfrm>
          <a:prstGeom prst="rect">
            <a:avLst/>
          </a:prstGeom>
          <a:noFill/>
        </p:spPr>
        <p:txBody>
          <a:bodyPr wrap="square" rtlCol="0">
            <a:spAutoFit/>
          </a:bodyPr>
          <a:lstStyle/>
          <a:p>
            <a:r>
              <a:rPr lang="zh-CN" altLang="en-US" dirty="0"/>
              <a:t>作者将</a:t>
            </a:r>
            <a:r>
              <a:rPr lang="en-US" altLang="zh-CN" dirty="0" err="1"/>
              <a:t>outguard</a:t>
            </a:r>
            <a:r>
              <a:rPr lang="zh-CN" altLang="en-US" dirty="0"/>
              <a:t>部署到电脑上，然后访问</a:t>
            </a:r>
            <a:r>
              <a:rPr lang="en-US" altLang="zh-CN" dirty="0" err="1"/>
              <a:t>alexa</a:t>
            </a:r>
            <a:r>
              <a:rPr lang="zh-CN" altLang="en-US" dirty="0"/>
              <a:t>前一百万的网站，最后发现了</a:t>
            </a:r>
            <a:r>
              <a:rPr lang="en-US" altLang="zh-CN" dirty="0"/>
              <a:t>6302</a:t>
            </a:r>
            <a:r>
              <a:rPr lang="zh-CN" altLang="en-US" dirty="0"/>
              <a:t>个存在挖矿劫持。其中有</a:t>
            </a:r>
            <a:r>
              <a:rPr lang="en-US" altLang="zh-CN" dirty="0"/>
              <a:t>3600</a:t>
            </a:r>
            <a:r>
              <a:rPr lang="zh-CN" altLang="en-US" dirty="0"/>
              <a:t>个没有被现有的技术发现</a:t>
            </a:r>
          </a:p>
        </p:txBody>
      </p:sp>
      <p:sp>
        <p:nvSpPr>
          <p:cNvPr id="6" name="文本框 5">
            <a:extLst>
              <a:ext uri="{FF2B5EF4-FFF2-40B4-BE49-F238E27FC236}">
                <a16:creationId xmlns:a16="http://schemas.microsoft.com/office/drawing/2014/main" id="{25B86877-622E-4CB2-B44F-4A8A5536C35C}"/>
              </a:ext>
            </a:extLst>
          </p:cNvPr>
          <p:cNvSpPr txBox="1"/>
          <p:nvPr/>
        </p:nvSpPr>
        <p:spPr>
          <a:xfrm>
            <a:off x="570465" y="5805165"/>
            <a:ext cx="8003070" cy="923330"/>
          </a:xfrm>
          <a:prstGeom prst="rect">
            <a:avLst/>
          </a:prstGeom>
          <a:noFill/>
        </p:spPr>
        <p:txBody>
          <a:bodyPr wrap="square" rtlCol="0">
            <a:spAutoFit/>
          </a:bodyPr>
          <a:lstStyle/>
          <a:p>
            <a:r>
              <a:rPr lang="zh-CN" altLang="en-US" dirty="0"/>
              <a:t>根据源代码来源将加密劫持事件分为</a:t>
            </a:r>
            <a:r>
              <a:rPr lang="en-US" altLang="zh-CN" dirty="0"/>
              <a:t>14</a:t>
            </a:r>
            <a:r>
              <a:rPr lang="zh-CN" altLang="en-US" dirty="0"/>
              <a:t>个主要家族，总共占加密劫持事件的</a:t>
            </a:r>
            <a:r>
              <a:rPr lang="en-US" altLang="zh-CN" dirty="0"/>
              <a:t>70%</a:t>
            </a:r>
            <a:r>
              <a:rPr lang="zh-CN" altLang="en-US" dirty="0"/>
              <a:t>以上。我们还发现了</a:t>
            </a:r>
            <a:r>
              <a:rPr lang="en-US" altLang="zh-CN" dirty="0"/>
              <a:t>486</a:t>
            </a:r>
            <a:r>
              <a:rPr lang="zh-CN" altLang="en-US" dirty="0"/>
              <a:t>起使用</a:t>
            </a:r>
            <a:r>
              <a:rPr lang="en-US" altLang="zh-CN" dirty="0"/>
              <a:t>24</a:t>
            </a:r>
            <a:r>
              <a:rPr lang="zh-CN" altLang="en-US" dirty="0"/>
              <a:t>个不太知名的加密挖掘服务的加密劫持事件。这些服务提供浏览器挖矿基本脚本和矿池服务。</a:t>
            </a:r>
          </a:p>
        </p:txBody>
      </p:sp>
      <p:pic>
        <p:nvPicPr>
          <p:cNvPr id="10" name="图片 9">
            <a:extLst>
              <a:ext uri="{FF2B5EF4-FFF2-40B4-BE49-F238E27FC236}">
                <a16:creationId xmlns:a16="http://schemas.microsoft.com/office/drawing/2014/main" id="{2782B6A6-840E-465C-B3BC-F7C0236B3544}"/>
              </a:ext>
            </a:extLst>
          </p:cNvPr>
          <p:cNvPicPr>
            <a:picLocks noChangeAspect="1"/>
          </p:cNvPicPr>
          <p:nvPr/>
        </p:nvPicPr>
        <p:blipFill>
          <a:blip r:embed="rId3"/>
          <a:stretch>
            <a:fillRect/>
          </a:stretch>
        </p:blipFill>
        <p:spPr>
          <a:xfrm>
            <a:off x="827740" y="2208370"/>
            <a:ext cx="6781055" cy="3596795"/>
          </a:xfrm>
          <a:prstGeom prst="rect">
            <a:avLst/>
          </a:prstGeom>
        </p:spPr>
      </p:pic>
    </p:spTree>
    <p:extLst>
      <p:ext uri="{BB962C8B-B14F-4D97-AF65-F5344CB8AC3E}">
        <p14:creationId xmlns:p14="http://schemas.microsoft.com/office/powerpoint/2010/main" val="2429179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763" y="191770"/>
            <a:ext cx="8229600" cy="1143000"/>
          </a:xfrm>
        </p:spPr>
        <p:txBody>
          <a:bodyPr/>
          <a:lstStyle/>
          <a:p>
            <a:r>
              <a:rPr kumimoji="1" lang="zh-CN" altLang="en-US" dirty="0">
                <a:latin typeface="微软雅黑" panose="020B0503020204020204" pitchFamily="34" charset="-122"/>
                <a:ea typeface="微软雅黑" panose="020B0503020204020204" pitchFamily="34" charset="-122"/>
              </a:rPr>
              <a:t>测量</a:t>
            </a:r>
          </a:p>
        </p:txBody>
      </p:sp>
      <p:sp>
        <p:nvSpPr>
          <p:cNvPr id="7" name="内容占位符 2"/>
          <p:cNvSpPr>
            <a:spLocks noGrp="1"/>
          </p:cNvSpPr>
          <p:nvPr/>
        </p:nvSpPr>
        <p:spPr>
          <a:xfrm>
            <a:off x="445763" y="1196845"/>
            <a:ext cx="8362950" cy="4683760"/>
          </a:xfrm>
          <a:prstGeom prst="rect">
            <a:avLst/>
          </a:prstGeom>
          <a:noFill/>
          <a:ln>
            <a:noFill/>
          </a:ln>
        </p:spPr>
        <p:txBody>
          <a:bodyPr vert="horz" wrap="square" lIns="91440" tIns="45720" rIns="91440" bIns="45720" numCol="1" anchor="t" anchorCtr="0" compatLnSpc="1"/>
          <a:lstStyle>
            <a:lvl1pPr marL="342900" indent="-342900" algn="l" defTabSz="0" rtl="0" eaLnBrk="0" fontAlgn="base" hangingPunct="0">
              <a:spcBef>
                <a:spcPct val="20000"/>
              </a:spcBef>
              <a:spcAft>
                <a:spcPct val="0"/>
              </a:spcAft>
              <a:buChar char="•"/>
              <a:defRPr sz="3200">
                <a:solidFill>
                  <a:schemeClr val="tx1"/>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Char char="–"/>
              <a:defRPr sz="2800">
                <a:solidFill>
                  <a:schemeClr val="tx1"/>
                </a:solidFill>
                <a:latin typeface="+mn-lt"/>
                <a:ea typeface="+mn-ea"/>
                <a:sym typeface="Arial" panose="020B0604020202020204" pitchFamily="34" charset="0"/>
              </a:defRPr>
            </a:lvl2pPr>
            <a:lvl3pPr marL="1143000" indent="-228600" algn="l" defTabSz="0" rtl="0" eaLnBrk="0" fontAlgn="base" hangingPunct="0">
              <a:spcBef>
                <a:spcPct val="20000"/>
              </a:spcBef>
              <a:spcAft>
                <a:spcPct val="0"/>
              </a:spcAft>
              <a:buChar char="•"/>
              <a:defRPr sz="2400">
                <a:solidFill>
                  <a:schemeClr val="tx1"/>
                </a:solidFill>
                <a:latin typeface="+mn-lt"/>
                <a:ea typeface="+mn-ea"/>
                <a:sym typeface="Arial" panose="020B0604020202020204" pitchFamily="34" charset="0"/>
              </a:defRPr>
            </a:lvl3pPr>
            <a:lvl4pPr marL="1600200" indent="-228600" algn="l" defTabSz="0" rtl="0" eaLnBrk="0" fontAlgn="base" hangingPunct="0">
              <a:spcBef>
                <a:spcPct val="20000"/>
              </a:spcBef>
              <a:spcAft>
                <a:spcPct val="0"/>
              </a:spcAft>
              <a:buChar char="–"/>
              <a:defRPr sz="2000">
                <a:solidFill>
                  <a:schemeClr val="tx1"/>
                </a:solidFill>
                <a:latin typeface="+mn-lt"/>
                <a:ea typeface="+mn-ea"/>
                <a:sym typeface="Arial" panose="020B0604020202020204" pitchFamily="34" charset="0"/>
              </a:defRPr>
            </a:lvl4pPr>
            <a:lvl5pPr marL="2057400" indent="-228600" algn="l" defTabSz="0" rtl="0" eaLnBrk="0" fontAlgn="base" hangingPunct="0">
              <a:spcBef>
                <a:spcPct val="20000"/>
              </a:spcBef>
              <a:spcAft>
                <a:spcPct val="0"/>
              </a:spcAft>
              <a:buChar char="»"/>
              <a:defRPr sz="2000">
                <a:solidFill>
                  <a:schemeClr val="tx1"/>
                </a:solidFill>
                <a:latin typeface="+mn-lt"/>
                <a:ea typeface="+mn-ea"/>
                <a:sym typeface="Arial" panose="020B0604020202020204" pitchFamily="34" charset="0"/>
              </a:defRPr>
            </a:lvl5pPr>
            <a:lvl6pPr marL="2514600" indent="-228600" algn="l" defTabSz="0" rtl="0" fontAlgn="base">
              <a:spcBef>
                <a:spcPct val="20000"/>
              </a:spcBef>
              <a:spcAft>
                <a:spcPct val="0"/>
              </a:spcAft>
              <a:buChar char="»"/>
              <a:defRPr sz="2000">
                <a:solidFill>
                  <a:schemeClr val="tx1"/>
                </a:solidFill>
                <a:latin typeface="+mn-lt"/>
                <a:ea typeface="+mn-ea"/>
                <a:sym typeface="Arial" panose="020B0604020202020204" pitchFamily="34" charset="0"/>
              </a:defRPr>
            </a:lvl6pPr>
            <a:lvl7pPr marL="2971800" indent="-228600" algn="l" defTabSz="0" rtl="0" fontAlgn="base">
              <a:spcBef>
                <a:spcPct val="20000"/>
              </a:spcBef>
              <a:spcAft>
                <a:spcPct val="0"/>
              </a:spcAft>
              <a:buChar char="»"/>
              <a:defRPr sz="2000">
                <a:solidFill>
                  <a:schemeClr val="tx1"/>
                </a:solidFill>
                <a:latin typeface="+mn-lt"/>
                <a:ea typeface="+mn-ea"/>
                <a:sym typeface="Arial" panose="020B0604020202020204" pitchFamily="34" charset="0"/>
              </a:defRPr>
            </a:lvl7pPr>
            <a:lvl8pPr marL="3429000" indent="-228600" algn="l" defTabSz="0" rtl="0" fontAlgn="base">
              <a:spcBef>
                <a:spcPct val="20000"/>
              </a:spcBef>
              <a:spcAft>
                <a:spcPct val="0"/>
              </a:spcAft>
              <a:buChar char="»"/>
              <a:defRPr sz="2000">
                <a:solidFill>
                  <a:schemeClr val="tx1"/>
                </a:solidFill>
                <a:latin typeface="+mn-lt"/>
                <a:ea typeface="+mn-ea"/>
                <a:sym typeface="Arial" panose="020B0604020202020204" pitchFamily="34" charset="0"/>
              </a:defRPr>
            </a:lvl8pPr>
            <a:lvl9pPr marL="3886200" indent="-228600" algn="l" defTabSz="0" rtl="0" fontAlgn="base">
              <a:spcBef>
                <a:spcPct val="20000"/>
              </a:spcBef>
              <a:spcAft>
                <a:spcPct val="0"/>
              </a:spcAft>
              <a:buChar char="»"/>
              <a:defRPr sz="2000">
                <a:solidFill>
                  <a:schemeClr val="tx1"/>
                </a:solidFill>
                <a:latin typeface="+mn-lt"/>
                <a:ea typeface="+mn-ea"/>
                <a:sym typeface="Arial" panose="020B0604020202020204" pitchFamily="34" charset="0"/>
              </a:defRPr>
            </a:lvl9pPr>
          </a:lstStyle>
          <a:p>
            <a:pPr marL="0" indent="0">
              <a:lnSpc>
                <a:spcPct val="150000"/>
              </a:lnSpc>
              <a:buNone/>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      有恶意挖矿劫持的网站</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Alexa</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排名，</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220</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个在前</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100K</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3.5%</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602</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个在前</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100K</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到前</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1M</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之间（</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9.6%</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5480</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个在前</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1M</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之后（</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87%</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4" name="图片 3">
            <a:extLst>
              <a:ext uri="{FF2B5EF4-FFF2-40B4-BE49-F238E27FC236}">
                <a16:creationId xmlns:a16="http://schemas.microsoft.com/office/drawing/2014/main" id="{7D837F69-FA71-4244-AFFE-2BB81459CE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740" y="2060906"/>
            <a:ext cx="7272505" cy="482477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763" y="191770"/>
            <a:ext cx="8229600" cy="1143000"/>
          </a:xfrm>
        </p:spPr>
        <p:txBody>
          <a:bodyPr/>
          <a:lstStyle/>
          <a:p>
            <a:r>
              <a:rPr kumimoji="1" lang="zh-CN" altLang="en-US" dirty="0">
                <a:latin typeface="微软雅黑" panose="020B0503020204020204" pitchFamily="34" charset="-122"/>
                <a:ea typeface="微软雅黑" panose="020B0503020204020204" pitchFamily="34" charset="-122"/>
              </a:rPr>
              <a:t>测量</a:t>
            </a:r>
          </a:p>
        </p:txBody>
      </p:sp>
      <p:sp>
        <p:nvSpPr>
          <p:cNvPr id="7" name="内容占位符 2"/>
          <p:cNvSpPr>
            <a:spLocks noGrp="1"/>
          </p:cNvSpPr>
          <p:nvPr/>
        </p:nvSpPr>
        <p:spPr>
          <a:xfrm>
            <a:off x="445763" y="1196845"/>
            <a:ext cx="8362950" cy="4683760"/>
          </a:xfrm>
          <a:prstGeom prst="rect">
            <a:avLst/>
          </a:prstGeom>
          <a:noFill/>
          <a:ln>
            <a:noFill/>
          </a:ln>
        </p:spPr>
        <p:txBody>
          <a:bodyPr vert="horz" wrap="square" lIns="91440" tIns="45720" rIns="91440" bIns="45720" numCol="1" anchor="t" anchorCtr="0" compatLnSpc="1"/>
          <a:lstStyle>
            <a:lvl1pPr marL="342900" indent="-342900" algn="l" defTabSz="0" rtl="0" eaLnBrk="0" fontAlgn="base" hangingPunct="0">
              <a:spcBef>
                <a:spcPct val="20000"/>
              </a:spcBef>
              <a:spcAft>
                <a:spcPct val="0"/>
              </a:spcAft>
              <a:buChar char="•"/>
              <a:defRPr sz="3200">
                <a:solidFill>
                  <a:schemeClr val="tx1"/>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Char char="–"/>
              <a:defRPr sz="2800">
                <a:solidFill>
                  <a:schemeClr val="tx1"/>
                </a:solidFill>
                <a:latin typeface="+mn-lt"/>
                <a:ea typeface="+mn-ea"/>
                <a:sym typeface="Arial" panose="020B0604020202020204" pitchFamily="34" charset="0"/>
              </a:defRPr>
            </a:lvl2pPr>
            <a:lvl3pPr marL="1143000" indent="-228600" algn="l" defTabSz="0" rtl="0" eaLnBrk="0" fontAlgn="base" hangingPunct="0">
              <a:spcBef>
                <a:spcPct val="20000"/>
              </a:spcBef>
              <a:spcAft>
                <a:spcPct val="0"/>
              </a:spcAft>
              <a:buChar char="•"/>
              <a:defRPr sz="2400">
                <a:solidFill>
                  <a:schemeClr val="tx1"/>
                </a:solidFill>
                <a:latin typeface="+mn-lt"/>
                <a:ea typeface="+mn-ea"/>
                <a:sym typeface="Arial" panose="020B0604020202020204" pitchFamily="34" charset="0"/>
              </a:defRPr>
            </a:lvl3pPr>
            <a:lvl4pPr marL="1600200" indent="-228600" algn="l" defTabSz="0" rtl="0" eaLnBrk="0" fontAlgn="base" hangingPunct="0">
              <a:spcBef>
                <a:spcPct val="20000"/>
              </a:spcBef>
              <a:spcAft>
                <a:spcPct val="0"/>
              </a:spcAft>
              <a:buChar char="–"/>
              <a:defRPr sz="2000">
                <a:solidFill>
                  <a:schemeClr val="tx1"/>
                </a:solidFill>
                <a:latin typeface="+mn-lt"/>
                <a:ea typeface="+mn-ea"/>
                <a:sym typeface="Arial" panose="020B0604020202020204" pitchFamily="34" charset="0"/>
              </a:defRPr>
            </a:lvl4pPr>
            <a:lvl5pPr marL="2057400" indent="-228600" algn="l" defTabSz="0" rtl="0" eaLnBrk="0" fontAlgn="base" hangingPunct="0">
              <a:spcBef>
                <a:spcPct val="20000"/>
              </a:spcBef>
              <a:spcAft>
                <a:spcPct val="0"/>
              </a:spcAft>
              <a:buChar char="»"/>
              <a:defRPr sz="2000">
                <a:solidFill>
                  <a:schemeClr val="tx1"/>
                </a:solidFill>
                <a:latin typeface="+mn-lt"/>
                <a:ea typeface="+mn-ea"/>
                <a:sym typeface="Arial" panose="020B0604020202020204" pitchFamily="34" charset="0"/>
              </a:defRPr>
            </a:lvl5pPr>
            <a:lvl6pPr marL="2514600" indent="-228600" algn="l" defTabSz="0" rtl="0" fontAlgn="base">
              <a:spcBef>
                <a:spcPct val="20000"/>
              </a:spcBef>
              <a:spcAft>
                <a:spcPct val="0"/>
              </a:spcAft>
              <a:buChar char="»"/>
              <a:defRPr sz="2000">
                <a:solidFill>
                  <a:schemeClr val="tx1"/>
                </a:solidFill>
                <a:latin typeface="+mn-lt"/>
                <a:ea typeface="+mn-ea"/>
                <a:sym typeface="Arial" panose="020B0604020202020204" pitchFamily="34" charset="0"/>
              </a:defRPr>
            </a:lvl6pPr>
            <a:lvl7pPr marL="2971800" indent="-228600" algn="l" defTabSz="0" rtl="0" fontAlgn="base">
              <a:spcBef>
                <a:spcPct val="20000"/>
              </a:spcBef>
              <a:spcAft>
                <a:spcPct val="0"/>
              </a:spcAft>
              <a:buChar char="»"/>
              <a:defRPr sz="2000">
                <a:solidFill>
                  <a:schemeClr val="tx1"/>
                </a:solidFill>
                <a:latin typeface="+mn-lt"/>
                <a:ea typeface="+mn-ea"/>
                <a:sym typeface="Arial" panose="020B0604020202020204" pitchFamily="34" charset="0"/>
              </a:defRPr>
            </a:lvl7pPr>
            <a:lvl8pPr marL="3429000" indent="-228600" algn="l" defTabSz="0" rtl="0" fontAlgn="base">
              <a:spcBef>
                <a:spcPct val="20000"/>
              </a:spcBef>
              <a:spcAft>
                <a:spcPct val="0"/>
              </a:spcAft>
              <a:buChar char="»"/>
              <a:defRPr sz="2000">
                <a:solidFill>
                  <a:schemeClr val="tx1"/>
                </a:solidFill>
                <a:latin typeface="+mn-lt"/>
                <a:ea typeface="+mn-ea"/>
                <a:sym typeface="Arial" panose="020B0604020202020204" pitchFamily="34" charset="0"/>
              </a:defRPr>
            </a:lvl8pPr>
            <a:lvl9pPr marL="3886200" indent="-228600" algn="l" defTabSz="0" rtl="0" fontAlgn="base">
              <a:spcBef>
                <a:spcPct val="20000"/>
              </a:spcBef>
              <a:spcAft>
                <a:spcPct val="0"/>
              </a:spcAft>
              <a:buChar char="»"/>
              <a:defRPr sz="2000">
                <a:solidFill>
                  <a:schemeClr val="tx1"/>
                </a:solidFill>
                <a:latin typeface="+mn-lt"/>
                <a:ea typeface="+mn-ea"/>
                <a:sym typeface="Arial" panose="020B0604020202020204" pitchFamily="34" charset="0"/>
              </a:defRPr>
            </a:lvl9pPr>
          </a:lstStyle>
          <a:p>
            <a:pPr marL="0" indent="0">
              <a:lnSpc>
                <a:spcPct val="150000"/>
              </a:lnSpc>
              <a:buNone/>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      </a:t>
            </a:r>
          </a:p>
        </p:txBody>
      </p:sp>
      <p:sp>
        <p:nvSpPr>
          <p:cNvPr id="3" name="文本框 2">
            <a:extLst>
              <a:ext uri="{FF2B5EF4-FFF2-40B4-BE49-F238E27FC236}">
                <a16:creationId xmlns:a16="http://schemas.microsoft.com/office/drawing/2014/main" id="{2A249BFF-B649-4E98-933F-B387441F09AE}"/>
              </a:ext>
            </a:extLst>
          </p:cNvPr>
          <p:cNvSpPr txBox="1"/>
          <p:nvPr/>
        </p:nvSpPr>
        <p:spPr>
          <a:xfrm>
            <a:off x="312412" y="1307135"/>
            <a:ext cx="8723898" cy="923330"/>
          </a:xfrm>
          <a:prstGeom prst="rect">
            <a:avLst/>
          </a:prstGeom>
          <a:noFill/>
        </p:spPr>
        <p:txBody>
          <a:bodyPr wrap="square" rtlCol="0">
            <a:spAutoFit/>
          </a:bodyPr>
          <a:lstStyle/>
          <a:p>
            <a:r>
              <a:rPr lang="zh-CN" altLang="en-US" dirty="0"/>
              <a:t>我们发现最受加密劫持的域名通常是包含非法内容的网站，如</a:t>
            </a:r>
            <a:r>
              <a:rPr lang="en-US" altLang="zh-CN" dirty="0"/>
              <a:t>torrent</a:t>
            </a:r>
            <a:r>
              <a:rPr lang="zh-CN" altLang="en-US" dirty="0"/>
              <a:t>托管网站、视频下载</a:t>
            </a:r>
            <a:r>
              <a:rPr lang="en-US" altLang="zh-CN" dirty="0"/>
              <a:t>/</a:t>
            </a:r>
            <a:r>
              <a:rPr lang="zh-CN" altLang="en-US" dirty="0"/>
              <a:t>流媒体网站和恶意网站。假设大多数这些加密劫持事件不是网站泄露的结果，这些结果表明，犯罪行为者比合法行为者更成功地使用加密劫持</a:t>
            </a:r>
          </a:p>
        </p:txBody>
      </p:sp>
      <p:pic>
        <p:nvPicPr>
          <p:cNvPr id="9" name="图片 8">
            <a:extLst>
              <a:ext uri="{FF2B5EF4-FFF2-40B4-BE49-F238E27FC236}">
                <a16:creationId xmlns:a16="http://schemas.microsoft.com/office/drawing/2014/main" id="{5236504C-3D4D-40C1-8D95-5EBD21DEF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785" y="2261808"/>
            <a:ext cx="5638342" cy="4324227"/>
          </a:xfrm>
          <a:prstGeom prst="rect">
            <a:avLst/>
          </a:prstGeom>
        </p:spPr>
      </p:pic>
    </p:spTree>
    <p:extLst>
      <p:ext uri="{BB962C8B-B14F-4D97-AF65-F5344CB8AC3E}">
        <p14:creationId xmlns:p14="http://schemas.microsoft.com/office/powerpoint/2010/main" val="2945222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A6B2D3-2360-4115-9B4B-96B821BEF6FB}"/>
              </a:ext>
            </a:extLst>
          </p:cNvPr>
          <p:cNvSpPr>
            <a:spLocks noGrp="1"/>
          </p:cNvSpPr>
          <p:nvPr>
            <p:ph type="title"/>
          </p:nvPr>
        </p:nvSpPr>
        <p:spPr/>
        <p:txBody>
          <a:bodyPr/>
          <a:lstStyle/>
          <a:p>
            <a:r>
              <a:rPr lang="zh-CN" altLang="en-US" dirty="0"/>
              <a:t>测量</a:t>
            </a:r>
          </a:p>
        </p:txBody>
      </p:sp>
      <p:sp>
        <p:nvSpPr>
          <p:cNvPr id="3" name="内容占位符 2">
            <a:extLst>
              <a:ext uri="{FF2B5EF4-FFF2-40B4-BE49-F238E27FC236}">
                <a16:creationId xmlns:a16="http://schemas.microsoft.com/office/drawing/2014/main" id="{4BEC2FCB-C544-4421-A77F-5E82A8460DF4}"/>
              </a:ext>
            </a:extLst>
          </p:cNvPr>
          <p:cNvSpPr>
            <a:spLocks noGrp="1"/>
          </p:cNvSpPr>
          <p:nvPr>
            <p:ph idx="1"/>
          </p:nvPr>
        </p:nvSpPr>
        <p:spPr>
          <a:xfrm>
            <a:off x="457200" y="1600201"/>
            <a:ext cx="8229600" cy="3268900"/>
          </a:xfrm>
        </p:spPr>
        <p:txBody>
          <a:bodyPr/>
          <a:lstStyle/>
          <a:p>
            <a:pPr marL="0" indent="0">
              <a:buNone/>
            </a:pPr>
            <a:r>
              <a:rPr lang="en-US" altLang="zh-CN" dirty="0"/>
              <a:t>	       </a:t>
            </a:r>
            <a:r>
              <a:rPr lang="zh-CN" altLang="en-US" sz="2800" dirty="0"/>
              <a:t>恶意挖矿劫持生命周期。在</a:t>
            </a:r>
            <a:r>
              <a:rPr lang="en-US" altLang="zh-CN" sz="2800" dirty="0"/>
              <a:t>3</a:t>
            </a:r>
            <a:r>
              <a:rPr lang="zh-CN" altLang="en-US" sz="2800" dirty="0"/>
              <a:t>个月的时间里每</a:t>
            </a:r>
            <a:r>
              <a:rPr lang="en-US" altLang="zh-CN" sz="2800" dirty="0"/>
              <a:t>10</a:t>
            </a:r>
            <a:r>
              <a:rPr lang="zh-CN" altLang="en-US" sz="2800" dirty="0"/>
              <a:t>天抓取</a:t>
            </a:r>
            <a:r>
              <a:rPr lang="en-US" altLang="zh-CN" sz="2800" dirty="0"/>
              <a:t>5873</a:t>
            </a:r>
            <a:r>
              <a:rPr lang="zh-CN" altLang="en-US" sz="2800" dirty="0"/>
              <a:t>个网站。</a:t>
            </a:r>
            <a:r>
              <a:rPr lang="en-US" altLang="zh-CN" sz="2800" dirty="0"/>
              <a:t>32%</a:t>
            </a:r>
            <a:r>
              <a:rPr lang="zh-CN" altLang="en-US" sz="2800" dirty="0"/>
              <a:t>的挖矿劫持网站</a:t>
            </a:r>
            <a:r>
              <a:rPr lang="en-US" altLang="zh-CN" sz="2800" dirty="0"/>
              <a:t>10</a:t>
            </a:r>
            <a:r>
              <a:rPr lang="zh-CN" altLang="en-US" sz="2800" dirty="0"/>
              <a:t>天内恶意行为变得不活跃，</a:t>
            </a:r>
            <a:r>
              <a:rPr lang="en-US" altLang="zh-CN" sz="2800" dirty="0"/>
              <a:t>1552</a:t>
            </a:r>
            <a:r>
              <a:rPr lang="zh-CN" altLang="en-US" sz="2800" dirty="0"/>
              <a:t>个网站（</a:t>
            </a:r>
            <a:r>
              <a:rPr lang="en-US" altLang="zh-CN" sz="2800" dirty="0"/>
              <a:t>26.4%</a:t>
            </a:r>
            <a:r>
              <a:rPr lang="zh-CN" altLang="en-US" sz="2800" dirty="0"/>
              <a:t>）持续了</a:t>
            </a:r>
            <a:r>
              <a:rPr lang="en-US" altLang="zh-CN" sz="2800" dirty="0"/>
              <a:t>3-9</a:t>
            </a:r>
            <a:r>
              <a:rPr lang="zh-CN" altLang="en-US" sz="2800" dirty="0"/>
              <a:t>周，</a:t>
            </a:r>
            <a:r>
              <a:rPr lang="en-US" altLang="zh-CN" sz="2800" dirty="0"/>
              <a:t>619</a:t>
            </a:r>
            <a:r>
              <a:rPr lang="zh-CN" altLang="en-US" sz="2800" dirty="0"/>
              <a:t>个网站（</a:t>
            </a:r>
            <a:r>
              <a:rPr lang="en-US" altLang="zh-CN" sz="2800" dirty="0"/>
              <a:t>10.5%</a:t>
            </a:r>
            <a:r>
              <a:rPr lang="zh-CN" altLang="en-US" sz="2800" dirty="0"/>
              <a:t>）保持活跃，这些大部分是音视、游戏、应用下载网站。在</a:t>
            </a:r>
            <a:r>
              <a:rPr lang="en-US" altLang="zh-CN" sz="2800" dirty="0"/>
              <a:t>1552</a:t>
            </a:r>
            <a:r>
              <a:rPr lang="zh-CN" altLang="en-US" sz="2800" dirty="0"/>
              <a:t>个活跃的网站中，有</a:t>
            </a:r>
            <a:r>
              <a:rPr lang="en-US" altLang="zh-CN" sz="2800" dirty="0"/>
              <a:t>68</a:t>
            </a:r>
            <a:r>
              <a:rPr lang="zh-CN" altLang="en-US" sz="2800" dirty="0"/>
              <a:t>个（</a:t>
            </a:r>
            <a:r>
              <a:rPr lang="en-US" altLang="zh-CN" sz="2800" dirty="0"/>
              <a:t>3.1%</a:t>
            </a:r>
            <a:r>
              <a:rPr lang="zh-CN" altLang="en-US" sz="2800" dirty="0"/>
              <a:t>）属于</a:t>
            </a:r>
            <a:r>
              <a:rPr lang="en-US" altLang="zh-CN" sz="2800" dirty="0"/>
              <a:t>Alexa</a:t>
            </a:r>
            <a:r>
              <a:rPr lang="zh-CN" altLang="en-US" sz="2800" dirty="0"/>
              <a:t>排名前</a:t>
            </a:r>
            <a:r>
              <a:rPr lang="en-US" altLang="zh-CN" sz="2800" dirty="0"/>
              <a:t>10</a:t>
            </a:r>
            <a:r>
              <a:rPr lang="zh-CN" altLang="en-US" sz="2800" dirty="0"/>
              <a:t>的网站。说明现有的解决方案效果不是很好</a:t>
            </a:r>
          </a:p>
        </p:txBody>
      </p:sp>
    </p:spTree>
    <p:extLst>
      <p:ext uri="{BB962C8B-B14F-4D97-AF65-F5344CB8AC3E}">
        <p14:creationId xmlns:p14="http://schemas.microsoft.com/office/powerpoint/2010/main" val="2167319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A6B2D3-2360-4115-9B4B-96B821BEF6FB}"/>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4BEC2FCB-C544-4421-A77F-5E82A8460DF4}"/>
              </a:ext>
            </a:extLst>
          </p:cNvPr>
          <p:cNvSpPr>
            <a:spLocks noGrp="1"/>
          </p:cNvSpPr>
          <p:nvPr>
            <p:ph idx="1"/>
          </p:nvPr>
        </p:nvSpPr>
        <p:spPr>
          <a:xfrm>
            <a:off x="457200" y="1600200"/>
            <a:ext cx="8229600" cy="4276969"/>
          </a:xfrm>
        </p:spPr>
        <p:txBody>
          <a:bodyPr/>
          <a:lstStyle/>
          <a:p>
            <a:pPr marL="0" indent="0">
              <a:buNone/>
            </a:pPr>
            <a:r>
              <a:rPr lang="en-US" altLang="zh-CN" dirty="0"/>
              <a:t>		      </a:t>
            </a:r>
            <a:r>
              <a:rPr lang="zh-CN" altLang="en-US" dirty="0"/>
              <a:t>作者实现了一种检测浏览器挖矿行为检测的方法，尽管方法的原理并不新颖，但实验结果比较好，同时实际部署情况良好。同时作者对实验结果进行细致的分析。</a:t>
            </a:r>
            <a:endParaRPr lang="en-US" altLang="zh-CN" dirty="0"/>
          </a:p>
          <a:p>
            <a:pPr marL="0" indent="0">
              <a:buNone/>
            </a:pPr>
            <a:r>
              <a:rPr lang="en-US" altLang="zh-CN" sz="2800" dirty="0"/>
              <a:t>	        </a:t>
            </a:r>
            <a:r>
              <a:rPr lang="zh-CN" altLang="en-US" sz="2800" dirty="0"/>
              <a:t>收集大量数据集，完成试验后，使用实验方法再次进行了测试，测量了现实中大规模的网站。并进行了细致的分析，保证工作量足够。</a:t>
            </a:r>
          </a:p>
        </p:txBody>
      </p:sp>
    </p:spTree>
    <p:extLst>
      <p:ext uri="{BB962C8B-B14F-4D97-AF65-F5344CB8AC3E}">
        <p14:creationId xmlns:p14="http://schemas.microsoft.com/office/powerpoint/2010/main" val="968344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7" descr="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6" descr="B-1"/>
          <p:cNvPicPr>
            <a:picLocks noChangeAspect="1" noChangeArrowheads="1"/>
          </p:cNvPicPr>
          <p:nvPr/>
        </p:nvPicPr>
        <p:blipFill>
          <a:blip r:embed="rId4">
            <a:extLst>
              <a:ext uri="{28A0092B-C50C-407E-A947-70E740481C1C}">
                <a14:useLocalDpi xmlns:a14="http://schemas.microsoft.com/office/drawing/2010/main" val="0"/>
              </a:ext>
            </a:extLst>
          </a:blip>
          <a:srcRect l="8194" t="52521" r="40851" b="32152"/>
          <a:stretch>
            <a:fillRect/>
          </a:stretch>
        </p:blipFill>
        <p:spPr bwMode="auto">
          <a:xfrm>
            <a:off x="749300" y="3602038"/>
            <a:ext cx="4659313"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txBox="1">
            <a:spLocks noChangeArrowheads="1"/>
          </p:cNvSpPr>
          <p:nvPr/>
        </p:nvSpPr>
        <p:spPr bwMode="auto">
          <a:xfrm>
            <a:off x="749355" y="1235472"/>
            <a:ext cx="6552455" cy="1664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sym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sym typeface="Arial" panose="020B0604020202020204" pitchFamily="34" charset="0"/>
              </a:defRPr>
            </a:lvl9pPr>
          </a:lstStyle>
          <a:p>
            <a:pPr algn="l"/>
            <a:r>
              <a:rPr lang="zh-CN" altLang="en-US" sz="4000" b="1" kern="0" dirty="0">
                <a:solidFill>
                  <a:schemeClr val="bg1"/>
                </a:solidFill>
                <a:latin typeface="微软雅黑" panose="020B0503020204020204" pitchFamily="34" charset="-122"/>
                <a:ea typeface="微软雅黑" panose="020B0503020204020204" pitchFamily="34" charset="-122"/>
              </a:rPr>
              <a:t>感谢观看</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latin typeface="微软雅黑" panose="020B0503020204020204" pitchFamily="34" charset="-122"/>
                <a:ea typeface="微软雅黑" panose="020B0503020204020204" pitchFamily="34" charset="-122"/>
              </a:rPr>
              <a:t>论文简介</a:t>
            </a:r>
            <a:endParaRPr kumimoji="1" lang="zh-CN" altLang="en-US" dirty="0">
              <a:latin typeface="微软雅黑" panose="020B0503020204020204" pitchFamily="34" charset="-122"/>
              <a:ea typeface="微软雅黑" panose="020B0503020204020204" pitchFamily="34" charset="-122"/>
            </a:endParaRPr>
          </a:p>
        </p:txBody>
      </p:sp>
      <p:sp>
        <p:nvSpPr>
          <p:cNvPr id="6" name="内容占位符 5"/>
          <p:cNvSpPr>
            <a:spLocks noGrp="1"/>
          </p:cNvSpPr>
          <p:nvPr>
            <p:ph idx="1"/>
          </p:nvPr>
        </p:nvSpPr>
        <p:spPr>
          <a:xfrm>
            <a:off x="457200" y="1600200"/>
            <a:ext cx="8229600" cy="4204965"/>
          </a:xfrm>
        </p:spPr>
        <p:txBody>
          <a:bodyPr/>
          <a:lstStyle/>
          <a:p>
            <a:pPr marL="0" indent="0">
              <a:buNone/>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文章题目：</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rPr>
              <a:t>Outguard</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Detecting In-Browser Covert Cryptocurrency Mining in the Wild》</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文章来源：</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WWW2019</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World Wide Web)</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作者简介</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   </a:t>
            </a:r>
          </a:p>
          <a:p>
            <a:pPr marL="0" indent="0">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1979820" y="4509075"/>
            <a:ext cx="6897630" cy="869533"/>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Amin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Kharraz</a:t>
            </a:r>
            <a:br>
              <a:rPr lang="en-US" altLang="zh-CN" dirty="0">
                <a:latin typeface="微软雅黑" panose="020B0503020204020204" pitchFamily="34" charset="-122"/>
                <a:ea typeface="微软雅黑" panose="020B0503020204020204" pitchFamily="34" charset="-122"/>
                <a:cs typeface="微软雅黑" panose="020B0503020204020204" pitchFamily="34" charset="-122"/>
              </a:rPr>
            </a:br>
            <a:r>
              <a:rPr lang="zh-CN" altLang="en-US" b="1" dirty="0"/>
              <a:t>伊利诺伊大学</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微软雅黑" panose="020B0503020204020204" pitchFamily="34" charset="-122"/>
                <a:ea typeface="微软雅黑" panose="020B0503020204020204" pitchFamily="34" charset="-122"/>
              </a:rPr>
              <a:t>背景介绍</a:t>
            </a:r>
          </a:p>
        </p:txBody>
      </p:sp>
      <p:pic>
        <p:nvPicPr>
          <p:cNvPr id="5" name="内容占位符 4">
            <a:extLst>
              <a:ext uri="{FF2B5EF4-FFF2-40B4-BE49-F238E27FC236}">
                <a16:creationId xmlns:a16="http://schemas.microsoft.com/office/drawing/2014/main" id="{A9382DBD-4F05-4ED4-AF35-DDFEF2C15D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961971"/>
            <a:ext cx="8229600" cy="4058008"/>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微软雅黑" panose="020B0503020204020204" pitchFamily="34" charset="-122"/>
                <a:ea typeface="微软雅黑" panose="020B0503020204020204" pitchFamily="34" charset="-122"/>
              </a:rPr>
              <a:t>背景介绍</a:t>
            </a:r>
          </a:p>
        </p:txBody>
      </p:sp>
      <p:pic>
        <p:nvPicPr>
          <p:cNvPr id="5" name="内容占位符 4">
            <a:extLst>
              <a:ext uri="{FF2B5EF4-FFF2-40B4-BE49-F238E27FC236}">
                <a16:creationId xmlns:a16="http://schemas.microsoft.com/office/drawing/2014/main" id="{A9382DBD-4F05-4ED4-AF35-DDFEF2C15D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961971"/>
            <a:ext cx="8229600" cy="4058008"/>
          </a:xfrm>
        </p:spPr>
      </p:pic>
    </p:spTree>
    <p:extLst>
      <p:ext uri="{BB962C8B-B14F-4D97-AF65-F5344CB8AC3E}">
        <p14:creationId xmlns:p14="http://schemas.microsoft.com/office/powerpoint/2010/main" val="2438469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kumimoji="1" lang="zh-CN" altLang="en-US" dirty="0">
                <a:latin typeface="微软雅黑" panose="020B0503020204020204" pitchFamily="34" charset="-122"/>
                <a:ea typeface="微软雅黑" panose="020B0503020204020204" pitchFamily="34" charset="-122"/>
              </a:rPr>
              <a:t>背景介绍</a:t>
            </a:r>
            <a:endParaRPr kumimoji="1" 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a:extLst>
              <a:ext uri="{FF2B5EF4-FFF2-40B4-BE49-F238E27FC236}">
                <a16:creationId xmlns:a16="http://schemas.microsoft.com/office/drawing/2014/main" id="{EE9A14F9-B94E-4428-AED1-EDA6D8FDBB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495" y="1484865"/>
            <a:ext cx="6979009" cy="461033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kumimoji="1" lang="zh-CN" altLang="en-US" dirty="0">
                <a:latin typeface="微软雅黑" panose="020B0503020204020204" pitchFamily="34" charset="-122"/>
                <a:ea typeface="微软雅黑" panose="020B0503020204020204" pitchFamily="34" charset="-122"/>
              </a:rPr>
              <a:t>背景介绍</a:t>
            </a:r>
            <a:endParaRPr kumimoji="1" 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a:extLst>
              <a:ext uri="{FF2B5EF4-FFF2-40B4-BE49-F238E27FC236}">
                <a16:creationId xmlns:a16="http://schemas.microsoft.com/office/drawing/2014/main" id="{046C2CBC-C5C3-46FD-91ED-E86ADD6992CB}"/>
              </a:ext>
            </a:extLst>
          </p:cNvPr>
          <p:cNvPicPr>
            <a:picLocks noChangeAspect="1"/>
          </p:cNvPicPr>
          <p:nvPr/>
        </p:nvPicPr>
        <p:blipFill>
          <a:blip r:embed="rId3"/>
          <a:stretch>
            <a:fillRect/>
          </a:stretch>
        </p:blipFill>
        <p:spPr>
          <a:xfrm>
            <a:off x="4427990" y="2281829"/>
            <a:ext cx="4396637" cy="3158401"/>
          </a:xfrm>
          <a:prstGeom prst="rect">
            <a:avLst/>
          </a:prstGeom>
        </p:spPr>
      </p:pic>
      <p:pic>
        <p:nvPicPr>
          <p:cNvPr id="5" name="图片 4">
            <a:extLst>
              <a:ext uri="{FF2B5EF4-FFF2-40B4-BE49-F238E27FC236}">
                <a16:creationId xmlns:a16="http://schemas.microsoft.com/office/drawing/2014/main" id="{4EDC17FD-60CD-48EA-A56F-CD2875B863CA}"/>
              </a:ext>
            </a:extLst>
          </p:cNvPr>
          <p:cNvPicPr>
            <a:picLocks noChangeAspect="1"/>
          </p:cNvPicPr>
          <p:nvPr/>
        </p:nvPicPr>
        <p:blipFill>
          <a:blip r:embed="rId4"/>
          <a:stretch>
            <a:fillRect/>
          </a:stretch>
        </p:blipFill>
        <p:spPr>
          <a:xfrm>
            <a:off x="123748" y="2569849"/>
            <a:ext cx="4720215" cy="2659276"/>
          </a:xfrm>
          <a:prstGeom prst="rect">
            <a:avLst/>
          </a:prstGeom>
        </p:spPr>
      </p:pic>
    </p:spTree>
    <p:extLst>
      <p:ext uri="{BB962C8B-B14F-4D97-AF65-F5344CB8AC3E}">
        <p14:creationId xmlns:p14="http://schemas.microsoft.com/office/powerpoint/2010/main" val="3858968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主要工作</a:t>
            </a:r>
            <a:endParaRPr kumimoji="1" 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a:extLst>
              <a:ext uri="{FF2B5EF4-FFF2-40B4-BE49-F238E27FC236}">
                <a16:creationId xmlns:a16="http://schemas.microsoft.com/office/drawing/2014/main" id="{4DEE9EAC-F436-47CD-BFF9-2D24A550343D}"/>
              </a:ext>
            </a:extLst>
          </p:cNvPr>
          <p:cNvSpPr txBox="1"/>
          <p:nvPr/>
        </p:nvSpPr>
        <p:spPr>
          <a:xfrm>
            <a:off x="611725" y="1916894"/>
            <a:ext cx="7848545" cy="3108543"/>
          </a:xfrm>
          <a:prstGeom prst="rect">
            <a:avLst/>
          </a:prstGeom>
          <a:noFill/>
        </p:spPr>
        <p:txBody>
          <a:bodyPr wrap="square" rtlCol="0">
            <a:spAutoFit/>
          </a:bodyPr>
          <a:lstStyle/>
          <a:p>
            <a:r>
              <a:rPr lang="en-US" altLang="zh-CN" sz="2800" dirty="0"/>
              <a:t>       </a:t>
            </a:r>
            <a:r>
              <a:rPr lang="zh-CN" altLang="en-US" sz="2800" dirty="0"/>
              <a:t>本文的主要工作可以分为两个大部分，测量和检测</a:t>
            </a:r>
            <a:endParaRPr lang="en-US" altLang="zh-CN" sz="2800" dirty="0"/>
          </a:p>
          <a:p>
            <a:r>
              <a:rPr lang="en-US" altLang="zh-CN" sz="2800" dirty="0"/>
              <a:t>       </a:t>
            </a:r>
            <a:r>
              <a:rPr lang="zh-CN" altLang="en-US" sz="2800" dirty="0"/>
              <a:t>检测：分析提取了识别网站脚本挖矿的特征，设计的检测算法达到了很高的性能指标。</a:t>
            </a:r>
            <a:endParaRPr lang="en-US" altLang="zh-CN" sz="2800" dirty="0"/>
          </a:p>
          <a:p>
            <a:r>
              <a:rPr lang="zh-CN" altLang="en-US" sz="2800" dirty="0"/>
              <a:t>       测量：包括使用现有工具对</a:t>
            </a:r>
            <a:r>
              <a:rPr lang="en-US" altLang="zh-CN" sz="2800" dirty="0" err="1"/>
              <a:t>alexa</a:t>
            </a:r>
            <a:r>
              <a:rPr lang="zh-CN" altLang="en-US" sz="2800" dirty="0"/>
              <a:t>排名网站检测，使用作者自己的检测系统对网站检测，并分析检测的结果。</a:t>
            </a:r>
            <a:endParaRPr lang="en-US" altLang="zh-CN" sz="2800" dirty="0"/>
          </a:p>
        </p:txBody>
      </p:sp>
    </p:spTree>
    <p:extLst>
      <p:ext uri="{BB962C8B-B14F-4D97-AF65-F5344CB8AC3E}">
        <p14:creationId xmlns:p14="http://schemas.microsoft.com/office/powerpoint/2010/main" val="1600964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 数据</a:t>
            </a:r>
            <a:endParaRPr kumimoji="1" 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a:extLst>
              <a:ext uri="{FF2B5EF4-FFF2-40B4-BE49-F238E27FC236}">
                <a16:creationId xmlns:a16="http://schemas.microsoft.com/office/drawing/2014/main" id="{87B7E4FD-5C0A-4CCC-A23B-01D992D7AE47}"/>
              </a:ext>
            </a:extLst>
          </p:cNvPr>
          <p:cNvSpPr txBox="1"/>
          <p:nvPr/>
        </p:nvSpPr>
        <p:spPr>
          <a:xfrm>
            <a:off x="457200" y="1844890"/>
            <a:ext cx="8147080" cy="4832092"/>
          </a:xfrm>
          <a:prstGeom prst="rect">
            <a:avLst/>
          </a:prstGeom>
          <a:noFill/>
        </p:spPr>
        <p:txBody>
          <a:bodyPr wrap="square" rtlCol="0">
            <a:spAutoFit/>
          </a:bodyPr>
          <a:lstStyle/>
          <a:p>
            <a:r>
              <a:rPr lang="zh-CN" altLang="en-US" sz="2800" dirty="0"/>
              <a:t>​	作者使用了</a:t>
            </a:r>
            <a:r>
              <a:rPr lang="en-US" altLang="zh-CN" sz="2800" dirty="0"/>
              <a:t>chromium</a:t>
            </a:r>
            <a:r>
              <a:rPr lang="zh-CN" altLang="en-US" sz="2800" dirty="0"/>
              <a:t>收集了</a:t>
            </a:r>
            <a:r>
              <a:rPr lang="en-US" altLang="zh-CN" sz="2800" dirty="0" err="1"/>
              <a:t>alexa</a:t>
            </a:r>
            <a:r>
              <a:rPr lang="zh-CN" altLang="en-US" sz="2800" dirty="0"/>
              <a:t>前一百万的域名，并收集了站点的资源、起源（出处）、</a:t>
            </a:r>
            <a:r>
              <a:rPr lang="en-US" altLang="zh-CN" sz="2800" dirty="0"/>
              <a:t>JS</a:t>
            </a:r>
            <a:r>
              <a:rPr lang="zh-CN" altLang="en-US" sz="2800" dirty="0"/>
              <a:t>脚本执行过程。然后使用现有的挖矿劫持检测工具发现了来自</a:t>
            </a:r>
            <a:r>
              <a:rPr lang="en-US" altLang="zh-CN" sz="2800" dirty="0"/>
              <a:t>12</a:t>
            </a:r>
            <a:r>
              <a:rPr lang="zh-CN" altLang="en-US" sz="2800" dirty="0"/>
              <a:t>个不同家族的</a:t>
            </a:r>
            <a:r>
              <a:rPr lang="en-US" altLang="zh-CN" sz="2800" dirty="0"/>
              <a:t>3006</a:t>
            </a:r>
            <a:r>
              <a:rPr lang="zh-CN" altLang="en-US" sz="2800" dirty="0"/>
              <a:t>个挖矿劫持执行过程。作者将这些挖矿劫持行为制作为两个数据集：一个是平衡的数据集（挖矿劫持与正常行为数量相当）；另一个是不平衡的数据集，展示了现实世界中挖矿劫持的频率。</a:t>
            </a:r>
          </a:p>
          <a:p>
            <a:r>
              <a:rPr lang="zh-CN" altLang="en-US" sz="2800" dirty="0"/>
              <a:t>​	平衡的数据集包含</a:t>
            </a:r>
            <a:r>
              <a:rPr lang="en-US" altLang="zh-CN" sz="2800" dirty="0"/>
              <a:t>2000</a:t>
            </a:r>
            <a:r>
              <a:rPr lang="zh-CN" altLang="en-US" sz="2800" dirty="0"/>
              <a:t>个挖矿劫持和</a:t>
            </a:r>
            <a:r>
              <a:rPr lang="en-US" altLang="zh-CN" sz="2800" dirty="0"/>
              <a:t>2000</a:t>
            </a:r>
            <a:r>
              <a:rPr lang="zh-CN" altLang="en-US" sz="2800" dirty="0"/>
              <a:t>个正常网站数据，不平衡的数据集包含</a:t>
            </a:r>
            <a:r>
              <a:rPr lang="en-US" altLang="zh-CN" sz="2800" dirty="0"/>
              <a:t>2700</a:t>
            </a:r>
            <a:r>
              <a:rPr lang="zh-CN" altLang="en-US" sz="2800" dirty="0"/>
              <a:t>个挖矿劫持和</a:t>
            </a:r>
            <a:r>
              <a:rPr lang="en-US" altLang="zh-CN" sz="2800" dirty="0"/>
              <a:t>27000</a:t>
            </a:r>
            <a:r>
              <a:rPr lang="zh-CN" altLang="en-US" sz="2800" dirty="0"/>
              <a:t>个正常网站。</a:t>
            </a:r>
          </a:p>
        </p:txBody>
      </p:sp>
    </p:spTree>
    <p:extLst>
      <p:ext uri="{BB962C8B-B14F-4D97-AF65-F5344CB8AC3E}">
        <p14:creationId xmlns:p14="http://schemas.microsoft.com/office/powerpoint/2010/main" val="4279309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 特征</a:t>
            </a:r>
            <a:endParaRPr kumimoji="1" 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a:extLst>
              <a:ext uri="{FF2B5EF4-FFF2-40B4-BE49-F238E27FC236}">
                <a16:creationId xmlns:a16="http://schemas.microsoft.com/office/drawing/2014/main" id="{4DEE9EAC-F436-47CD-BFF9-2D24A550343D}"/>
              </a:ext>
            </a:extLst>
          </p:cNvPr>
          <p:cNvSpPr txBox="1"/>
          <p:nvPr/>
        </p:nvSpPr>
        <p:spPr>
          <a:xfrm>
            <a:off x="539720" y="1417638"/>
            <a:ext cx="7848545" cy="5016758"/>
          </a:xfrm>
          <a:prstGeom prst="rect">
            <a:avLst/>
          </a:prstGeom>
          <a:noFill/>
        </p:spPr>
        <p:txBody>
          <a:bodyPr wrap="square" rtlCol="0">
            <a:spAutoFit/>
          </a:bodyPr>
          <a:lstStyle/>
          <a:p>
            <a:r>
              <a:rPr lang="zh-CN" altLang="en-US" sz="2000" dirty="0">
                <a:effectLst/>
                <a:latin typeface="Arial" panose="020B0604020202020204" pitchFamily="34" charset="0"/>
              </a:rPr>
              <a:t>作者对标注好的数据集进行分析，最后确定了</a:t>
            </a:r>
            <a:r>
              <a:rPr lang="en-US" altLang="zh-CN" sz="2000" dirty="0">
                <a:effectLst/>
                <a:latin typeface="Arial" panose="020B0604020202020204" pitchFamily="34" charset="0"/>
              </a:rPr>
              <a:t>4</a:t>
            </a:r>
            <a:r>
              <a:rPr lang="zh-CN" altLang="en-US" sz="2000" dirty="0">
                <a:effectLst/>
                <a:latin typeface="Arial" panose="020B0604020202020204" pitchFamily="34" charset="0"/>
              </a:rPr>
              <a:t>类</a:t>
            </a:r>
            <a:r>
              <a:rPr lang="en-US" altLang="zh-CN" sz="2000" dirty="0">
                <a:effectLst/>
                <a:latin typeface="Arial" panose="020B0604020202020204" pitchFamily="34" charset="0"/>
              </a:rPr>
              <a:t>7</a:t>
            </a:r>
            <a:r>
              <a:rPr lang="zh-CN" altLang="en-US" sz="2000" dirty="0">
                <a:effectLst/>
                <a:latin typeface="Arial" panose="020B0604020202020204" pitchFamily="34" charset="0"/>
              </a:rPr>
              <a:t>种特征。分别是：</a:t>
            </a:r>
            <a:br>
              <a:rPr lang="zh-CN" altLang="en-US" sz="2000" dirty="0"/>
            </a:br>
            <a:r>
              <a:rPr lang="zh-CN" altLang="en-US" sz="2000" dirty="0"/>
              <a:t>       （</a:t>
            </a:r>
            <a:r>
              <a:rPr lang="en-US" altLang="zh-CN" sz="2000" dirty="0"/>
              <a:t>1</a:t>
            </a:r>
            <a:r>
              <a:rPr lang="zh-CN" altLang="en-US" sz="2000" dirty="0"/>
              <a:t>）脚本执行：</a:t>
            </a:r>
            <a:r>
              <a:rPr lang="en-US" altLang="zh-CN" sz="2000" dirty="0" err="1"/>
              <a:t>WebAssembly</a:t>
            </a:r>
            <a:r>
              <a:rPr lang="zh-CN" altLang="en-US" sz="2000" dirty="0"/>
              <a:t>、</a:t>
            </a:r>
            <a:r>
              <a:rPr lang="en-US" altLang="zh-CN" sz="2000" dirty="0"/>
              <a:t>Web Worker</a:t>
            </a:r>
            <a:r>
              <a:rPr lang="zh-CN" altLang="en-US" sz="2000" dirty="0"/>
              <a:t>、</a:t>
            </a:r>
            <a:r>
              <a:rPr lang="en-US" altLang="zh-CN" sz="2000" dirty="0" err="1"/>
              <a:t>parraller</a:t>
            </a:r>
            <a:r>
              <a:rPr lang="en-US" altLang="zh-CN" sz="2000" dirty="0"/>
              <a:t> tasks</a:t>
            </a:r>
            <a:br>
              <a:rPr lang="zh-CN" altLang="en-US" sz="2000" dirty="0"/>
            </a:br>
            <a:r>
              <a:rPr lang="zh-CN" altLang="en-US" sz="2000" dirty="0"/>
              <a:t>       （</a:t>
            </a:r>
            <a:r>
              <a:rPr lang="en-US" altLang="zh-CN" sz="2000" dirty="0"/>
              <a:t>2</a:t>
            </a:r>
            <a:r>
              <a:rPr lang="zh-CN" altLang="en-US" sz="2000" dirty="0"/>
              <a:t>）网络特征：</a:t>
            </a:r>
            <a:r>
              <a:rPr lang="en-US" altLang="zh-CN" sz="2000" dirty="0" err="1"/>
              <a:t>websockets</a:t>
            </a:r>
            <a:br>
              <a:rPr lang="zh-CN" altLang="en-US" sz="2000" dirty="0"/>
            </a:br>
            <a:r>
              <a:rPr lang="zh-CN" altLang="en-US" sz="2000" dirty="0"/>
              <a:t>       （</a:t>
            </a:r>
            <a:r>
              <a:rPr lang="en-US" altLang="zh-CN" sz="2000" dirty="0"/>
              <a:t>3</a:t>
            </a:r>
            <a:r>
              <a:rPr lang="zh-CN" altLang="en-US" sz="2000" dirty="0"/>
              <a:t>）事件负载：</a:t>
            </a:r>
            <a:r>
              <a:rPr lang="en-US" altLang="zh-CN" sz="2000" dirty="0" err="1"/>
              <a:t>messageloop</a:t>
            </a:r>
            <a:r>
              <a:rPr lang="en-US" altLang="zh-CN" sz="2000" dirty="0"/>
              <a:t> event load</a:t>
            </a:r>
            <a:r>
              <a:rPr lang="zh-CN" altLang="en-US" sz="2000" dirty="0"/>
              <a:t>、</a:t>
            </a:r>
            <a:r>
              <a:rPr lang="en-US" altLang="zh-CN" sz="2000" dirty="0" err="1"/>
              <a:t>postMessage</a:t>
            </a:r>
            <a:r>
              <a:rPr lang="en-US" altLang="zh-CN" sz="2000" dirty="0"/>
              <a:t> event load</a:t>
            </a:r>
            <a:br>
              <a:rPr lang="zh-CN" altLang="en-US" sz="2000" dirty="0"/>
            </a:br>
            <a:r>
              <a:rPr lang="zh-CN" altLang="en-US" sz="2000" dirty="0"/>
              <a:t>       （</a:t>
            </a:r>
            <a:r>
              <a:rPr lang="en-US" altLang="zh-CN" sz="2000" dirty="0"/>
              <a:t>4</a:t>
            </a:r>
            <a:r>
              <a:rPr lang="zh-CN" altLang="en-US" sz="2000" dirty="0"/>
              <a:t>）挖矿特征：</a:t>
            </a:r>
            <a:r>
              <a:rPr lang="en-US" altLang="zh-CN" sz="2000" dirty="0"/>
              <a:t>hash algorithm</a:t>
            </a:r>
            <a:br>
              <a:rPr lang="zh-CN" altLang="en-US" sz="2000" dirty="0"/>
            </a:br>
            <a:r>
              <a:rPr lang="zh-CN" altLang="en-US" sz="2000" dirty="0">
                <a:effectLst/>
                <a:latin typeface="Arial" panose="020B0604020202020204" pitchFamily="34" charset="0"/>
              </a:rPr>
              <a:t>收集统计数据后，分析出的一些无用特征：</a:t>
            </a:r>
            <a:br>
              <a:rPr lang="zh-CN" altLang="en-US" sz="2000" dirty="0"/>
            </a:br>
            <a:r>
              <a:rPr lang="zh-CN" altLang="en-US" sz="2000" dirty="0"/>
              <a:t>       （</a:t>
            </a:r>
            <a:r>
              <a:rPr lang="en-US" altLang="zh-CN" sz="2000" dirty="0"/>
              <a:t>1</a:t>
            </a:r>
            <a:r>
              <a:rPr lang="zh-CN" altLang="en-US" sz="2000" dirty="0"/>
              <a:t>）</a:t>
            </a:r>
            <a:r>
              <a:rPr lang="en-US" altLang="zh-CN" sz="2000" dirty="0">
                <a:effectLst/>
                <a:latin typeface="Arial" panose="020B0604020202020204" pitchFamily="34" charset="0"/>
              </a:rPr>
              <a:t>JS</a:t>
            </a:r>
            <a:r>
              <a:rPr lang="zh-CN" altLang="en-US" sz="2000" dirty="0">
                <a:effectLst/>
                <a:latin typeface="Arial" panose="020B0604020202020204" pitchFamily="34" charset="0"/>
              </a:rPr>
              <a:t>引擎执行时间 ：这个特征噪音大，很多网站一直都在执行</a:t>
            </a:r>
            <a:r>
              <a:rPr lang="en-US" altLang="zh-CN" sz="2000" dirty="0">
                <a:effectLst/>
                <a:latin typeface="Arial" panose="020B0604020202020204" pitchFamily="34" charset="0"/>
              </a:rPr>
              <a:t>JS</a:t>
            </a:r>
            <a:br>
              <a:rPr lang="zh-CN" altLang="en-US" sz="2000" dirty="0"/>
            </a:br>
            <a:r>
              <a:rPr lang="zh-CN" altLang="en-US" sz="2000" dirty="0"/>
              <a:t>       （</a:t>
            </a:r>
            <a:r>
              <a:rPr lang="en-US" altLang="zh-CN" sz="2000" dirty="0"/>
              <a:t>2</a:t>
            </a:r>
            <a:r>
              <a:rPr lang="zh-CN" altLang="en-US" sz="2000" dirty="0"/>
              <a:t>）</a:t>
            </a:r>
            <a:r>
              <a:rPr lang="en-US" altLang="zh-CN" sz="2000" dirty="0">
                <a:effectLst/>
                <a:latin typeface="Arial" panose="020B0604020202020204" pitchFamily="34" charset="0"/>
              </a:rPr>
              <a:t>JS</a:t>
            </a:r>
            <a:r>
              <a:rPr lang="zh-CN" altLang="en-US" sz="2000" dirty="0">
                <a:effectLst/>
                <a:latin typeface="Arial" panose="020B0604020202020204" pitchFamily="34" charset="0"/>
              </a:rPr>
              <a:t>编译时间：挖矿劫持网站在编译时间上没有明显差异</a:t>
            </a:r>
            <a:br>
              <a:rPr lang="zh-CN" altLang="en-US" sz="2000" dirty="0"/>
            </a:br>
            <a:r>
              <a:rPr lang="zh-CN" altLang="en-US" sz="2000" dirty="0"/>
              <a:t>       （</a:t>
            </a:r>
            <a:r>
              <a:rPr lang="en-US" altLang="zh-CN" sz="2000" dirty="0"/>
              <a:t>3</a:t>
            </a:r>
            <a:r>
              <a:rPr lang="zh-CN" altLang="en-US" sz="2000" dirty="0"/>
              <a:t>）</a:t>
            </a:r>
            <a:r>
              <a:rPr lang="zh-CN" altLang="en-US" sz="2000" dirty="0">
                <a:effectLst/>
                <a:latin typeface="Arial" panose="020B0604020202020204" pitchFamily="34" charset="0"/>
              </a:rPr>
              <a:t>垃圾收集：没有从挖矿劫持库中发现与其他正常库使用时的差异</a:t>
            </a:r>
            <a:br>
              <a:rPr lang="zh-CN" altLang="en-US" sz="2000" dirty="0"/>
            </a:br>
            <a:r>
              <a:rPr lang="zh-CN" altLang="en-US" sz="2000" dirty="0"/>
              <a:t>       （</a:t>
            </a:r>
            <a:r>
              <a:rPr lang="en-US" altLang="zh-CN" sz="2000" dirty="0"/>
              <a:t>4</a:t>
            </a:r>
            <a:r>
              <a:rPr lang="zh-CN" altLang="en-US" sz="2000" dirty="0"/>
              <a:t>）</a:t>
            </a:r>
            <a:r>
              <a:rPr lang="en-US" altLang="zh-CN" sz="2000" dirty="0">
                <a:effectLst/>
                <a:latin typeface="Arial" panose="020B0604020202020204" pitchFamily="34" charset="0"/>
              </a:rPr>
              <a:t>Iframe</a:t>
            </a:r>
            <a:r>
              <a:rPr lang="zh-CN" altLang="en-US" sz="2000" dirty="0">
                <a:effectLst/>
                <a:latin typeface="Arial" panose="020B0604020202020204" pitchFamily="34" charset="0"/>
              </a:rPr>
              <a:t>资源加载情况：挖矿行为代码经常被加载到</a:t>
            </a:r>
            <a:r>
              <a:rPr lang="en-US" altLang="zh-CN" sz="2000" dirty="0">
                <a:effectLst/>
                <a:latin typeface="Arial" panose="020B0604020202020204" pitchFamily="34" charset="0"/>
              </a:rPr>
              <a:t>Iframe</a:t>
            </a:r>
            <a:r>
              <a:rPr lang="zh-CN" altLang="en-US" sz="2000" dirty="0">
                <a:effectLst/>
                <a:latin typeface="Arial" panose="020B0604020202020204" pitchFamily="34" charset="0"/>
              </a:rPr>
              <a:t>中，但大量的广告界面也使用</a:t>
            </a:r>
            <a:r>
              <a:rPr lang="en-US" altLang="zh-CN" sz="2000" dirty="0">
                <a:effectLst/>
                <a:latin typeface="Arial" panose="020B0604020202020204" pitchFamily="34" charset="0"/>
              </a:rPr>
              <a:t>Iframe</a:t>
            </a:r>
            <a:r>
              <a:rPr lang="zh-CN" altLang="en-US" sz="2000" dirty="0">
                <a:effectLst/>
                <a:latin typeface="Arial" panose="020B0604020202020204" pitchFamily="34" charset="0"/>
              </a:rPr>
              <a:t>，导致无法作为挖矿检测的区分。</a:t>
            </a:r>
            <a:br>
              <a:rPr lang="zh-CN" altLang="en-US" sz="2000" dirty="0"/>
            </a:br>
            <a:r>
              <a:rPr lang="zh-CN" altLang="en-US" sz="2000" dirty="0"/>
              <a:t>       （</a:t>
            </a:r>
            <a:r>
              <a:rPr lang="en-US" altLang="zh-CN" sz="2000" dirty="0"/>
              <a:t>5</a:t>
            </a:r>
            <a:r>
              <a:rPr lang="zh-CN" altLang="en-US" sz="2000" dirty="0"/>
              <a:t>）</a:t>
            </a:r>
            <a:r>
              <a:rPr lang="en-US" altLang="zh-CN" sz="2000" dirty="0">
                <a:effectLst/>
                <a:latin typeface="Arial" panose="020B0604020202020204" pitchFamily="34" charset="0"/>
              </a:rPr>
              <a:t>CPU</a:t>
            </a:r>
            <a:r>
              <a:rPr lang="zh-CN" altLang="en-US" sz="2000" dirty="0">
                <a:effectLst/>
                <a:latin typeface="Arial" panose="020B0604020202020204" pitchFamily="34" charset="0"/>
              </a:rPr>
              <a:t>占用：挖矿确实会直接依赖于</a:t>
            </a:r>
            <a:r>
              <a:rPr lang="en-US" altLang="zh-CN" sz="2000" dirty="0">
                <a:effectLst/>
                <a:latin typeface="Arial" panose="020B0604020202020204" pitchFamily="34" charset="0"/>
              </a:rPr>
              <a:t>CPU</a:t>
            </a:r>
            <a:r>
              <a:rPr lang="zh-CN" altLang="en-US" sz="2000" dirty="0">
                <a:effectLst/>
                <a:latin typeface="Arial" panose="020B0604020202020204" pitchFamily="34" charset="0"/>
              </a:rPr>
              <a:t>资源，但有许多正常的网站也重度使用</a:t>
            </a:r>
            <a:r>
              <a:rPr lang="en-US" altLang="zh-CN" sz="2000" dirty="0">
                <a:effectLst/>
                <a:latin typeface="Arial" panose="020B0604020202020204" pitchFamily="34" charset="0"/>
              </a:rPr>
              <a:t>CPU</a:t>
            </a:r>
            <a:endParaRPr lang="en-US" altLang="zh-CN" sz="2000" dirty="0"/>
          </a:p>
        </p:txBody>
      </p:sp>
    </p:spTree>
    <p:extLst>
      <p:ext uri="{BB962C8B-B14F-4D97-AF65-F5344CB8AC3E}">
        <p14:creationId xmlns:p14="http://schemas.microsoft.com/office/powerpoint/2010/main" val="1090797384"/>
      </p:ext>
    </p:extLst>
  </p:cSld>
  <p:clrMapOvr>
    <a:masterClrMapping/>
  </p:clrMapOvr>
</p:sld>
</file>

<file path=ppt/theme/theme1.xml><?xml version="1.0" encoding="utf-8"?>
<a:theme xmlns:a="http://schemas.openxmlformats.org/drawingml/2006/main" name="模板 中国科学院信息工程研究所PPT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模板 中国科学院信息工程研究所PPT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2461</TotalTime>
  <Words>2268</Words>
  <Application>Microsoft Office PowerPoint</Application>
  <PresentationFormat>全屏显示(4:3)</PresentationFormat>
  <Paragraphs>92</Paragraphs>
  <Slides>18</Slides>
  <Notes>16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宋体</vt:lpstr>
      <vt:lpstr>微软雅黑</vt:lpstr>
      <vt:lpstr>Arial</vt:lpstr>
      <vt:lpstr>Times New Roman</vt:lpstr>
      <vt:lpstr>模板 中国科学院信息工程研究所PPT模板</vt:lpstr>
      <vt:lpstr>PowerPoint 演示文稿</vt:lpstr>
      <vt:lpstr>论文简介</vt:lpstr>
      <vt:lpstr>背景介绍</vt:lpstr>
      <vt:lpstr>背景介绍</vt:lpstr>
      <vt:lpstr>背景介绍</vt:lpstr>
      <vt:lpstr>背景介绍</vt:lpstr>
      <vt:lpstr>主要工作</vt:lpstr>
      <vt:lpstr> 数据</vt:lpstr>
      <vt:lpstr> 特征</vt:lpstr>
      <vt:lpstr>实验结果</vt:lpstr>
      <vt:lpstr>实验结果分析</vt:lpstr>
      <vt:lpstr>实验结果分析</vt:lpstr>
      <vt:lpstr>测量</vt:lpstr>
      <vt:lpstr>测量</vt:lpstr>
      <vt:lpstr>测量</vt:lpstr>
      <vt:lpstr>测量</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DNS System and Global Traffic Management》精讲</dc:title>
  <dc:creator>lenovo</dc:creator>
  <cp:lastModifiedBy>张 涛</cp:lastModifiedBy>
  <cp:revision>6993</cp:revision>
  <dcterms:created xsi:type="dcterms:W3CDTF">2020-12-12T02:52:00Z</dcterms:created>
  <dcterms:modified xsi:type="dcterms:W3CDTF">2021-12-15T01:17:24Z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