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14"/>
  </p:notesMasterIdLst>
  <p:sldIdLst>
    <p:sldId id="256" r:id="rId3"/>
    <p:sldId id="257" r:id="rId4"/>
    <p:sldId id="258" r:id="rId5"/>
    <p:sldId id="259" r:id="rId6"/>
    <p:sldId id="275" r:id="rId7"/>
    <p:sldId id="276" r:id="rId8"/>
    <p:sldId id="262" r:id="rId9"/>
    <p:sldId id="263" r:id="rId10"/>
    <p:sldId id="266" r:id="rId11"/>
    <p:sldId id="267" r:id="rId12"/>
    <p:sldId id="273" r:id="rId1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09"/>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158168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1199949" y="-1467051"/>
            <a:ext cx="9792102" cy="9792100"/>
            <a:chOff x="1459831" y="-1207169"/>
            <a:chExt cx="9272338" cy="9272336"/>
          </a:xfrm>
        </p:grpSpPr>
        <p:sp>
          <p:nvSpPr>
            <p:cNvPr id="3" name="椭圆 2"/>
            <p:cNvSpPr/>
            <p:nvPr/>
          </p:nvSpPr>
          <p:spPr>
            <a:xfrm>
              <a:off x="3967800" y="1300800"/>
              <a:ext cx="4256398" cy="4256398"/>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381000" dist="304800" dir="2700000" sx="98000" sy="98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椭圆 3"/>
            <p:cNvSpPr/>
            <p:nvPr/>
          </p:nvSpPr>
          <p:spPr>
            <a:xfrm>
              <a:off x="3127810" y="460810"/>
              <a:ext cx="5936380" cy="593638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flipH="1">
              <a:off x="2865182" y="320808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flipH="1">
              <a:off x="7380032" y="60143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flipH="1">
              <a:off x="7380032" y="5814733"/>
              <a:ext cx="441834" cy="44183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a:off x="4292889" y="3298345"/>
              <a:ext cx="348087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459831" y="-1207169"/>
              <a:ext cx="9272338" cy="9272336"/>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6" name="文本占位符 14"/>
          <p:cNvSpPr>
            <a:spLocks noGrp="1"/>
          </p:cNvSpPr>
          <p:nvPr>
            <p:ph type="body" sz="quarter" idx="11" hasCustomPrompt="1"/>
          </p:nvPr>
        </p:nvSpPr>
        <p:spPr>
          <a:xfrm>
            <a:off x="4148581" y="1720587"/>
            <a:ext cx="3894833" cy="1685077"/>
          </a:xfrm>
          <a:prstGeom prst="rect">
            <a:avLst/>
          </a:prstGeom>
        </p:spPr>
        <p:txBody>
          <a:bodyPr wrap="square">
            <a:spAutoFit/>
          </a:bodyPr>
          <a:lstStyle>
            <a:lvl1pPr marL="0" indent="0" algn="ctr">
              <a:buNone/>
              <a:defRPr sz="11500" b="1">
                <a:solidFill>
                  <a:schemeClr val="accent3"/>
                </a:solidFill>
                <a:effectLst>
                  <a:outerShdw blurRad="38100" dist="38100" dir="2700000" algn="tl">
                    <a:srgbClr val="000000">
                      <a:alpha val="43137"/>
                    </a:srgbClr>
                  </a:outerShdw>
                </a:effectLst>
              </a:defRPr>
            </a:lvl1pPr>
          </a:lstStyle>
          <a:p>
            <a:pPr lvl="0"/>
            <a:r>
              <a:rPr lang="en-US" altLang="zh-CN" dirty="0"/>
              <a:t>2016</a:t>
            </a:r>
            <a:endParaRPr lang="zh-CN" altLang="en-US" dirty="0"/>
          </a:p>
        </p:txBody>
      </p:sp>
      <p:sp>
        <p:nvSpPr>
          <p:cNvPr id="27" name="文本占位符 14"/>
          <p:cNvSpPr>
            <a:spLocks noGrp="1"/>
          </p:cNvSpPr>
          <p:nvPr>
            <p:ph type="body" sz="quarter" idx="12" hasCustomPrompt="1"/>
          </p:nvPr>
        </p:nvSpPr>
        <p:spPr>
          <a:xfrm>
            <a:off x="4523009" y="3536730"/>
            <a:ext cx="3162300" cy="1439368"/>
          </a:xfrm>
          <a:prstGeom prst="rect">
            <a:avLst/>
          </a:prstGeom>
        </p:spPr>
        <p:txBody>
          <a:bodyPr wrap="square">
            <a:spAutoFit/>
          </a:bodyPr>
          <a:lstStyle>
            <a:lvl1pPr marL="0" indent="0" algn="ctr">
              <a:buNone/>
              <a:defRPr sz="4400"/>
            </a:lvl1pPr>
          </a:lstStyle>
          <a:p>
            <a:pPr lvl="0"/>
            <a:r>
              <a:rPr lang="zh-CN" altLang="en-US" dirty="0"/>
              <a:t>微立体风格</a:t>
            </a:r>
          </a:p>
          <a:p>
            <a:pPr lvl="0"/>
            <a:r>
              <a:rPr lang="zh-CN" altLang="en-US" dirty="0"/>
              <a:t>总结模版</a:t>
            </a:r>
          </a:p>
        </p:txBody>
      </p:sp>
      <p:sp>
        <p:nvSpPr>
          <p:cNvPr id="28" name="文本占位符 14"/>
          <p:cNvSpPr>
            <a:spLocks noGrp="1"/>
          </p:cNvSpPr>
          <p:nvPr>
            <p:ph type="body" sz="quarter" idx="13" hasCustomPrompt="1"/>
          </p:nvPr>
        </p:nvSpPr>
        <p:spPr>
          <a:xfrm>
            <a:off x="4523009" y="5790160"/>
            <a:ext cx="3162300" cy="341632"/>
          </a:xfrm>
          <a:prstGeom prst="rect">
            <a:avLst/>
          </a:prstGeom>
        </p:spPr>
        <p:txBody>
          <a:bodyPr wrap="square">
            <a:spAutoFit/>
          </a:bodyPr>
          <a:lstStyle>
            <a:lvl1pPr marL="0" indent="0" algn="ctr">
              <a:buNone/>
              <a:defRPr sz="1800">
                <a:solidFill>
                  <a:schemeClr val="bg1"/>
                </a:solidFill>
              </a:defRPr>
            </a:lvl1pPr>
          </a:lstStyle>
          <a:p>
            <a:pPr lvl="0"/>
            <a:r>
              <a:rPr lang="en-US" altLang="zh-CN" dirty="0"/>
              <a:t>PRESENTED BY OfficePLUS</a:t>
            </a:r>
          </a:p>
        </p:txBody>
      </p:sp>
    </p:spTree>
    <p:extLst>
      <p:ext uri="{BB962C8B-B14F-4D97-AF65-F5344CB8AC3E}">
        <p14:creationId xmlns:p14="http://schemas.microsoft.com/office/powerpoint/2010/main" val="240808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椭圆 13"/>
          <p:cNvSpPr/>
          <p:nvPr userDrawn="1"/>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userDrawn="1"/>
        </p:nvSpPr>
        <p:spPr>
          <a:xfrm rot="10800000">
            <a:off x="2871901" y="2724407"/>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userDrawn="1"/>
        </p:nvSpPr>
        <p:spPr>
          <a:xfrm rot="10800000">
            <a:off x="2871901" y="3792811"/>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userDrawn="1"/>
        </p:nvSpPr>
        <p:spPr>
          <a:xfrm rot="10800000">
            <a:off x="2871901" y="4861215"/>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占位符 14"/>
          <p:cNvSpPr>
            <a:spLocks noGrp="1"/>
          </p:cNvSpPr>
          <p:nvPr>
            <p:ph type="body" sz="quarter" idx="10" hasCustomPrompt="1"/>
          </p:nvPr>
        </p:nvSpPr>
        <p:spPr>
          <a:xfrm>
            <a:off x="3571403" y="2494951"/>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29" name="文本占位符 14"/>
          <p:cNvSpPr>
            <a:spLocks noGrp="1"/>
          </p:cNvSpPr>
          <p:nvPr>
            <p:ph type="body" sz="quarter" idx="11" hasCustomPrompt="1"/>
          </p:nvPr>
        </p:nvSpPr>
        <p:spPr>
          <a:xfrm>
            <a:off x="4514850" y="232239"/>
            <a:ext cx="3162300" cy="1006429"/>
          </a:xfrm>
          <a:prstGeom prst="rect">
            <a:avLst/>
          </a:prstGeom>
        </p:spPr>
        <p:txBody>
          <a:bodyPr wrap="square">
            <a:spAutoFit/>
          </a:bodyPr>
          <a:lstStyle>
            <a:lvl1pPr marL="0" indent="0" algn="ctr">
              <a:buNone/>
              <a:defRPr sz="66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zh-CN" altLang="en-US" dirty="0"/>
              <a:t>目录</a:t>
            </a:r>
          </a:p>
        </p:txBody>
      </p:sp>
      <p:sp>
        <p:nvSpPr>
          <p:cNvPr id="30" name="文本占位符 14"/>
          <p:cNvSpPr>
            <a:spLocks noGrp="1"/>
          </p:cNvSpPr>
          <p:nvPr>
            <p:ph type="body" sz="quarter" idx="12" hasCustomPrompt="1"/>
          </p:nvPr>
        </p:nvSpPr>
        <p:spPr>
          <a:xfrm>
            <a:off x="4514850" y="1178929"/>
            <a:ext cx="3162300" cy="535531"/>
          </a:xfrm>
          <a:prstGeom prst="rect">
            <a:avLst/>
          </a:prstGeom>
        </p:spPr>
        <p:txBody>
          <a:bodyPr wrap="square">
            <a:spAutoFit/>
          </a:bodyPr>
          <a:lstStyle>
            <a:lvl1pPr marL="0" indent="0" algn="ctr">
              <a:buNone/>
              <a:defRPr sz="32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en-US" altLang="zh-CN" dirty="0"/>
              <a:t>Content</a:t>
            </a:r>
          </a:p>
        </p:txBody>
      </p:sp>
      <p:sp>
        <p:nvSpPr>
          <p:cNvPr id="31" name="文本占位符 14"/>
          <p:cNvSpPr>
            <a:spLocks noGrp="1"/>
          </p:cNvSpPr>
          <p:nvPr>
            <p:ph type="body" sz="quarter" idx="13" hasCustomPrompt="1"/>
          </p:nvPr>
        </p:nvSpPr>
        <p:spPr>
          <a:xfrm>
            <a:off x="3571403" y="3030482"/>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
        <p:nvSpPr>
          <p:cNvPr id="32" name="文本占位符 14"/>
          <p:cNvSpPr>
            <a:spLocks noGrp="1"/>
          </p:cNvSpPr>
          <p:nvPr>
            <p:ph type="body" sz="quarter" idx="14" hasCustomPrompt="1"/>
          </p:nvPr>
        </p:nvSpPr>
        <p:spPr>
          <a:xfrm>
            <a:off x="3571403" y="3604562"/>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3" name="文本占位符 14"/>
          <p:cNvSpPr>
            <a:spLocks noGrp="1"/>
          </p:cNvSpPr>
          <p:nvPr>
            <p:ph type="body" sz="quarter" idx="15" hasCustomPrompt="1"/>
          </p:nvPr>
        </p:nvSpPr>
        <p:spPr>
          <a:xfrm>
            <a:off x="3571403" y="4140093"/>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
        <p:nvSpPr>
          <p:cNvPr id="34" name="文本占位符 14"/>
          <p:cNvSpPr>
            <a:spLocks noGrp="1"/>
          </p:cNvSpPr>
          <p:nvPr>
            <p:ph type="body" sz="quarter" idx="16" hasCustomPrompt="1"/>
          </p:nvPr>
        </p:nvSpPr>
        <p:spPr>
          <a:xfrm>
            <a:off x="3571403" y="4720970"/>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5" name="文本占位符 14"/>
          <p:cNvSpPr>
            <a:spLocks noGrp="1"/>
          </p:cNvSpPr>
          <p:nvPr>
            <p:ph type="body" sz="quarter" idx="17" hasCustomPrompt="1"/>
          </p:nvPr>
        </p:nvSpPr>
        <p:spPr>
          <a:xfrm>
            <a:off x="3571403" y="5256501"/>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Tree>
    <p:extLst>
      <p:ext uri="{BB962C8B-B14F-4D97-AF65-F5344CB8AC3E}">
        <p14:creationId xmlns:p14="http://schemas.microsoft.com/office/powerpoint/2010/main" val="423533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椭圆 13"/>
          <p:cNvSpPr/>
          <p:nvPr userDrawn="1"/>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userDrawn="1"/>
        </p:nvSpPr>
        <p:spPr>
          <a:xfrm rot="10800000">
            <a:off x="2871901" y="2355075"/>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userDrawn="1"/>
        </p:nvSpPr>
        <p:spPr>
          <a:xfrm rot="10800000">
            <a:off x="2871901" y="3423479"/>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userDrawn="1"/>
        </p:nvSpPr>
        <p:spPr>
          <a:xfrm rot="10800000">
            <a:off x="2871901" y="4491883"/>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userDrawn="1"/>
        </p:nvSpPr>
        <p:spPr>
          <a:xfrm rot="10800000">
            <a:off x="2871901" y="5560286"/>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占位符 14"/>
          <p:cNvSpPr>
            <a:spLocks noGrp="1"/>
          </p:cNvSpPr>
          <p:nvPr>
            <p:ph type="body" sz="quarter" idx="10" hasCustomPrompt="1"/>
          </p:nvPr>
        </p:nvSpPr>
        <p:spPr>
          <a:xfrm>
            <a:off x="3571403" y="2125619"/>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29" name="文本占位符 14"/>
          <p:cNvSpPr>
            <a:spLocks noGrp="1"/>
          </p:cNvSpPr>
          <p:nvPr>
            <p:ph type="body" sz="quarter" idx="11" hasCustomPrompt="1"/>
          </p:nvPr>
        </p:nvSpPr>
        <p:spPr>
          <a:xfrm>
            <a:off x="4514850" y="232239"/>
            <a:ext cx="3162300" cy="1006429"/>
          </a:xfrm>
          <a:prstGeom prst="rect">
            <a:avLst/>
          </a:prstGeom>
        </p:spPr>
        <p:txBody>
          <a:bodyPr wrap="square">
            <a:spAutoFit/>
          </a:bodyPr>
          <a:lstStyle>
            <a:lvl1pPr marL="0" indent="0" algn="ctr">
              <a:buNone/>
              <a:defRPr sz="66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zh-CN" altLang="en-US" dirty="0"/>
              <a:t>目录</a:t>
            </a:r>
          </a:p>
        </p:txBody>
      </p:sp>
      <p:sp>
        <p:nvSpPr>
          <p:cNvPr id="30" name="文本占位符 14"/>
          <p:cNvSpPr>
            <a:spLocks noGrp="1"/>
          </p:cNvSpPr>
          <p:nvPr>
            <p:ph type="body" sz="quarter" idx="12" hasCustomPrompt="1"/>
          </p:nvPr>
        </p:nvSpPr>
        <p:spPr>
          <a:xfrm>
            <a:off x="4514850" y="1178929"/>
            <a:ext cx="3162300" cy="535531"/>
          </a:xfrm>
          <a:prstGeom prst="rect">
            <a:avLst/>
          </a:prstGeom>
        </p:spPr>
        <p:txBody>
          <a:bodyPr wrap="square">
            <a:spAutoFit/>
          </a:bodyPr>
          <a:lstStyle>
            <a:lvl1pPr marL="0" indent="0" algn="ctr">
              <a:buNone/>
              <a:defRPr sz="32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en-US" altLang="zh-CN" dirty="0"/>
              <a:t>Content</a:t>
            </a:r>
          </a:p>
        </p:txBody>
      </p:sp>
      <p:sp>
        <p:nvSpPr>
          <p:cNvPr id="31" name="文本占位符 14"/>
          <p:cNvSpPr>
            <a:spLocks noGrp="1"/>
          </p:cNvSpPr>
          <p:nvPr>
            <p:ph type="body" sz="quarter" idx="13" hasCustomPrompt="1"/>
          </p:nvPr>
        </p:nvSpPr>
        <p:spPr>
          <a:xfrm>
            <a:off x="3571403" y="2661150"/>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
        <p:nvSpPr>
          <p:cNvPr id="32" name="文本占位符 14"/>
          <p:cNvSpPr>
            <a:spLocks noGrp="1"/>
          </p:cNvSpPr>
          <p:nvPr>
            <p:ph type="body" sz="quarter" idx="14" hasCustomPrompt="1"/>
          </p:nvPr>
        </p:nvSpPr>
        <p:spPr>
          <a:xfrm>
            <a:off x="3571403" y="3235230"/>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3" name="文本占位符 14"/>
          <p:cNvSpPr>
            <a:spLocks noGrp="1"/>
          </p:cNvSpPr>
          <p:nvPr>
            <p:ph type="body" sz="quarter" idx="15" hasCustomPrompt="1"/>
          </p:nvPr>
        </p:nvSpPr>
        <p:spPr>
          <a:xfrm>
            <a:off x="3571403" y="3770761"/>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
        <p:nvSpPr>
          <p:cNvPr id="34" name="文本占位符 14"/>
          <p:cNvSpPr>
            <a:spLocks noGrp="1"/>
          </p:cNvSpPr>
          <p:nvPr>
            <p:ph type="body" sz="quarter" idx="16" hasCustomPrompt="1"/>
          </p:nvPr>
        </p:nvSpPr>
        <p:spPr>
          <a:xfrm>
            <a:off x="3571403" y="4351638"/>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5" name="文本占位符 14"/>
          <p:cNvSpPr>
            <a:spLocks noGrp="1"/>
          </p:cNvSpPr>
          <p:nvPr>
            <p:ph type="body" sz="quarter" idx="17" hasCustomPrompt="1"/>
          </p:nvPr>
        </p:nvSpPr>
        <p:spPr>
          <a:xfrm>
            <a:off x="3571403" y="4887169"/>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
        <p:nvSpPr>
          <p:cNvPr id="36" name="文本占位符 14"/>
          <p:cNvSpPr>
            <a:spLocks noGrp="1"/>
          </p:cNvSpPr>
          <p:nvPr>
            <p:ph type="body" sz="quarter" idx="18" hasCustomPrompt="1"/>
          </p:nvPr>
        </p:nvSpPr>
        <p:spPr>
          <a:xfrm>
            <a:off x="3571403" y="5420041"/>
            <a:ext cx="3162300"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7" name="文本占位符 14"/>
          <p:cNvSpPr>
            <a:spLocks noGrp="1"/>
          </p:cNvSpPr>
          <p:nvPr>
            <p:ph type="body" sz="quarter" idx="19" hasCustomPrompt="1"/>
          </p:nvPr>
        </p:nvSpPr>
        <p:spPr>
          <a:xfrm>
            <a:off x="3571403" y="5955572"/>
            <a:ext cx="6464300" cy="369332"/>
          </a:xfrm>
          <a:prstGeom prst="rect">
            <a:avLst/>
          </a:prstGeom>
        </p:spPr>
        <p:txBody>
          <a:bodyPr wrap="square">
            <a:spAutoFit/>
          </a:bodyPr>
          <a:lstStyle>
            <a:lvl1pPr marL="0" indent="0" algn="l">
              <a:buNone/>
              <a:defRPr sz="2000">
                <a:solidFill>
                  <a:schemeClr val="bg1"/>
                </a:solidFill>
              </a:defRPr>
            </a:lvl1pPr>
          </a:lstStyle>
          <a:p>
            <a:pPr lvl="0"/>
            <a:r>
              <a:rPr lang="zh-CN" altLang="en-US" dirty="0"/>
              <a:t>点击此处添加文本内容，如关键词、部分简单介绍等。</a:t>
            </a:r>
          </a:p>
        </p:txBody>
      </p:sp>
    </p:spTree>
    <p:extLst>
      <p:ext uri="{BB962C8B-B14F-4D97-AF65-F5344CB8AC3E}">
        <p14:creationId xmlns:p14="http://schemas.microsoft.com/office/powerpoint/2010/main" val="368581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椭圆 13"/>
          <p:cNvSpPr/>
          <p:nvPr userDrawn="1"/>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p:cNvSpPr/>
          <p:nvPr userDrawn="1"/>
        </p:nvSpPr>
        <p:spPr>
          <a:xfrm rot="10800000">
            <a:off x="2871901" y="1871443"/>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9" name="椭圆 18"/>
          <p:cNvSpPr/>
          <p:nvPr userDrawn="1"/>
        </p:nvSpPr>
        <p:spPr>
          <a:xfrm rot="10800000">
            <a:off x="2871901" y="2939847"/>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0" name="椭圆 19"/>
          <p:cNvSpPr/>
          <p:nvPr userDrawn="1"/>
        </p:nvSpPr>
        <p:spPr>
          <a:xfrm rot="10800000">
            <a:off x="2871901" y="4008251"/>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1" name="椭圆 20"/>
          <p:cNvSpPr/>
          <p:nvPr userDrawn="1"/>
        </p:nvSpPr>
        <p:spPr>
          <a:xfrm rot="10800000">
            <a:off x="2871901" y="5076654"/>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6" name="文本占位符 14"/>
          <p:cNvSpPr>
            <a:spLocks noGrp="1"/>
          </p:cNvSpPr>
          <p:nvPr>
            <p:ph type="body" sz="quarter" idx="10" hasCustomPrompt="1"/>
          </p:nvPr>
        </p:nvSpPr>
        <p:spPr>
          <a:xfrm>
            <a:off x="3571403" y="1641987"/>
            <a:ext cx="3162300" cy="480131"/>
          </a:xfrm>
          <a:prstGeom prst="rect">
            <a:avLst/>
          </a:prstGeom>
        </p:spPr>
        <p:txBody>
          <a:bodyPr wrap="square">
            <a:spAutoFit/>
          </a:bodyPr>
          <a:lstStyle>
            <a:lvl1pPr marL="0" indent="0" algn="l">
              <a:buNone/>
              <a:defRPr sz="2800" b="1">
                <a:solidFill>
                  <a:schemeClr val="bg1"/>
                </a:solidFill>
              </a:defRPr>
            </a:lvl1pPr>
          </a:lstStyle>
          <a:p>
            <a:pPr lvl="0"/>
            <a:r>
              <a:rPr lang="zh-CN" altLang="en-US" dirty="0"/>
              <a:t>工作回顾</a:t>
            </a:r>
          </a:p>
        </p:txBody>
      </p:sp>
      <p:sp>
        <p:nvSpPr>
          <p:cNvPr id="29" name="文本占位符 14"/>
          <p:cNvSpPr>
            <a:spLocks noGrp="1"/>
          </p:cNvSpPr>
          <p:nvPr>
            <p:ph type="body" sz="quarter" idx="11" hasCustomPrompt="1"/>
          </p:nvPr>
        </p:nvSpPr>
        <p:spPr>
          <a:xfrm>
            <a:off x="4514850" y="232239"/>
            <a:ext cx="3162300" cy="1006429"/>
          </a:xfrm>
          <a:prstGeom prst="rect">
            <a:avLst/>
          </a:prstGeom>
        </p:spPr>
        <p:txBody>
          <a:bodyPr wrap="square">
            <a:spAutoFit/>
          </a:bodyPr>
          <a:lstStyle>
            <a:lvl1pPr marL="0" indent="0" algn="ctr">
              <a:buNone/>
              <a:defRPr sz="66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zh-CN" altLang="en-US" dirty="0"/>
              <a:t>目录</a:t>
            </a:r>
          </a:p>
        </p:txBody>
      </p:sp>
      <p:sp>
        <p:nvSpPr>
          <p:cNvPr id="30" name="文本占位符 14"/>
          <p:cNvSpPr>
            <a:spLocks noGrp="1"/>
          </p:cNvSpPr>
          <p:nvPr>
            <p:ph type="body" sz="quarter" idx="12" hasCustomPrompt="1"/>
          </p:nvPr>
        </p:nvSpPr>
        <p:spPr>
          <a:xfrm>
            <a:off x="4514850" y="1178929"/>
            <a:ext cx="3162300" cy="535531"/>
          </a:xfrm>
          <a:prstGeom prst="rect">
            <a:avLst/>
          </a:prstGeom>
        </p:spPr>
        <p:txBody>
          <a:bodyPr wrap="square">
            <a:spAutoFit/>
          </a:bodyPr>
          <a:lstStyle>
            <a:lvl1pPr marL="0" indent="0" algn="ctr">
              <a:buNone/>
              <a:defRPr sz="32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en-US" altLang="zh-CN" dirty="0"/>
              <a:t>Content</a:t>
            </a:r>
          </a:p>
        </p:txBody>
      </p:sp>
      <p:sp>
        <p:nvSpPr>
          <p:cNvPr id="31" name="文本占位符 14"/>
          <p:cNvSpPr>
            <a:spLocks noGrp="1"/>
          </p:cNvSpPr>
          <p:nvPr>
            <p:ph type="body" sz="quarter" idx="13" hasCustomPrompt="1"/>
          </p:nvPr>
        </p:nvSpPr>
        <p:spPr>
          <a:xfrm>
            <a:off x="3571403" y="2177518"/>
            <a:ext cx="6464300" cy="341632"/>
          </a:xfrm>
          <a:prstGeom prst="rect">
            <a:avLst/>
          </a:prstGeom>
        </p:spPr>
        <p:txBody>
          <a:bodyPr wrap="square">
            <a:spAutoFit/>
          </a:bodyPr>
          <a:lstStyle>
            <a:lvl1pPr marL="0" indent="0" algn="l">
              <a:buNone/>
              <a:defRPr sz="1800">
                <a:solidFill>
                  <a:schemeClr val="bg1"/>
                </a:solidFill>
              </a:defRPr>
            </a:lvl1pPr>
          </a:lstStyle>
          <a:p>
            <a:pPr lvl="0"/>
            <a:r>
              <a:rPr lang="zh-CN" altLang="en-US" dirty="0"/>
              <a:t>点击此处添加文本内容，如关键词、部分简单介绍等。</a:t>
            </a:r>
          </a:p>
        </p:txBody>
      </p:sp>
      <p:sp>
        <p:nvSpPr>
          <p:cNvPr id="32" name="文本占位符 14"/>
          <p:cNvSpPr>
            <a:spLocks noGrp="1"/>
          </p:cNvSpPr>
          <p:nvPr>
            <p:ph type="body" sz="quarter" idx="14" hasCustomPrompt="1"/>
          </p:nvPr>
        </p:nvSpPr>
        <p:spPr>
          <a:xfrm>
            <a:off x="3571403" y="2751598"/>
            <a:ext cx="3162300" cy="480131"/>
          </a:xfrm>
          <a:prstGeom prst="rect">
            <a:avLst/>
          </a:prstGeom>
        </p:spPr>
        <p:txBody>
          <a:bodyPr wrap="square">
            <a:spAutoFit/>
          </a:bodyPr>
          <a:lstStyle>
            <a:lvl1pPr marL="0" indent="0" algn="l">
              <a:buNone/>
              <a:defRPr sz="2800" b="1">
                <a:solidFill>
                  <a:schemeClr val="bg1"/>
                </a:solidFill>
              </a:defRPr>
            </a:lvl1pPr>
          </a:lstStyle>
          <a:p>
            <a:pPr lvl="0"/>
            <a:r>
              <a:rPr lang="zh-CN" altLang="en-US" dirty="0"/>
              <a:t>工作回顾</a:t>
            </a:r>
          </a:p>
        </p:txBody>
      </p:sp>
      <p:sp>
        <p:nvSpPr>
          <p:cNvPr id="33" name="文本占位符 14"/>
          <p:cNvSpPr>
            <a:spLocks noGrp="1"/>
          </p:cNvSpPr>
          <p:nvPr>
            <p:ph type="body" sz="quarter" idx="15" hasCustomPrompt="1"/>
          </p:nvPr>
        </p:nvSpPr>
        <p:spPr>
          <a:xfrm>
            <a:off x="3571403" y="3287129"/>
            <a:ext cx="6464300" cy="341632"/>
          </a:xfrm>
          <a:prstGeom prst="rect">
            <a:avLst/>
          </a:prstGeom>
        </p:spPr>
        <p:txBody>
          <a:bodyPr wrap="square">
            <a:spAutoFit/>
          </a:bodyPr>
          <a:lstStyle>
            <a:lvl1pPr marL="0" indent="0" algn="l">
              <a:buNone/>
              <a:defRPr sz="1800">
                <a:solidFill>
                  <a:schemeClr val="bg1"/>
                </a:solidFill>
              </a:defRPr>
            </a:lvl1pPr>
          </a:lstStyle>
          <a:p>
            <a:pPr lvl="0"/>
            <a:r>
              <a:rPr lang="zh-CN" altLang="en-US" dirty="0"/>
              <a:t>点击此处添加文本内容，如关键词、部分简单介绍等。</a:t>
            </a:r>
          </a:p>
        </p:txBody>
      </p:sp>
      <p:sp>
        <p:nvSpPr>
          <p:cNvPr id="34" name="文本占位符 14"/>
          <p:cNvSpPr>
            <a:spLocks noGrp="1"/>
          </p:cNvSpPr>
          <p:nvPr>
            <p:ph type="body" sz="quarter" idx="16" hasCustomPrompt="1"/>
          </p:nvPr>
        </p:nvSpPr>
        <p:spPr>
          <a:xfrm>
            <a:off x="3571403" y="3868006"/>
            <a:ext cx="3162300" cy="480131"/>
          </a:xfrm>
          <a:prstGeom prst="rect">
            <a:avLst/>
          </a:prstGeom>
        </p:spPr>
        <p:txBody>
          <a:bodyPr wrap="square">
            <a:spAutoFit/>
          </a:bodyPr>
          <a:lstStyle>
            <a:lvl1pPr marL="0" indent="0" algn="l">
              <a:buNone/>
              <a:defRPr sz="2800" b="1">
                <a:solidFill>
                  <a:schemeClr val="bg1"/>
                </a:solidFill>
              </a:defRPr>
            </a:lvl1pPr>
          </a:lstStyle>
          <a:p>
            <a:pPr lvl="0"/>
            <a:r>
              <a:rPr lang="zh-CN" altLang="en-US" dirty="0"/>
              <a:t>工作回顾</a:t>
            </a:r>
          </a:p>
        </p:txBody>
      </p:sp>
      <p:sp>
        <p:nvSpPr>
          <p:cNvPr id="35" name="文本占位符 14"/>
          <p:cNvSpPr>
            <a:spLocks noGrp="1"/>
          </p:cNvSpPr>
          <p:nvPr>
            <p:ph type="body" sz="quarter" idx="17" hasCustomPrompt="1"/>
          </p:nvPr>
        </p:nvSpPr>
        <p:spPr>
          <a:xfrm>
            <a:off x="3571403" y="4403537"/>
            <a:ext cx="6464300" cy="341632"/>
          </a:xfrm>
          <a:prstGeom prst="rect">
            <a:avLst/>
          </a:prstGeom>
        </p:spPr>
        <p:txBody>
          <a:bodyPr wrap="square">
            <a:spAutoFit/>
          </a:bodyPr>
          <a:lstStyle>
            <a:lvl1pPr marL="0" indent="0" algn="l">
              <a:buNone/>
              <a:defRPr sz="1800">
                <a:solidFill>
                  <a:schemeClr val="bg1"/>
                </a:solidFill>
              </a:defRPr>
            </a:lvl1pPr>
          </a:lstStyle>
          <a:p>
            <a:pPr lvl="0"/>
            <a:r>
              <a:rPr lang="zh-CN" altLang="en-US" dirty="0"/>
              <a:t>点击此处添加文本内容，如关键词、部分简单介绍等。</a:t>
            </a:r>
          </a:p>
        </p:txBody>
      </p:sp>
      <p:sp>
        <p:nvSpPr>
          <p:cNvPr id="36" name="文本占位符 14"/>
          <p:cNvSpPr>
            <a:spLocks noGrp="1"/>
          </p:cNvSpPr>
          <p:nvPr>
            <p:ph type="body" sz="quarter" idx="18" hasCustomPrompt="1"/>
          </p:nvPr>
        </p:nvSpPr>
        <p:spPr>
          <a:xfrm>
            <a:off x="3571403" y="4936409"/>
            <a:ext cx="3162300" cy="480131"/>
          </a:xfrm>
          <a:prstGeom prst="rect">
            <a:avLst/>
          </a:prstGeom>
        </p:spPr>
        <p:txBody>
          <a:bodyPr wrap="square">
            <a:spAutoFit/>
          </a:bodyPr>
          <a:lstStyle>
            <a:lvl1pPr marL="0" indent="0" algn="l">
              <a:buNone/>
              <a:defRPr sz="2800" b="1">
                <a:solidFill>
                  <a:schemeClr val="bg1"/>
                </a:solidFill>
              </a:defRPr>
            </a:lvl1pPr>
          </a:lstStyle>
          <a:p>
            <a:pPr lvl="0"/>
            <a:r>
              <a:rPr lang="zh-CN" altLang="en-US" dirty="0"/>
              <a:t>工作回顾</a:t>
            </a:r>
          </a:p>
        </p:txBody>
      </p:sp>
      <p:sp>
        <p:nvSpPr>
          <p:cNvPr id="37" name="文本占位符 14"/>
          <p:cNvSpPr>
            <a:spLocks noGrp="1"/>
          </p:cNvSpPr>
          <p:nvPr>
            <p:ph type="body" sz="quarter" idx="19" hasCustomPrompt="1"/>
          </p:nvPr>
        </p:nvSpPr>
        <p:spPr>
          <a:xfrm>
            <a:off x="3571403" y="5471940"/>
            <a:ext cx="6464300" cy="341632"/>
          </a:xfrm>
          <a:prstGeom prst="rect">
            <a:avLst/>
          </a:prstGeom>
        </p:spPr>
        <p:txBody>
          <a:bodyPr wrap="square">
            <a:spAutoFit/>
          </a:bodyPr>
          <a:lstStyle>
            <a:lvl1pPr marL="0" indent="0" algn="l">
              <a:buNone/>
              <a:defRPr sz="1800">
                <a:solidFill>
                  <a:schemeClr val="bg1"/>
                </a:solidFill>
              </a:defRPr>
            </a:lvl1pPr>
          </a:lstStyle>
          <a:p>
            <a:pPr lvl="0"/>
            <a:r>
              <a:rPr lang="zh-CN" altLang="en-US" dirty="0"/>
              <a:t>点击此处添加文本内容，如关键词、部分简单介绍等。</a:t>
            </a:r>
          </a:p>
        </p:txBody>
      </p:sp>
      <p:sp>
        <p:nvSpPr>
          <p:cNvPr id="17" name="椭圆 16"/>
          <p:cNvSpPr/>
          <p:nvPr userDrawn="1"/>
        </p:nvSpPr>
        <p:spPr>
          <a:xfrm rot="10800000">
            <a:off x="2871901" y="6145057"/>
            <a:ext cx="536134" cy="57995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2" name="文本占位符 14"/>
          <p:cNvSpPr>
            <a:spLocks noGrp="1"/>
          </p:cNvSpPr>
          <p:nvPr>
            <p:ph type="body" sz="quarter" idx="20" hasCustomPrompt="1"/>
          </p:nvPr>
        </p:nvSpPr>
        <p:spPr>
          <a:xfrm>
            <a:off x="3571403" y="6004812"/>
            <a:ext cx="3162300" cy="480131"/>
          </a:xfrm>
          <a:prstGeom prst="rect">
            <a:avLst/>
          </a:prstGeom>
        </p:spPr>
        <p:txBody>
          <a:bodyPr wrap="square">
            <a:spAutoFit/>
          </a:bodyPr>
          <a:lstStyle>
            <a:lvl1pPr marL="0" indent="0" algn="l">
              <a:buNone/>
              <a:defRPr sz="2800" b="1">
                <a:solidFill>
                  <a:schemeClr val="bg1"/>
                </a:solidFill>
              </a:defRPr>
            </a:lvl1pPr>
          </a:lstStyle>
          <a:p>
            <a:pPr lvl="0"/>
            <a:r>
              <a:rPr lang="zh-CN" altLang="en-US" dirty="0"/>
              <a:t>工作回顾</a:t>
            </a:r>
          </a:p>
        </p:txBody>
      </p:sp>
      <p:sp>
        <p:nvSpPr>
          <p:cNvPr id="23" name="文本占位符 14"/>
          <p:cNvSpPr>
            <a:spLocks noGrp="1"/>
          </p:cNvSpPr>
          <p:nvPr>
            <p:ph type="body" sz="quarter" idx="21" hasCustomPrompt="1"/>
          </p:nvPr>
        </p:nvSpPr>
        <p:spPr>
          <a:xfrm>
            <a:off x="3571403" y="6540343"/>
            <a:ext cx="6464300" cy="341632"/>
          </a:xfrm>
          <a:prstGeom prst="rect">
            <a:avLst/>
          </a:prstGeom>
        </p:spPr>
        <p:txBody>
          <a:bodyPr wrap="square">
            <a:spAutoFit/>
          </a:bodyPr>
          <a:lstStyle>
            <a:lvl1pPr marL="0" indent="0" algn="l">
              <a:buNone/>
              <a:defRPr sz="1800">
                <a:solidFill>
                  <a:schemeClr val="bg1"/>
                </a:solidFill>
              </a:defRPr>
            </a:lvl1pPr>
          </a:lstStyle>
          <a:p>
            <a:pPr lvl="0"/>
            <a:r>
              <a:rPr lang="zh-CN" altLang="en-US" dirty="0"/>
              <a:t>点击此处添加文本内容，如关键词、部分简单介绍等。</a:t>
            </a:r>
          </a:p>
        </p:txBody>
      </p:sp>
    </p:spTree>
    <p:extLst>
      <p:ext uri="{BB962C8B-B14F-4D97-AF65-F5344CB8AC3E}">
        <p14:creationId xmlns:p14="http://schemas.microsoft.com/office/powerpoint/2010/main" val="329738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占位符 14"/>
          <p:cNvSpPr>
            <a:spLocks noGrp="1"/>
          </p:cNvSpPr>
          <p:nvPr>
            <p:ph type="body" sz="quarter" idx="14" hasCustomPrompt="1"/>
          </p:nvPr>
        </p:nvSpPr>
        <p:spPr>
          <a:xfrm>
            <a:off x="4514850" y="1163964"/>
            <a:ext cx="3162300" cy="6075509"/>
          </a:xfrm>
          <a:prstGeom prst="rect">
            <a:avLst/>
          </a:prstGeom>
        </p:spPr>
        <p:txBody>
          <a:bodyPr wrap="square">
            <a:spAutoFit/>
          </a:bodyPr>
          <a:lstStyle>
            <a:lvl1pPr marL="0" indent="0" algn="ctr">
              <a:buNone/>
              <a:defRPr sz="432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en-US" altLang="zh-CN" dirty="0"/>
              <a:t>1</a:t>
            </a:r>
            <a:endParaRPr lang="zh-CN" altLang="en-US" dirty="0"/>
          </a:p>
        </p:txBody>
      </p:sp>
      <p:sp>
        <p:nvSpPr>
          <p:cNvPr id="2" name="椭圆 1"/>
          <p:cNvSpPr/>
          <p:nvPr userDrawn="1"/>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文本占位符 14"/>
          <p:cNvSpPr>
            <a:spLocks noGrp="1"/>
          </p:cNvSpPr>
          <p:nvPr>
            <p:ph type="body" sz="quarter" idx="11" hasCustomPrompt="1"/>
          </p:nvPr>
        </p:nvSpPr>
        <p:spPr>
          <a:xfrm>
            <a:off x="4514850" y="436210"/>
            <a:ext cx="3162300" cy="1089529"/>
          </a:xfrm>
          <a:prstGeom prst="rect">
            <a:avLst/>
          </a:prstGeom>
        </p:spPr>
        <p:txBody>
          <a:bodyPr wrap="square">
            <a:spAutoFit/>
          </a:bodyPr>
          <a:lstStyle>
            <a:lvl1pPr marL="0" indent="0" algn="ctr">
              <a:buNone/>
              <a:defRPr sz="7200" b="1">
                <a:gradFill>
                  <a:gsLst>
                    <a:gs pos="12000">
                      <a:prstClr val="white">
                        <a:lumMod val="75000"/>
                      </a:prstClr>
                    </a:gs>
                    <a:gs pos="100000">
                      <a:prstClr val="white">
                        <a:shade val="100000"/>
                        <a:satMod val="115000"/>
                      </a:prstClr>
                    </a:gs>
                  </a:gsLst>
                  <a:lin ang="2700000" scaled="1"/>
                </a:gradFill>
                <a:effectLst>
                  <a:outerShdw blurRad="38100" dist="38100" dir="2700000" algn="tl">
                    <a:srgbClr val="000000">
                      <a:alpha val="43137"/>
                    </a:srgbClr>
                  </a:outerShdw>
                </a:effectLst>
              </a:defRPr>
            </a:lvl1pPr>
          </a:lstStyle>
          <a:p>
            <a:pPr lvl="0"/>
            <a:r>
              <a:rPr lang="en-US" altLang="zh-CN" dirty="0"/>
              <a:t>Part</a:t>
            </a:r>
            <a:endParaRPr lang="zh-CN" altLang="en-US" dirty="0"/>
          </a:p>
        </p:txBody>
      </p:sp>
      <p:sp>
        <p:nvSpPr>
          <p:cNvPr id="9" name="文本占位符 14"/>
          <p:cNvSpPr>
            <a:spLocks noGrp="1"/>
          </p:cNvSpPr>
          <p:nvPr>
            <p:ph type="body" sz="quarter" idx="13" hasCustomPrompt="1"/>
          </p:nvPr>
        </p:nvSpPr>
        <p:spPr>
          <a:xfrm>
            <a:off x="3732449" y="3663536"/>
            <a:ext cx="4727103" cy="757130"/>
          </a:xfrm>
          <a:prstGeom prst="rect">
            <a:avLst/>
          </a:prstGeom>
        </p:spPr>
        <p:txBody>
          <a:bodyPr wrap="square">
            <a:spAutoFit/>
          </a:bodyPr>
          <a:lstStyle>
            <a:lvl1pPr marL="0" indent="0" algn="ctr">
              <a:buNone/>
              <a:defRPr sz="4800" b="1">
                <a:solidFill>
                  <a:schemeClr val="bg1"/>
                </a:solidFill>
              </a:defRPr>
            </a:lvl1pPr>
          </a:lstStyle>
          <a:p>
            <a:pPr lvl="0"/>
            <a:r>
              <a:rPr lang="zh-CN" altLang="en-US" dirty="0"/>
              <a:t>工作回顾</a:t>
            </a:r>
          </a:p>
        </p:txBody>
      </p:sp>
      <p:sp>
        <p:nvSpPr>
          <p:cNvPr id="11" name="文本占位符 14"/>
          <p:cNvSpPr>
            <a:spLocks noGrp="1"/>
          </p:cNvSpPr>
          <p:nvPr>
            <p:ph type="body" sz="quarter" idx="15" hasCustomPrompt="1"/>
          </p:nvPr>
        </p:nvSpPr>
        <p:spPr>
          <a:xfrm>
            <a:off x="2863850" y="4420666"/>
            <a:ext cx="6464300"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点击此处添加文本内容，如关键词、部分简单介绍等。</a:t>
            </a:r>
          </a:p>
        </p:txBody>
      </p:sp>
    </p:spTree>
    <p:extLst>
      <p:ext uri="{BB962C8B-B14F-4D97-AF65-F5344CB8AC3E}">
        <p14:creationId xmlns:p14="http://schemas.microsoft.com/office/powerpoint/2010/main" val="244694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313235" y="260350"/>
            <a:ext cx="921600" cy="921600"/>
            <a:chOff x="4056364" y="1384713"/>
            <a:chExt cx="4088570" cy="4088570"/>
          </a:xfrm>
        </p:grpSpPr>
        <p:sp>
          <p:nvSpPr>
            <p:cNvPr id="3" name="椭圆 2"/>
            <p:cNvSpPr/>
            <p:nvPr/>
          </p:nvSpPr>
          <p:spPr>
            <a:xfrm>
              <a:off x="4500033" y="1833033"/>
              <a:ext cx="3191933" cy="3191933"/>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椭圆 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同心圆 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占位符 14"/>
          <p:cNvSpPr>
            <a:spLocks noGrp="1"/>
          </p:cNvSpPr>
          <p:nvPr>
            <p:ph type="body" sz="quarter" idx="13" hasCustomPrompt="1"/>
          </p:nvPr>
        </p:nvSpPr>
        <p:spPr>
          <a:xfrm>
            <a:off x="1285635" y="462109"/>
            <a:ext cx="4727103" cy="590931"/>
          </a:xfrm>
          <a:prstGeom prst="rect">
            <a:avLst/>
          </a:prstGeom>
        </p:spPr>
        <p:txBody>
          <a:bodyPr wrap="square">
            <a:spAutoFit/>
          </a:bodyPr>
          <a:lstStyle>
            <a:lvl1pPr marL="0" indent="0" algn="l">
              <a:buNone/>
              <a:defRPr sz="3600" b="1">
                <a:solidFill>
                  <a:schemeClr val="tx1"/>
                </a:solidFill>
              </a:defRPr>
            </a:lvl1pPr>
          </a:lstStyle>
          <a:p>
            <a:pPr lvl="0"/>
            <a:r>
              <a:rPr lang="en-US" altLang="zh-CN" dirty="0"/>
              <a:t>Part 2 </a:t>
            </a:r>
            <a:r>
              <a:rPr lang="zh-CN" altLang="en-US" dirty="0"/>
              <a:t>心得体会</a:t>
            </a:r>
          </a:p>
        </p:txBody>
      </p:sp>
    </p:spTree>
    <p:extLst>
      <p:ext uri="{BB962C8B-B14F-4D97-AF65-F5344CB8AC3E}">
        <p14:creationId xmlns:p14="http://schemas.microsoft.com/office/powerpoint/2010/main" val="28827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315638" y="260350"/>
            <a:ext cx="919685" cy="919685"/>
            <a:chOff x="4056364" y="1384713"/>
            <a:chExt cx="4088570" cy="4088570"/>
          </a:xfrm>
        </p:grpSpPr>
        <p:sp>
          <p:nvSpPr>
            <p:cNvPr id="3" name="椭圆 2"/>
            <p:cNvSpPr/>
            <p:nvPr/>
          </p:nvSpPr>
          <p:spPr>
            <a:xfrm>
              <a:off x="4500033" y="1833033"/>
              <a:ext cx="3191933" cy="3191933"/>
            </a:xfrm>
            <a:prstGeom prst="ellipse">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 name="椭圆 3"/>
            <p:cNvSpPr/>
            <p:nvPr/>
          </p:nvSpPr>
          <p:spPr>
            <a:xfrm rot="10800000">
              <a:off x="5613954" y="2946953"/>
              <a:ext cx="964092" cy="964092"/>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同心圆 4"/>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占位符 14"/>
          <p:cNvSpPr>
            <a:spLocks noGrp="1"/>
          </p:cNvSpPr>
          <p:nvPr>
            <p:ph type="body" sz="quarter" idx="13" hasCustomPrompt="1"/>
          </p:nvPr>
        </p:nvSpPr>
        <p:spPr>
          <a:xfrm>
            <a:off x="1285635" y="462109"/>
            <a:ext cx="4727103" cy="590931"/>
          </a:xfrm>
          <a:prstGeom prst="rect">
            <a:avLst/>
          </a:prstGeom>
        </p:spPr>
        <p:txBody>
          <a:bodyPr wrap="square">
            <a:spAutoFit/>
          </a:bodyPr>
          <a:lstStyle>
            <a:lvl1pPr marL="0" indent="0" algn="l">
              <a:buNone/>
              <a:defRPr sz="3600" b="1">
                <a:solidFill>
                  <a:schemeClr val="tx1"/>
                </a:solidFill>
              </a:defRPr>
            </a:lvl1pPr>
          </a:lstStyle>
          <a:p>
            <a:pPr lvl="0"/>
            <a:r>
              <a:rPr lang="en-US" altLang="zh-CN" dirty="0"/>
              <a:t>Part 2 </a:t>
            </a:r>
            <a:r>
              <a:rPr lang="zh-CN" altLang="en-US" dirty="0"/>
              <a:t>心得体会</a:t>
            </a:r>
          </a:p>
        </p:txBody>
      </p:sp>
    </p:spTree>
    <p:extLst>
      <p:ext uri="{BB962C8B-B14F-4D97-AF65-F5344CB8AC3E}">
        <p14:creationId xmlns:p14="http://schemas.microsoft.com/office/powerpoint/2010/main" val="38921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椭圆 1"/>
          <p:cNvSpPr/>
          <p:nvPr userDrawn="1"/>
        </p:nvSpPr>
        <p:spPr>
          <a:xfrm>
            <a:off x="2961427" y="294427"/>
            <a:ext cx="6269146" cy="6269146"/>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userDrawn="1"/>
        </p:nvSpPr>
        <p:spPr>
          <a:xfrm flipH="1">
            <a:off x="2684077" y="3195699"/>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userDrawn="1"/>
        </p:nvSpPr>
        <p:spPr>
          <a:xfrm flipH="1">
            <a:off x="7452009" y="442933"/>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userDrawn="1"/>
        </p:nvSpPr>
        <p:spPr>
          <a:xfrm flipH="1">
            <a:off x="7452009" y="5948466"/>
            <a:ext cx="466601" cy="46660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userDrawn="1"/>
        </p:nvSpPr>
        <p:spPr>
          <a:xfrm>
            <a:off x="1199949" y="-1467051"/>
            <a:ext cx="9792102" cy="9792100"/>
          </a:xfrm>
          <a:prstGeom prst="ellipse">
            <a:avLst/>
          </a:prstGeom>
          <a:noFill/>
          <a:ln w="28575">
            <a:gradFill>
              <a:gsLst>
                <a:gs pos="100000">
                  <a:schemeClr val="accent1">
                    <a:lumMod val="5000"/>
                    <a:lumOff val="95000"/>
                  </a:schemeClr>
                </a:gs>
                <a:gs pos="19000">
                  <a:schemeClr val="bg1">
                    <a:lumMod val="85000"/>
                  </a:schemeClr>
                </a:gs>
              </a:gsLst>
              <a:lin ang="5400000" scaled="1"/>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userDrawn="1"/>
        </p:nvSpPr>
        <p:spPr>
          <a:xfrm rot="10800000">
            <a:off x="3848503" y="1181502"/>
            <a:ext cx="4494994" cy="4494994"/>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占位符 14"/>
          <p:cNvSpPr>
            <a:spLocks noGrp="1"/>
          </p:cNvSpPr>
          <p:nvPr>
            <p:ph type="body" sz="quarter" idx="11" hasCustomPrompt="1"/>
          </p:nvPr>
        </p:nvSpPr>
        <p:spPr>
          <a:xfrm>
            <a:off x="4148581" y="2884235"/>
            <a:ext cx="3894833" cy="1089529"/>
          </a:xfrm>
          <a:prstGeom prst="rect">
            <a:avLst/>
          </a:prstGeom>
        </p:spPr>
        <p:txBody>
          <a:bodyPr wrap="square">
            <a:spAutoFit/>
          </a:bodyPr>
          <a:lstStyle>
            <a:lvl1pPr marL="0" indent="0" algn="ctr">
              <a:buNone/>
              <a:defRPr sz="7200" b="1">
                <a:solidFill>
                  <a:schemeClr val="accent3"/>
                </a:solidFill>
                <a:effectLst>
                  <a:outerShdw blurRad="38100" dist="38100" dir="2700000" algn="tl">
                    <a:srgbClr val="000000">
                      <a:alpha val="43137"/>
                    </a:srgbClr>
                  </a:outerShdw>
                </a:effectLst>
              </a:defRPr>
            </a:lvl1pPr>
          </a:lstStyle>
          <a:p>
            <a:pPr lvl="0"/>
            <a:r>
              <a:rPr lang="en-US" altLang="zh-CN" dirty="0"/>
              <a:t>THANKS</a:t>
            </a:r>
            <a:endParaRPr lang="zh-CN" altLang="en-US" dirty="0"/>
          </a:p>
        </p:txBody>
      </p:sp>
    </p:spTree>
    <p:extLst>
      <p:ext uri="{BB962C8B-B14F-4D97-AF65-F5344CB8AC3E}">
        <p14:creationId xmlns:p14="http://schemas.microsoft.com/office/powerpoint/2010/main" val="106522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39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159983"/>
      </p:ext>
    </p:extLst>
  </p:cSld>
  <p:clrMap bg1="lt1" tx1="dk1" bg2="lt2" tx2="dk2" accent1="accent1" accent2="accent2" accent3="accent3" accent4="accent4" accent5="accent5" accent6="accent6" hlink="hlink" folHlink="folHlink"/>
  <p:sldLayoutIdLst>
    <p:sldLayoutId id="2147483688" r:id="rId1"/>
    <p:sldLayoutId id="2147483694" r:id="rId2"/>
    <p:sldLayoutId id="2147483690" r:id="rId3"/>
    <p:sldLayoutId id="2147483695" r:id="rId4"/>
    <p:sldLayoutId id="2147483691" r:id="rId5"/>
    <p:sldLayoutId id="2147483689" r:id="rId6"/>
    <p:sldLayoutId id="2147483696" r:id="rId7"/>
    <p:sldLayoutId id="2147483693"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7.xml"/><Relationship Id="rId5" Type="http://schemas.openxmlformats.org/officeDocument/2006/relationships/image" Target="../media/image4.png"/><Relationship Id="rId4" Type="http://schemas.openxmlformats.org/officeDocument/2006/relationships/hyperlink" Target="http://office.msn.com.cn/"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2017</a:t>
            </a:r>
            <a:endParaRPr lang="zh-CN" altLang="en-US" dirty="0"/>
          </a:p>
        </p:txBody>
      </p:sp>
      <p:sp>
        <p:nvSpPr>
          <p:cNvPr id="3" name="文本占位符 2"/>
          <p:cNvSpPr>
            <a:spLocks noGrp="1"/>
          </p:cNvSpPr>
          <p:nvPr>
            <p:ph type="body" sz="quarter" idx="12"/>
          </p:nvPr>
        </p:nvSpPr>
        <p:spPr>
          <a:xfrm>
            <a:off x="4523009" y="3536730"/>
            <a:ext cx="3162300" cy="701731"/>
          </a:xfrm>
        </p:spPr>
        <p:txBody>
          <a:bodyPr/>
          <a:lstStyle/>
          <a:p>
            <a:r>
              <a:rPr lang="zh-CN" altLang="en-US" dirty="0"/>
              <a:t>年度总结</a:t>
            </a:r>
          </a:p>
        </p:txBody>
      </p:sp>
      <p:sp>
        <p:nvSpPr>
          <p:cNvPr id="6" name="文本占位符 5"/>
          <p:cNvSpPr>
            <a:spLocks noGrp="1"/>
          </p:cNvSpPr>
          <p:nvPr>
            <p:ph type="body" sz="quarter" idx="13"/>
          </p:nvPr>
        </p:nvSpPr>
        <p:spPr>
          <a:xfrm>
            <a:off x="4523009" y="5790160"/>
            <a:ext cx="3162300" cy="341632"/>
          </a:xfrm>
        </p:spPr>
        <p:txBody>
          <a:bodyPr/>
          <a:lstStyle/>
          <a:p>
            <a:r>
              <a:rPr lang="zh-CN" altLang="en-US" dirty="0"/>
              <a:t>演示者</a:t>
            </a:r>
            <a:r>
              <a:rPr lang="cs-CZ" altLang="zh-CN" dirty="0"/>
              <a:t> </a:t>
            </a:r>
            <a:r>
              <a:rPr lang="zh-CN" altLang="en-US" dirty="0"/>
              <a:t>张通</a:t>
            </a:r>
            <a:endParaRPr lang="en-US" altLang="zh-CN" dirty="0"/>
          </a:p>
        </p:txBody>
      </p:sp>
    </p:spTree>
    <p:extLst>
      <p:ext uri="{BB962C8B-B14F-4D97-AF65-F5344CB8AC3E}">
        <p14:creationId xmlns:p14="http://schemas.microsoft.com/office/powerpoint/2010/main" val="40133569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130463" y="1586071"/>
            <a:ext cx="9913358" cy="3173176"/>
          </a:xfrm>
          <a:prstGeom prst="rect">
            <a:avLst/>
          </a:prstGeom>
        </p:spPr>
        <p:txBody>
          <a:bodyPr wrap="square">
            <a:spAutoFit/>
          </a:bodyPr>
          <a:lstStyle/>
          <a:p>
            <a:pPr lvl="0" defTabSz="457200">
              <a:lnSpc>
                <a:spcPct val="130000"/>
              </a:lnSpc>
              <a:defRPr/>
            </a:pP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通过今年的实践和学习，明年是一个新的开始，立足当前的优缺，肩负起一个软件工程师应有的工作和性质。希望为公司明年的发展尽最大的努力，也希望自己明年有更大的收获。明年计划在以下几方面有所突破，有所建树：</a:t>
            </a:r>
            <a:endParaRPr lang="en-US" altLang="zh-CN" sz="1400" kern="0" dirty="0">
              <a:solidFill>
                <a:schemeClr val="tx1">
                  <a:lumMod val="85000"/>
                  <a:lumOff val="15000"/>
                </a:schemeClr>
              </a:solidFill>
              <a:cs typeface="+mn-ea"/>
              <a:sym typeface="+mn-lt"/>
            </a:endParaRPr>
          </a:p>
          <a:p>
            <a:pPr lvl="0" defTabSz="457200">
              <a:lnSpc>
                <a:spcPct val="130000"/>
              </a:lnSpc>
              <a:defRPr/>
            </a:pP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一、在编程语言掌握方面，达到本公司的编程思想</a:t>
            </a:r>
            <a:r>
              <a:rPr lang="en-US" altLang="zh-CN" sz="1400" kern="0" dirty="0">
                <a:solidFill>
                  <a:schemeClr val="tx1">
                    <a:lumMod val="85000"/>
                    <a:lumOff val="15000"/>
                  </a:schemeClr>
                </a:solidFill>
                <a:cs typeface="+mn-ea"/>
                <a:sym typeface="+mn-lt"/>
              </a:rPr>
              <a:t>—</a:t>
            </a:r>
            <a:r>
              <a:rPr lang="zh-CN" altLang="en-US" sz="1400" kern="0" dirty="0">
                <a:solidFill>
                  <a:schemeClr val="tx1">
                    <a:lumMod val="85000"/>
                    <a:lumOff val="15000"/>
                  </a:schemeClr>
                </a:solidFill>
                <a:cs typeface="+mn-ea"/>
                <a:sym typeface="+mn-lt"/>
              </a:rPr>
              <a:t>不被语言所束缚。积极努力的提高自身的技术水平，真正做到不被语言所束缚。</a:t>
            </a:r>
            <a:endParaRPr lang="en-US" altLang="zh-CN" sz="1400" kern="0" dirty="0">
              <a:solidFill>
                <a:schemeClr val="tx1">
                  <a:lumMod val="85000"/>
                  <a:lumOff val="15000"/>
                </a:schemeClr>
              </a:solidFill>
              <a:cs typeface="+mn-ea"/>
              <a:sym typeface="+mn-lt"/>
            </a:endParaRPr>
          </a:p>
          <a:p>
            <a:pPr lvl="0" defTabSz="457200">
              <a:lnSpc>
                <a:spcPct val="130000"/>
              </a:lnSpc>
              <a:defRPr/>
            </a:pP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二、数据库方面，在当前已有的基础上提升自己，明年自己给自己定的目标是，能非常合理的去使用数据库各类技术，掌握更多的数据库优化思想和技术点。</a:t>
            </a:r>
            <a:endParaRPr lang="en-US" altLang="zh-CN" sz="1400" kern="0" dirty="0">
              <a:solidFill>
                <a:schemeClr val="tx1">
                  <a:lumMod val="85000"/>
                  <a:lumOff val="15000"/>
                </a:schemeClr>
              </a:solidFill>
              <a:cs typeface="+mn-ea"/>
              <a:sym typeface="+mn-lt"/>
            </a:endParaRPr>
          </a:p>
          <a:p>
            <a:pPr lvl="0" defTabSz="457200">
              <a:lnSpc>
                <a:spcPct val="130000"/>
              </a:lnSpc>
              <a:defRPr/>
            </a:pP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三、加强软件开发的辅助性知识使用和积累。针对当前软件开发中的一些情况，明年更加积极的学习</a:t>
            </a:r>
            <a:r>
              <a:rPr lang="en-US" altLang="zh-CN" sz="1400" kern="0" dirty="0" err="1">
                <a:solidFill>
                  <a:schemeClr val="tx1">
                    <a:lumMod val="85000"/>
                    <a:lumOff val="15000"/>
                  </a:schemeClr>
                </a:solidFill>
                <a:cs typeface="+mn-ea"/>
                <a:sym typeface="+mn-lt"/>
              </a:rPr>
              <a:t>vue</a:t>
            </a:r>
            <a:r>
              <a:rPr lang="zh-CN" altLang="en-US" sz="1400" kern="0" dirty="0">
                <a:solidFill>
                  <a:schemeClr val="tx1">
                    <a:lumMod val="85000"/>
                    <a:lumOff val="15000"/>
                  </a:schemeClr>
                </a:solidFill>
                <a:cs typeface="+mn-ea"/>
                <a:sym typeface="+mn-lt"/>
              </a:rPr>
              <a:t>等技术。能辅助性的把软件做的更好。</a:t>
            </a:r>
            <a:endParaRPr lang="en-US" altLang="zh-CN" sz="1400" kern="0" dirty="0">
              <a:solidFill>
                <a:schemeClr val="tx1">
                  <a:lumMod val="85000"/>
                  <a:lumOff val="15000"/>
                </a:schemeClr>
              </a:solidFill>
              <a:cs typeface="+mn-ea"/>
              <a:sym typeface="+mn-lt"/>
            </a:endParaRPr>
          </a:p>
          <a:p>
            <a:pPr lvl="0" defTabSz="457200">
              <a:lnSpc>
                <a:spcPct val="130000"/>
              </a:lnSpc>
              <a:defRPr/>
            </a:pP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四、工作质量上，现在编程我是属于会写会编和局部效率，并不是全局的效率，明年一定要做到，编一个高效率的代码。这就要综合上面的三点，才能使其达到全局的高效。</a:t>
            </a:r>
            <a:endParaRPr lang="en-US" altLang="zh-CN" sz="1400" kern="0" dirty="0">
              <a:solidFill>
                <a:schemeClr val="tx1">
                  <a:lumMod val="85000"/>
                  <a:lumOff val="15000"/>
                </a:schemeClr>
              </a:solidFill>
              <a:cs typeface="+mn-ea"/>
              <a:sym typeface="+mn-lt"/>
            </a:endParaRPr>
          </a:p>
          <a:p>
            <a:pPr lvl="0" algn="r" defTabSz="457200">
              <a:lnSpc>
                <a:spcPct val="130000"/>
              </a:lnSpc>
              <a:defRPr/>
            </a:pPr>
            <a:endParaRPr lang="en-US" altLang="zh-CN" sz="1400" kern="0" dirty="0">
              <a:solidFill>
                <a:schemeClr val="tx1">
                  <a:lumMod val="85000"/>
                  <a:lumOff val="15000"/>
                </a:schemeClr>
              </a:solidFill>
              <a:cs typeface="+mn-ea"/>
              <a:sym typeface="+mn-lt"/>
            </a:endParaRPr>
          </a:p>
        </p:txBody>
      </p:sp>
      <p:sp>
        <p:nvSpPr>
          <p:cNvPr id="9" name="文本占位符 8"/>
          <p:cNvSpPr>
            <a:spLocks noGrp="1"/>
          </p:cNvSpPr>
          <p:nvPr>
            <p:ph type="body" sz="quarter" idx="13"/>
          </p:nvPr>
        </p:nvSpPr>
        <p:spPr>
          <a:xfrm>
            <a:off x="1285635" y="462109"/>
            <a:ext cx="4727103" cy="590931"/>
          </a:xfrm>
        </p:spPr>
        <p:txBody>
          <a:bodyPr/>
          <a:lstStyle/>
          <a:p>
            <a:r>
              <a:rPr lang="zh-CN" altLang="en-US" dirty="0"/>
              <a:t>第 </a:t>
            </a:r>
            <a:r>
              <a:rPr lang="en-US" altLang="zh-CN" dirty="0"/>
              <a:t>3 </a:t>
            </a:r>
            <a:r>
              <a:rPr lang="zh-CN" altLang="en-US" dirty="0"/>
              <a:t>部分</a:t>
            </a:r>
            <a:r>
              <a:rPr lang="cs-CZ" altLang="zh-CN" dirty="0"/>
              <a:t> </a:t>
            </a:r>
            <a:r>
              <a:rPr lang="zh-CN" altLang="en-US" dirty="0"/>
              <a:t>新年计划</a:t>
            </a:r>
          </a:p>
        </p:txBody>
      </p:sp>
    </p:spTree>
    <p:extLst>
      <p:ext uri="{BB962C8B-B14F-4D97-AF65-F5344CB8AC3E}">
        <p14:creationId xmlns:p14="http://schemas.microsoft.com/office/powerpoint/2010/main" val="3553221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148581" y="2884235"/>
            <a:ext cx="3894833" cy="1089529"/>
          </a:xfrm>
        </p:spPr>
        <p:txBody>
          <a:bodyPr/>
          <a:lstStyle/>
          <a:p>
            <a:r>
              <a:rPr lang="zh-CN" altLang="en-US" dirty="0"/>
              <a:t>谢谢</a:t>
            </a:r>
            <a:endParaRPr lang="en-US" altLang="zh-CN" dirty="0"/>
          </a:p>
        </p:txBody>
      </p:sp>
    </p:spTree>
    <p:extLst>
      <p:ext uri="{BB962C8B-B14F-4D97-AF65-F5344CB8AC3E}">
        <p14:creationId xmlns:p14="http://schemas.microsoft.com/office/powerpoint/2010/main" val="2302061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工作回顾</a:t>
            </a:r>
          </a:p>
        </p:txBody>
      </p:sp>
      <p:sp>
        <p:nvSpPr>
          <p:cNvPr id="3" name="文本占位符 2"/>
          <p:cNvSpPr>
            <a:spLocks noGrp="1"/>
          </p:cNvSpPr>
          <p:nvPr>
            <p:ph type="body" sz="quarter" idx="11"/>
          </p:nvPr>
        </p:nvSpPr>
        <p:spPr>
          <a:xfrm>
            <a:off x="4514850" y="232239"/>
            <a:ext cx="3162300" cy="1006429"/>
          </a:xfrm>
        </p:spPr>
        <p:txBody>
          <a:bodyPr/>
          <a:lstStyle/>
          <a:p>
            <a:r>
              <a:rPr lang="zh-CN" altLang="en-US" dirty="0"/>
              <a:t>目录</a:t>
            </a:r>
          </a:p>
        </p:txBody>
      </p:sp>
      <p:sp>
        <p:nvSpPr>
          <p:cNvPr id="4" name="文本占位符 3"/>
          <p:cNvSpPr>
            <a:spLocks noGrp="1"/>
          </p:cNvSpPr>
          <p:nvPr>
            <p:ph type="body" sz="quarter" idx="12"/>
          </p:nvPr>
        </p:nvSpPr>
        <p:spPr>
          <a:xfrm>
            <a:off x="4514850" y="1178929"/>
            <a:ext cx="3162300" cy="535531"/>
          </a:xfrm>
        </p:spPr>
        <p:txBody>
          <a:bodyPr/>
          <a:lstStyle/>
          <a:p>
            <a:r>
              <a:rPr lang="zh-CN" altLang="en-US" dirty="0"/>
              <a:t>目录</a:t>
            </a:r>
            <a:endParaRPr lang="en-US" altLang="zh-CN" dirty="0"/>
          </a:p>
        </p:txBody>
      </p:sp>
      <p:sp>
        <p:nvSpPr>
          <p:cNvPr id="5" name="文本占位符 4"/>
          <p:cNvSpPr>
            <a:spLocks noGrp="1"/>
          </p:cNvSpPr>
          <p:nvPr>
            <p:ph type="body" sz="quarter" idx="13"/>
          </p:nvPr>
        </p:nvSpPr>
        <p:spPr>
          <a:xfrm>
            <a:off x="3571403" y="2661150"/>
            <a:ext cx="6464300" cy="369332"/>
          </a:xfrm>
        </p:spPr>
        <p:txBody>
          <a:bodyPr/>
          <a:lstStyle/>
          <a:p>
            <a:r>
              <a:rPr lang="zh-CN" altLang="en-US" dirty="0"/>
              <a:t>京东舆情监控项目，舆情上报系统项目，海关智慧缉私</a:t>
            </a:r>
          </a:p>
        </p:txBody>
      </p:sp>
      <p:sp>
        <p:nvSpPr>
          <p:cNvPr id="6" name="文本占位符 5"/>
          <p:cNvSpPr>
            <a:spLocks noGrp="1"/>
          </p:cNvSpPr>
          <p:nvPr>
            <p:ph type="body" sz="quarter" idx="14"/>
          </p:nvPr>
        </p:nvSpPr>
        <p:spPr>
          <a:xfrm>
            <a:off x="3571403" y="3395028"/>
            <a:ext cx="3162300" cy="535531"/>
          </a:xfrm>
        </p:spPr>
        <p:txBody>
          <a:bodyPr/>
          <a:lstStyle/>
          <a:p>
            <a:r>
              <a:rPr lang="zh-CN" altLang="en-US" dirty="0"/>
              <a:t>心得体会</a:t>
            </a:r>
          </a:p>
        </p:txBody>
      </p:sp>
      <p:sp>
        <p:nvSpPr>
          <p:cNvPr id="7" name="文本占位符 6"/>
          <p:cNvSpPr>
            <a:spLocks noGrp="1"/>
          </p:cNvSpPr>
          <p:nvPr>
            <p:ph type="body" sz="quarter" idx="15"/>
          </p:nvPr>
        </p:nvSpPr>
        <p:spPr>
          <a:xfrm>
            <a:off x="3571403" y="4170258"/>
            <a:ext cx="6464300" cy="369332"/>
          </a:xfrm>
        </p:spPr>
        <p:txBody>
          <a:bodyPr/>
          <a:lstStyle/>
          <a:p>
            <a:r>
              <a:rPr lang="zh-CN" altLang="en-US" dirty="0"/>
              <a:t>业务能力，个人就似乎技术能力得到了很大的提高</a:t>
            </a:r>
          </a:p>
        </p:txBody>
      </p:sp>
      <p:sp>
        <p:nvSpPr>
          <p:cNvPr id="8" name="文本占位符 7"/>
          <p:cNvSpPr>
            <a:spLocks noGrp="1"/>
          </p:cNvSpPr>
          <p:nvPr>
            <p:ph type="body" sz="quarter" idx="16"/>
          </p:nvPr>
        </p:nvSpPr>
        <p:spPr>
          <a:xfrm>
            <a:off x="3589159" y="4831036"/>
            <a:ext cx="3162300" cy="535531"/>
          </a:xfrm>
        </p:spPr>
        <p:txBody>
          <a:bodyPr/>
          <a:lstStyle/>
          <a:p>
            <a:r>
              <a:rPr lang="zh-CN" altLang="en-US" dirty="0"/>
              <a:t>新年计划</a:t>
            </a:r>
          </a:p>
        </p:txBody>
      </p:sp>
      <p:sp>
        <p:nvSpPr>
          <p:cNvPr id="9" name="文本占位符 8"/>
          <p:cNvSpPr>
            <a:spLocks noGrp="1"/>
          </p:cNvSpPr>
          <p:nvPr>
            <p:ph type="body" sz="quarter" idx="17"/>
          </p:nvPr>
        </p:nvSpPr>
        <p:spPr>
          <a:xfrm>
            <a:off x="3571403" y="5517487"/>
            <a:ext cx="6464300" cy="369332"/>
          </a:xfrm>
        </p:spPr>
        <p:txBody>
          <a:bodyPr/>
          <a:lstStyle/>
          <a:p>
            <a:r>
              <a:rPr lang="zh-CN" altLang="en-US" dirty="0"/>
              <a:t>认识问题、分析问题、解决问题才是最重要的</a:t>
            </a:r>
          </a:p>
        </p:txBody>
      </p:sp>
    </p:spTree>
    <p:extLst>
      <p:ext uri="{BB962C8B-B14F-4D97-AF65-F5344CB8AC3E}">
        <p14:creationId xmlns:p14="http://schemas.microsoft.com/office/powerpoint/2010/main" val="1996437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1</a:t>
            </a:r>
            <a:endParaRPr lang="zh-CN" altLang="en-US" dirty="0"/>
          </a:p>
        </p:txBody>
      </p:sp>
      <p:sp useBgFill="1">
        <p:nvSpPr>
          <p:cNvPr id="14" name="矩形 13"/>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占位符 1"/>
          <p:cNvSpPr>
            <a:spLocks noGrp="1"/>
          </p:cNvSpPr>
          <p:nvPr>
            <p:ph type="body" sz="quarter" idx="11"/>
          </p:nvPr>
        </p:nvSpPr>
        <p:spPr>
          <a:xfrm>
            <a:off x="3921292" y="436210"/>
            <a:ext cx="4741445" cy="2086725"/>
          </a:xfrm>
        </p:spPr>
        <p:txBody>
          <a:bodyPr/>
          <a:lstStyle/>
          <a:p>
            <a:r>
              <a:rPr lang="zh-CN" altLang="en-US" dirty="0"/>
              <a:t>第 </a:t>
            </a:r>
            <a:r>
              <a:rPr lang="en-US" altLang="zh-CN" dirty="0"/>
              <a:t>1 </a:t>
            </a:r>
            <a:r>
              <a:rPr lang="zh-CN" altLang="en-US" dirty="0"/>
              <a:t>部分</a:t>
            </a:r>
            <a:endParaRPr lang="en-US" altLang="zh-CN" dirty="0"/>
          </a:p>
        </p:txBody>
      </p:sp>
      <p:sp>
        <p:nvSpPr>
          <p:cNvPr id="3" name="文本占位符 2"/>
          <p:cNvSpPr>
            <a:spLocks noGrp="1"/>
          </p:cNvSpPr>
          <p:nvPr>
            <p:ph type="body" sz="quarter" idx="13"/>
          </p:nvPr>
        </p:nvSpPr>
        <p:spPr>
          <a:xfrm>
            <a:off x="3732449" y="3663536"/>
            <a:ext cx="4727103" cy="757130"/>
          </a:xfrm>
        </p:spPr>
        <p:txBody>
          <a:bodyPr/>
          <a:lstStyle/>
          <a:p>
            <a:r>
              <a:rPr lang="zh-CN" altLang="en-US" dirty="0"/>
              <a:t>工作回顾</a:t>
            </a:r>
          </a:p>
        </p:txBody>
      </p:sp>
      <p:sp>
        <p:nvSpPr>
          <p:cNvPr id="12" name="文本占位符 11"/>
          <p:cNvSpPr>
            <a:spLocks noGrp="1"/>
          </p:cNvSpPr>
          <p:nvPr>
            <p:ph type="body" sz="quarter" idx="15"/>
          </p:nvPr>
        </p:nvSpPr>
        <p:spPr>
          <a:xfrm>
            <a:off x="2863850" y="4420666"/>
            <a:ext cx="6464300" cy="341632"/>
          </a:xfrm>
        </p:spPr>
        <p:txBody>
          <a:bodyPr/>
          <a:lstStyle/>
          <a:p>
            <a:r>
              <a:rPr lang="zh-CN" altLang="en-US" dirty="0"/>
              <a:t>京东舆情监控项目，舆情上报系统项目，缉私局项目</a:t>
            </a:r>
          </a:p>
        </p:txBody>
      </p:sp>
    </p:spTree>
    <p:extLst>
      <p:ext uri="{BB962C8B-B14F-4D97-AF65-F5344CB8AC3E}">
        <p14:creationId xmlns:p14="http://schemas.microsoft.com/office/powerpoint/2010/main" val="4210953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242" y="1553298"/>
            <a:ext cx="3467584" cy="584759"/>
          </a:xfrm>
          <a:prstGeom prst="rect">
            <a:avLst/>
          </a:prstGeom>
          <a:solidFill>
            <a:schemeClr val="accent2"/>
          </a:solidFill>
          <a:effectLst>
            <a:innerShdw blurRad="114300">
              <a:prstClr val="black"/>
            </a:innerShdw>
          </a:effectLst>
        </p:spPr>
        <p:txBody>
          <a:bodyPr wrap="none" lIns="91424" tIns="45712" rIns="91424" bIns="45712">
            <a:spAutoFit/>
          </a:bodyPr>
          <a:lstStyle/>
          <a:p>
            <a:pPr lvl="0" defTabSz="914400">
              <a:defRPr/>
            </a:pPr>
            <a:r>
              <a:rPr kumimoji="0" lang="zh-CN" altLang="en-US" sz="3200" b="0" i="0" u="none" strike="noStrike" kern="0" cap="none" spc="0" normalizeH="0" baseline="0" noProof="0" dirty="0">
                <a:ln>
                  <a:noFill/>
                </a:ln>
                <a:solidFill>
                  <a:schemeClr val="bg1"/>
                </a:solidFill>
                <a:effectLst/>
                <a:uLnTx/>
                <a:uFillTx/>
                <a:cs typeface="+mn-ea"/>
                <a:sym typeface="+mn-lt"/>
              </a:rPr>
              <a:t>京东舆情监控系统</a:t>
            </a:r>
            <a:endParaRPr kumimoji="0" lang="zh-CN" altLang="zh-CN" sz="3200" b="0" i="0" u="none" strike="noStrike" kern="0" cap="none" spc="0" normalizeH="0" baseline="0" noProof="0" dirty="0">
              <a:ln>
                <a:noFill/>
              </a:ln>
              <a:solidFill>
                <a:schemeClr val="bg1"/>
              </a:solidFill>
              <a:effectLst/>
              <a:uLnTx/>
              <a:uFillTx/>
              <a:cs typeface="+mn-ea"/>
              <a:sym typeface="+mn-lt"/>
            </a:endParaRPr>
          </a:p>
        </p:txBody>
      </p:sp>
      <p:sp>
        <p:nvSpPr>
          <p:cNvPr id="7" name="文本占位符 6"/>
          <p:cNvSpPr>
            <a:spLocks noGrp="1"/>
          </p:cNvSpPr>
          <p:nvPr>
            <p:ph type="body" sz="quarter" idx="13"/>
          </p:nvPr>
        </p:nvSpPr>
        <p:spPr>
          <a:xfrm>
            <a:off x="1285635" y="462109"/>
            <a:ext cx="4727103" cy="590931"/>
          </a:xfrm>
        </p:spPr>
        <p:txBody>
          <a:bodyPr/>
          <a:lstStyle/>
          <a:p>
            <a:pPr lvl="0"/>
            <a:r>
              <a:rPr lang="zh-CN" altLang="en-US" kern="0" dirty="0">
                <a:solidFill>
                  <a:schemeClr val="tx1">
                    <a:lumMod val="85000"/>
                    <a:lumOff val="15000"/>
                  </a:schemeClr>
                </a:solidFill>
                <a:cs typeface="+mn-ea"/>
                <a:sym typeface="+mn-lt"/>
              </a:rPr>
              <a:t>第 </a:t>
            </a:r>
            <a:r>
              <a:rPr lang="en-US" altLang="zh-CN" kern="0" dirty="0">
                <a:solidFill>
                  <a:schemeClr val="tx1">
                    <a:lumMod val="85000"/>
                    <a:lumOff val="15000"/>
                  </a:schemeClr>
                </a:solidFill>
                <a:cs typeface="+mn-ea"/>
                <a:sym typeface="+mn-lt"/>
              </a:rPr>
              <a:t>1 </a:t>
            </a:r>
            <a:r>
              <a:rPr lang="zh-CN" altLang="en-US" kern="0" dirty="0">
                <a:solidFill>
                  <a:schemeClr val="tx1">
                    <a:lumMod val="85000"/>
                    <a:lumOff val="15000"/>
                  </a:schemeClr>
                </a:solidFill>
                <a:cs typeface="+mn-ea"/>
                <a:sym typeface="+mn-lt"/>
              </a:rPr>
              <a:t>部分工作回顾</a:t>
            </a:r>
          </a:p>
        </p:txBody>
      </p:sp>
      <p:sp>
        <p:nvSpPr>
          <p:cNvPr id="23" name="矩形 22">
            <a:extLst>
              <a:ext uri="{FF2B5EF4-FFF2-40B4-BE49-F238E27FC236}">
                <a16:creationId xmlns:a16="http://schemas.microsoft.com/office/drawing/2014/main" id="{1201AE05-31CC-4EF5-9DED-013DDD20A5B7}"/>
              </a:ext>
            </a:extLst>
          </p:cNvPr>
          <p:cNvSpPr/>
          <p:nvPr/>
        </p:nvSpPr>
        <p:spPr>
          <a:xfrm>
            <a:off x="1734409" y="2638315"/>
            <a:ext cx="8723181" cy="1136850"/>
          </a:xfrm>
          <a:prstGeom prst="rect">
            <a:avLst/>
          </a:prstGeom>
        </p:spPr>
        <p:txBody>
          <a:bodyPr wrap="square">
            <a:spAutoFit/>
          </a:bodyPr>
          <a:lstStyle/>
          <a:p>
            <a:pPr lvl="0" defTabSz="685783">
              <a:lnSpc>
                <a:spcPct val="130000"/>
              </a:lnSpc>
              <a:defRPr/>
            </a:pPr>
            <a:r>
              <a:rPr lang="zh-CN" altLang="zh-CN" dirty="0"/>
              <a:t>本系统是根据京东金融风控的实际业务需求开发的一套舆情压力监控系统。系统主要分为风险评估、舆情监控、舆情视界、事件分析、个人中心等功能。其中主要业务是风险评估和舆情监控</a:t>
            </a:r>
            <a:r>
              <a:rPr lang="zh-CN" altLang="en-US" dirty="0"/>
              <a:t>。</a:t>
            </a:r>
            <a:endParaRPr kumimoji="0" lang="zh-CN" altLang="en-US" sz="1000" b="0" i="0" u="none" strike="noStrike" kern="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3397229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242" y="1553298"/>
            <a:ext cx="3467584" cy="584759"/>
          </a:xfrm>
          <a:prstGeom prst="rect">
            <a:avLst/>
          </a:prstGeom>
          <a:solidFill>
            <a:schemeClr val="accent2"/>
          </a:solidFill>
          <a:effectLst>
            <a:innerShdw blurRad="114300">
              <a:prstClr val="black"/>
            </a:innerShdw>
          </a:effectLst>
        </p:spPr>
        <p:txBody>
          <a:bodyPr wrap="none" lIns="91424" tIns="45712" rIns="91424" bIns="45712">
            <a:spAutoFit/>
          </a:bodyPr>
          <a:lstStyle/>
          <a:p>
            <a:pPr lvl="0" defTabSz="914400">
              <a:defRPr/>
            </a:pPr>
            <a:r>
              <a:rPr lang="zh-CN" altLang="en-US" sz="3200" kern="0" dirty="0">
                <a:solidFill>
                  <a:schemeClr val="bg1"/>
                </a:solidFill>
                <a:cs typeface="+mn-ea"/>
                <a:sym typeface="+mn-lt"/>
              </a:rPr>
              <a:t>舆情上报系统项目</a:t>
            </a:r>
            <a:endParaRPr kumimoji="0" lang="zh-CN" altLang="zh-CN" sz="3200" b="0" i="0" u="none" strike="noStrike" kern="0" cap="none" spc="0" normalizeH="0" baseline="0" noProof="0" dirty="0">
              <a:ln>
                <a:noFill/>
              </a:ln>
              <a:solidFill>
                <a:schemeClr val="bg1"/>
              </a:solidFill>
              <a:effectLst/>
              <a:uLnTx/>
              <a:uFillTx/>
              <a:cs typeface="+mn-ea"/>
              <a:sym typeface="+mn-lt"/>
            </a:endParaRPr>
          </a:p>
        </p:txBody>
      </p:sp>
      <p:sp>
        <p:nvSpPr>
          <p:cNvPr id="7" name="文本占位符 6"/>
          <p:cNvSpPr>
            <a:spLocks noGrp="1"/>
          </p:cNvSpPr>
          <p:nvPr>
            <p:ph type="body" sz="quarter" idx="13"/>
          </p:nvPr>
        </p:nvSpPr>
        <p:spPr>
          <a:xfrm>
            <a:off x="1285635" y="462109"/>
            <a:ext cx="4727103" cy="590931"/>
          </a:xfrm>
        </p:spPr>
        <p:txBody>
          <a:bodyPr/>
          <a:lstStyle/>
          <a:p>
            <a:pPr lvl="0"/>
            <a:r>
              <a:rPr lang="zh-CN" altLang="en-US" kern="0" dirty="0">
                <a:solidFill>
                  <a:schemeClr val="tx1">
                    <a:lumMod val="85000"/>
                    <a:lumOff val="15000"/>
                  </a:schemeClr>
                </a:solidFill>
                <a:cs typeface="+mn-ea"/>
                <a:sym typeface="+mn-lt"/>
              </a:rPr>
              <a:t>第 </a:t>
            </a:r>
            <a:r>
              <a:rPr lang="en-US" altLang="zh-CN" kern="0" dirty="0">
                <a:solidFill>
                  <a:schemeClr val="tx1">
                    <a:lumMod val="85000"/>
                    <a:lumOff val="15000"/>
                  </a:schemeClr>
                </a:solidFill>
                <a:cs typeface="+mn-ea"/>
                <a:sym typeface="+mn-lt"/>
              </a:rPr>
              <a:t>1 </a:t>
            </a:r>
            <a:r>
              <a:rPr lang="zh-CN" altLang="en-US" kern="0" dirty="0">
                <a:solidFill>
                  <a:schemeClr val="tx1">
                    <a:lumMod val="85000"/>
                    <a:lumOff val="15000"/>
                  </a:schemeClr>
                </a:solidFill>
                <a:cs typeface="+mn-ea"/>
                <a:sym typeface="+mn-lt"/>
              </a:rPr>
              <a:t>部分工作回顾</a:t>
            </a:r>
          </a:p>
        </p:txBody>
      </p:sp>
      <p:sp>
        <p:nvSpPr>
          <p:cNvPr id="23" name="矩形 22">
            <a:extLst>
              <a:ext uri="{FF2B5EF4-FFF2-40B4-BE49-F238E27FC236}">
                <a16:creationId xmlns:a16="http://schemas.microsoft.com/office/drawing/2014/main" id="{1201AE05-31CC-4EF5-9DED-013DDD20A5B7}"/>
              </a:ext>
            </a:extLst>
          </p:cNvPr>
          <p:cNvSpPr/>
          <p:nvPr/>
        </p:nvSpPr>
        <p:spPr>
          <a:xfrm>
            <a:off x="1734409" y="2638315"/>
            <a:ext cx="8723181" cy="812530"/>
          </a:xfrm>
          <a:prstGeom prst="rect">
            <a:avLst/>
          </a:prstGeom>
        </p:spPr>
        <p:txBody>
          <a:bodyPr wrap="square">
            <a:spAutoFit/>
          </a:bodyPr>
          <a:lstStyle/>
          <a:p>
            <a:pPr lvl="0" defTabSz="685783">
              <a:lnSpc>
                <a:spcPct val="130000"/>
              </a:lnSpc>
              <a:defRPr/>
            </a:pPr>
            <a:r>
              <a:rPr lang="zh-CN" altLang="zh-CN" dirty="0"/>
              <a:t>本系统是根据的</a:t>
            </a:r>
            <a:r>
              <a:rPr lang="zh-CN" altLang="en-US" dirty="0"/>
              <a:t>拉萨宣传部</a:t>
            </a:r>
            <a:r>
              <a:rPr lang="zh-CN" altLang="zh-CN" dirty="0"/>
              <a:t>实际业务需求开发的一套</a:t>
            </a:r>
            <a:r>
              <a:rPr lang="en-US" altLang="zh-CN" dirty="0"/>
              <a:t>OA</a:t>
            </a:r>
            <a:r>
              <a:rPr lang="zh-CN" altLang="zh-CN" dirty="0"/>
              <a:t>系统。系统主要分为</a:t>
            </a:r>
            <a:r>
              <a:rPr lang="zh-CN" altLang="en-US" dirty="0"/>
              <a:t>舆情上报</a:t>
            </a:r>
            <a:r>
              <a:rPr lang="zh-CN" altLang="zh-CN" dirty="0"/>
              <a:t>、</a:t>
            </a:r>
            <a:r>
              <a:rPr lang="zh-CN" altLang="en-US" dirty="0"/>
              <a:t>信息下发</a:t>
            </a:r>
            <a:r>
              <a:rPr lang="zh-CN" altLang="zh-CN" dirty="0"/>
              <a:t>、</a:t>
            </a:r>
            <a:r>
              <a:rPr lang="zh-CN" altLang="en-US" dirty="0"/>
              <a:t>数据统计</a:t>
            </a:r>
            <a:r>
              <a:rPr lang="zh-CN" altLang="zh-CN" dirty="0"/>
              <a:t>、个人中心等功能。其中主要业务是</a:t>
            </a:r>
            <a:r>
              <a:rPr lang="zh-CN" altLang="en-US" dirty="0"/>
              <a:t>舆情上报</a:t>
            </a:r>
            <a:r>
              <a:rPr lang="zh-CN" altLang="zh-CN" dirty="0"/>
              <a:t>和</a:t>
            </a:r>
            <a:r>
              <a:rPr lang="zh-CN" altLang="en-US" dirty="0"/>
              <a:t>信息下发。</a:t>
            </a:r>
            <a:endParaRPr kumimoji="0" lang="zh-CN" altLang="en-US" sz="1000" b="0" i="0" u="none" strike="noStrike" kern="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555171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136242" y="1553298"/>
            <a:ext cx="4288321" cy="584759"/>
          </a:xfrm>
          <a:prstGeom prst="rect">
            <a:avLst/>
          </a:prstGeom>
          <a:solidFill>
            <a:schemeClr val="accent2"/>
          </a:solidFill>
          <a:effectLst>
            <a:innerShdw blurRad="114300">
              <a:prstClr val="black"/>
            </a:innerShdw>
          </a:effectLst>
        </p:spPr>
        <p:txBody>
          <a:bodyPr wrap="none" lIns="91424" tIns="45712" rIns="91424" bIns="45712">
            <a:spAutoFit/>
          </a:bodyPr>
          <a:lstStyle/>
          <a:p>
            <a:pPr lvl="0" defTabSz="914400">
              <a:defRPr/>
            </a:pPr>
            <a:r>
              <a:rPr lang="zh-CN" altLang="en-US" sz="3200" kern="0" dirty="0">
                <a:solidFill>
                  <a:schemeClr val="bg1"/>
                </a:solidFill>
                <a:cs typeface="+mn-ea"/>
                <a:sym typeface="+mn-lt"/>
              </a:rPr>
              <a:t>青岛海关智慧缉私项目</a:t>
            </a:r>
            <a:endParaRPr kumimoji="0" lang="zh-CN" altLang="zh-CN" sz="3200" b="0" i="0" u="none" strike="noStrike" kern="0" cap="none" spc="0" normalizeH="0" baseline="0" noProof="0" dirty="0">
              <a:ln>
                <a:noFill/>
              </a:ln>
              <a:solidFill>
                <a:schemeClr val="bg1"/>
              </a:solidFill>
              <a:effectLst/>
              <a:uLnTx/>
              <a:uFillTx/>
              <a:cs typeface="+mn-ea"/>
              <a:sym typeface="+mn-lt"/>
            </a:endParaRPr>
          </a:p>
        </p:txBody>
      </p:sp>
      <p:sp>
        <p:nvSpPr>
          <p:cNvPr id="7" name="文本占位符 6"/>
          <p:cNvSpPr>
            <a:spLocks noGrp="1"/>
          </p:cNvSpPr>
          <p:nvPr>
            <p:ph type="body" sz="quarter" idx="13"/>
          </p:nvPr>
        </p:nvSpPr>
        <p:spPr>
          <a:xfrm>
            <a:off x="1285635" y="462109"/>
            <a:ext cx="4727103" cy="590931"/>
          </a:xfrm>
        </p:spPr>
        <p:txBody>
          <a:bodyPr/>
          <a:lstStyle/>
          <a:p>
            <a:pPr lvl="0"/>
            <a:r>
              <a:rPr lang="zh-CN" altLang="en-US" kern="0" dirty="0">
                <a:solidFill>
                  <a:schemeClr val="tx1">
                    <a:lumMod val="85000"/>
                    <a:lumOff val="15000"/>
                  </a:schemeClr>
                </a:solidFill>
                <a:cs typeface="+mn-ea"/>
                <a:sym typeface="+mn-lt"/>
              </a:rPr>
              <a:t>第 </a:t>
            </a:r>
            <a:r>
              <a:rPr lang="en-US" altLang="zh-CN" kern="0" dirty="0">
                <a:solidFill>
                  <a:schemeClr val="tx1">
                    <a:lumMod val="85000"/>
                    <a:lumOff val="15000"/>
                  </a:schemeClr>
                </a:solidFill>
                <a:cs typeface="+mn-ea"/>
                <a:sym typeface="+mn-lt"/>
              </a:rPr>
              <a:t>1 </a:t>
            </a:r>
            <a:r>
              <a:rPr lang="zh-CN" altLang="en-US" kern="0" dirty="0">
                <a:solidFill>
                  <a:schemeClr val="tx1">
                    <a:lumMod val="85000"/>
                    <a:lumOff val="15000"/>
                  </a:schemeClr>
                </a:solidFill>
                <a:cs typeface="+mn-ea"/>
                <a:sym typeface="+mn-lt"/>
              </a:rPr>
              <a:t>部分工作回顾</a:t>
            </a:r>
          </a:p>
        </p:txBody>
      </p:sp>
      <p:sp>
        <p:nvSpPr>
          <p:cNvPr id="23" name="矩形 22">
            <a:extLst>
              <a:ext uri="{FF2B5EF4-FFF2-40B4-BE49-F238E27FC236}">
                <a16:creationId xmlns:a16="http://schemas.microsoft.com/office/drawing/2014/main" id="{1201AE05-31CC-4EF5-9DED-013DDD20A5B7}"/>
              </a:ext>
            </a:extLst>
          </p:cNvPr>
          <p:cNvSpPr/>
          <p:nvPr/>
        </p:nvSpPr>
        <p:spPr>
          <a:xfrm>
            <a:off x="1734409" y="2638315"/>
            <a:ext cx="8723181" cy="776751"/>
          </a:xfrm>
          <a:prstGeom prst="rect">
            <a:avLst/>
          </a:prstGeom>
        </p:spPr>
        <p:txBody>
          <a:bodyPr wrap="square">
            <a:spAutoFit/>
          </a:bodyPr>
          <a:lstStyle/>
          <a:p>
            <a:pPr lvl="0" defTabSz="685783">
              <a:lnSpc>
                <a:spcPct val="130000"/>
              </a:lnSpc>
              <a:defRPr/>
            </a:pPr>
            <a:r>
              <a:rPr lang="zh-CN" altLang="zh-CN" dirty="0"/>
              <a:t>本系统是根据</a:t>
            </a:r>
            <a:r>
              <a:rPr lang="zh-CN" altLang="en-US" dirty="0"/>
              <a:t>青岛海关缉私</a:t>
            </a:r>
            <a:r>
              <a:rPr lang="zh-CN" altLang="zh-CN" dirty="0"/>
              <a:t>的实际业务需求开发的一套</a:t>
            </a:r>
            <a:r>
              <a:rPr lang="zh-CN" altLang="en-US" dirty="0"/>
              <a:t>智慧缉私</a:t>
            </a:r>
            <a:r>
              <a:rPr lang="zh-CN" altLang="zh-CN" dirty="0"/>
              <a:t>系统。系统主要分为</a:t>
            </a:r>
            <a:r>
              <a:rPr lang="zh-CN" altLang="en-US" dirty="0"/>
              <a:t>线索管理</a:t>
            </a:r>
            <a:r>
              <a:rPr lang="zh-CN" altLang="zh-CN" dirty="0"/>
              <a:t>、</a:t>
            </a:r>
            <a:r>
              <a:rPr lang="zh-CN" altLang="en-US" dirty="0"/>
              <a:t>智能建档</a:t>
            </a:r>
            <a:r>
              <a:rPr lang="zh-CN" altLang="zh-CN" dirty="0"/>
              <a:t>、</a:t>
            </a:r>
            <a:r>
              <a:rPr lang="zh-CN" altLang="en-US" dirty="0"/>
              <a:t>智能查询</a:t>
            </a:r>
            <a:r>
              <a:rPr lang="zh-CN" altLang="zh-CN" dirty="0"/>
              <a:t>、</a:t>
            </a:r>
            <a:r>
              <a:rPr lang="zh-CN" altLang="en-US" dirty="0"/>
              <a:t>智能分析</a:t>
            </a:r>
            <a:r>
              <a:rPr lang="zh-CN" altLang="zh-CN" dirty="0"/>
              <a:t>、</a:t>
            </a:r>
            <a:r>
              <a:rPr lang="zh-CN" altLang="en-US" dirty="0"/>
              <a:t>数据管理</a:t>
            </a:r>
            <a:r>
              <a:rPr lang="zh-CN" altLang="zh-CN" dirty="0"/>
              <a:t>等</a:t>
            </a:r>
            <a:r>
              <a:rPr lang="zh-CN" altLang="zh-CN"/>
              <a:t>功能。</a:t>
            </a:r>
            <a:endParaRPr kumimoji="0" lang="zh-CN" altLang="en-US" sz="1000" b="0" i="0" u="none" strike="noStrike" kern="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246345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2</a:t>
            </a:r>
            <a:endParaRPr lang="zh-CN" altLang="en-US" dirty="0"/>
          </a:p>
        </p:txBody>
      </p:sp>
      <p:sp useBgFill="1">
        <p:nvSpPr>
          <p:cNvPr id="6" name="矩形 5"/>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pic>
        <p:nvPicPr>
          <p:cNvPr id="11" name="图片 10">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7651" y="6353810"/>
            <a:ext cx="1828800" cy="243840"/>
          </a:xfrm>
          <a:prstGeom prst="rect">
            <a:avLst/>
          </a:prstGeom>
        </p:spPr>
      </p:pic>
      <p:sp>
        <p:nvSpPr>
          <p:cNvPr id="2" name="文本占位符 1"/>
          <p:cNvSpPr>
            <a:spLocks noGrp="1"/>
          </p:cNvSpPr>
          <p:nvPr>
            <p:ph type="body" sz="quarter" idx="11"/>
          </p:nvPr>
        </p:nvSpPr>
        <p:spPr>
          <a:xfrm>
            <a:off x="4218072" y="436210"/>
            <a:ext cx="4139866" cy="2086725"/>
          </a:xfrm>
        </p:spPr>
        <p:txBody>
          <a:bodyPr/>
          <a:lstStyle/>
          <a:p>
            <a:pPr lvl="0"/>
            <a:r>
              <a:rPr lang="zh-CN" altLang="en-US" kern="0" dirty="0">
                <a:effectLst>
                  <a:outerShdw blurRad="152400" dist="38100" sx="102000" sy="102000" algn="ctr" rotWithShape="0">
                    <a:prstClr val="black">
                      <a:alpha val="49000"/>
                    </a:prstClr>
                  </a:outerShdw>
                </a:effectLst>
                <a:cs typeface="+mn-ea"/>
                <a:sym typeface="+mn-lt"/>
              </a:rPr>
              <a:t>第 </a:t>
            </a:r>
            <a:r>
              <a:rPr lang="en-US" altLang="zh-CN" kern="0" dirty="0">
                <a:effectLst>
                  <a:outerShdw blurRad="152400" dist="38100" sx="102000" sy="102000" algn="ctr" rotWithShape="0">
                    <a:prstClr val="black">
                      <a:alpha val="49000"/>
                    </a:prstClr>
                  </a:outerShdw>
                </a:effectLst>
                <a:cs typeface="+mn-ea"/>
                <a:sym typeface="+mn-lt"/>
              </a:rPr>
              <a:t>2 </a:t>
            </a:r>
            <a:r>
              <a:rPr lang="zh-CN" altLang="en-US" kern="0" dirty="0">
                <a:effectLst>
                  <a:outerShdw blurRad="152400" dist="38100" sx="102000" sy="102000" algn="ctr" rotWithShape="0">
                    <a:prstClr val="black">
                      <a:alpha val="49000"/>
                    </a:prstClr>
                  </a:outerShdw>
                </a:effectLst>
                <a:cs typeface="+mn-ea"/>
                <a:sym typeface="+mn-lt"/>
              </a:rPr>
              <a:t>部分</a:t>
            </a:r>
            <a:endParaRPr lang="en-US" altLang="zh-CN" kern="0" dirty="0">
              <a:effectLst>
                <a:outerShdw blurRad="152400" dist="38100" sx="102000" sy="102000" algn="ctr" rotWithShape="0">
                  <a:prstClr val="black">
                    <a:alpha val="49000"/>
                  </a:prstClr>
                </a:outerShdw>
              </a:effectLst>
              <a:cs typeface="+mn-ea"/>
              <a:sym typeface="+mn-lt"/>
            </a:endParaRPr>
          </a:p>
        </p:txBody>
      </p:sp>
      <p:sp>
        <p:nvSpPr>
          <p:cNvPr id="3" name="文本占位符 2"/>
          <p:cNvSpPr>
            <a:spLocks noGrp="1"/>
          </p:cNvSpPr>
          <p:nvPr>
            <p:ph type="body" sz="quarter" idx="13"/>
          </p:nvPr>
        </p:nvSpPr>
        <p:spPr>
          <a:xfrm>
            <a:off x="3732449" y="3663536"/>
            <a:ext cx="4727103" cy="757130"/>
          </a:xfrm>
        </p:spPr>
        <p:txBody>
          <a:bodyPr/>
          <a:lstStyle/>
          <a:p>
            <a:r>
              <a:rPr lang="zh-CN" altLang="en-US" dirty="0"/>
              <a:t>心得体会</a:t>
            </a:r>
          </a:p>
        </p:txBody>
      </p:sp>
      <p:sp>
        <p:nvSpPr>
          <p:cNvPr id="12" name="文本占位符 11"/>
          <p:cNvSpPr>
            <a:spLocks noGrp="1"/>
          </p:cNvSpPr>
          <p:nvPr>
            <p:ph type="body" sz="quarter" idx="15"/>
          </p:nvPr>
        </p:nvSpPr>
        <p:spPr/>
        <p:txBody>
          <a:bodyPr/>
          <a:lstStyle/>
          <a:p>
            <a:r>
              <a:rPr lang="zh-CN" altLang="en-US" dirty="0"/>
              <a:t>业务能力，个人就似乎技术能力得到了很大的提高</a:t>
            </a:r>
          </a:p>
        </p:txBody>
      </p:sp>
    </p:spTree>
    <p:extLst>
      <p:ext uri="{BB962C8B-B14F-4D97-AF65-F5344CB8AC3E}">
        <p14:creationId xmlns:p14="http://schemas.microsoft.com/office/powerpoint/2010/main" val="3336495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2353733"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897533" y="1407334"/>
            <a:ext cx="0" cy="942472"/>
          </a:xfrm>
          <a:prstGeom prst="line">
            <a:avLst/>
          </a:prstGeom>
          <a:ln w="3810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sp useBgFill="1">
        <p:nvSpPr>
          <p:cNvPr id="6" name="矩形 5"/>
          <p:cNvSpPr/>
          <p:nvPr/>
        </p:nvSpPr>
        <p:spPr>
          <a:xfrm>
            <a:off x="0" y="1283006"/>
            <a:ext cx="12268200" cy="248656"/>
          </a:xfrm>
          <a:prstGeom prst="rect">
            <a:avLst/>
          </a:prstGeom>
          <a:ln>
            <a:noFill/>
          </a:ln>
          <a:effectLst>
            <a:outerShdw blurRad="50800" dist="38100" dir="5400000" sx="96000" sy="96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2" name="矩形 31"/>
          <p:cNvSpPr/>
          <p:nvPr/>
        </p:nvSpPr>
        <p:spPr>
          <a:xfrm>
            <a:off x="1435795" y="2474134"/>
            <a:ext cx="9048730" cy="1136658"/>
          </a:xfrm>
          <a:prstGeom prst="rect">
            <a:avLst/>
          </a:prstGeom>
        </p:spPr>
        <p:txBody>
          <a:bodyPr wrap="square">
            <a:spAutoFit/>
          </a:bodyPr>
          <a:lstStyle/>
          <a:p>
            <a:pPr lvl="0" algn="ctr" defTabSz="914400">
              <a:lnSpc>
                <a:spcPct val="130000"/>
              </a:lnSpc>
              <a:defRPr/>
            </a:pPr>
            <a:r>
              <a:rPr lang="zh-CN" altLang="en-US" dirty="0"/>
              <a:t>成功与收获，除了自身努力外，以及公司的支持。是这个团队铸造了我。我们这个团队也是因为有了我们这些拼搏协作的队员，使得它成为一个具有务实、拼搏、创新精神的团队。我与软件研发小组是一个整体</a:t>
            </a:r>
            <a:endParaRPr kumimoji="0" lang="zh-CN" altLang="en-US" sz="1400" b="1" i="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7" name="文本占位符 6"/>
          <p:cNvSpPr>
            <a:spLocks noGrp="1"/>
          </p:cNvSpPr>
          <p:nvPr>
            <p:ph type="body" sz="quarter" idx="13"/>
          </p:nvPr>
        </p:nvSpPr>
        <p:spPr>
          <a:xfrm>
            <a:off x="1285635" y="462109"/>
            <a:ext cx="4727103" cy="590931"/>
          </a:xfrm>
        </p:spPr>
        <p:txBody>
          <a:bodyPr/>
          <a:lstStyle/>
          <a:p>
            <a:r>
              <a:rPr lang="zh-CN" altLang="en-US" dirty="0"/>
              <a:t>第 </a:t>
            </a:r>
            <a:r>
              <a:rPr lang="en-US" altLang="zh-CN" dirty="0"/>
              <a:t>2 </a:t>
            </a:r>
            <a:r>
              <a:rPr lang="zh-CN" altLang="en-US" dirty="0"/>
              <a:t>部分</a:t>
            </a:r>
            <a:r>
              <a:rPr lang="cs-CZ" altLang="zh-CN" dirty="0"/>
              <a:t> </a:t>
            </a:r>
            <a:r>
              <a:rPr lang="zh-CN" altLang="en-US" dirty="0"/>
              <a:t>心得体会</a:t>
            </a:r>
          </a:p>
        </p:txBody>
      </p:sp>
    </p:spTree>
    <p:extLst>
      <p:ext uri="{BB962C8B-B14F-4D97-AF65-F5344CB8AC3E}">
        <p14:creationId xmlns:p14="http://schemas.microsoft.com/office/powerpoint/2010/main" val="1007875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3</a:t>
            </a:r>
            <a:endParaRPr lang="zh-CN" altLang="en-US" dirty="0"/>
          </a:p>
        </p:txBody>
      </p:sp>
      <p:sp useBgFill="1">
        <p:nvSpPr>
          <p:cNvPr id="6" name="矩形 5"/>
          <p:cNvSpPr/>
          <p:nvPr/>
        </p:nvSpPr>
        <p:spPr>
          <a:xfrm>
            <a:off x="0" y="3429000"/>
            <a:ext cx="12192000" cy="1638775"/>
          </a:xfrm>
          <a:prstGeom prst="rect">
            <a:avLst/>
          </a:prstGeom>
          <a:ln>
            <a:noFill/>
          </a:ln>
          <a:effectLst>
            <a:outerShdw blurRad="406400" dist="114300" sx="107000" sy="10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 name="文本占位符 1"/>
          <p:cNvSpPr>
            <a:spLocks noGrp="1"/>
          </p:cNvSpPr>
          <p:nvPr>
            <p:ph type="body" sz="quarter" idx="11"/>
          </p:nvPr>
        </p:nvSpPr>
        <p:spPr>
          <a:xfrm>
            <a:off x="4006014" y="465219"/>
            <a:ext cx="4179971" cy="2086725"/>
          </a:xfrm>
        </p:spPr>
        <p:txBody>
          <a:bodyPr/>
          <a:lstStyle/>
          <a:p>
            <a:r>
              <a:rPr lang="zh-CN" altLang="en-US" dirty="0"/>
              <a:t>第 </a:t>
            </a:r>
            <a:r>
              <a:rPr lang="en-US" altLang="zh-CN" dirty="0"/>
              <a:t>3 </a:t>
            </a:r>
            <a:r>
              <a:rPr lang="zh-CN" altLang="en-US" dirty="0"/>
              <a:t>部分</a:t>
            </a:r>
            <a:endParaRPr lang="en-US" altLang="zh-CN" dirty="0"/>
          </a:p>
        </p:txBody>
      </p:sp>
      <p:sp>
        <p:nvSpPr>
          <p:cNvPr id="3" name="文本占位符 2"/>
          <p:cNvSpPr>
            <a:spLocks noGrp="1"/>
          </p:cNvSpPr>
          <p:nvPr>
            <p:ph type="body" sz="quarter" idx="13"/>
          </p:nvPr>
        </p:nvSpPr>
        <p:spPr>
          <a:xfrm>
            <a:off x="3732449" y="3663536"/>
            <a:ext cx="4727103" cy="757130"/>
          </a:xfrm>
        </p:spPr>
        <p:txBody>
          <a:bodyPr/>
          <a:lstStyle/>
          <a:p>
            <a:r>
              <a:rPr lang="zh-CN" altLang="en-US" dirty="0">
                <a:solidFill>
                  <a:schemeClr val="bg1">
                    <a:lumMod val="95000"/>
                  </a:schemeClr>
                </a:solidFill>
                <a:cs typeface="+mn-ea"/>
                <a:sym typeface="+mn-lt"/>
              </a:rPr>
              <a:t>新年计划</a:t>
            </a:r>
          </a:p>
        </p:txBody>
      </p:sp>
      <p:sp>
        <p:nvSpPr>
          <p:cNvPr id="12" name="文本占位符 11"/>
          <p:cNvSpPr>
            <a:spLocks noGrp="1"/>
          </p:cNvSpPr>
          <p:nvPr>
            <p:ph type="body" sz="quarter" idx="15"/>
          </p:nvPr>
        </p:nvSpPr>
        <p:spPr>
          <a:xfrm>
            <a:off x="2863850" y="4420666"/>
            <a:ext cx="6464300" cy="341632"/>
          </a:xfrm>
        </p:spPr>
        <p:txBody>
          <a:bodyPr/>
          <a:lstStyle/>
          <a:p>
            <a:r>
              <a:rPr lang="zh-CN" altLang="en-US" dirty="0"/>
              <a:t>认识问题、分析问题、解决问题才是最重要的</a:t>
            </a:r>
          </a:p>
        </p:txBody>
      </p:sp>
    </p:spTree>
    <p:extLst>
      <p:ext uri="{BB962C8B-B14F-4D97-AF65-F5344CB8AC3E}">
        <p14:creationId xmlns:p14="http://schemas.microsoft.com/office/powerpoint/2010/main" val="3063767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主题">
  <a:themeElements>
    <a:clrScheme name="微立体.pptx">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rgbClr val="000000"/>
    </a:dk1>
    <a:lt1>
      <a:srgbClr val="FFFFFF"/>
    </a:lt1>
    <a:dk2>
      <a:srgbClr val="000000"/>
    </a:dk2>
    <a:lt2>
      <a:srgbClr val="FFFFFF"/>
    </a:lt2>
    <a:accent1>
      <a:srgbClr val="F4925C"/>
    </a:accent1>
    <a:accent2>
      <a:srgbClr val="124C50"/>
    </a:accent2>
    <a:accent3>
      <a:srgbClr val="DB7051"/>
    </a:accent3>
    <a:accent4>
      <a:srgbClr val="1C737A"/>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唯美微立体年终总结</Template>
  <TotalTime>63</TotalTime>
  <Words>335</Words>
  <Application>Microsoft Office PowerPoint</Application>
  <PresentationFormat>宽屏</PresentationFormat>
  <Paragraphs>42</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宋体</vt:lpstr>
      <vt:lpstr>微软雅黑</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Devil May Cry</dc:creator>
  <cp:keywords/>
  <dc:description/>
  <cp:lastModifiedBy>Devil May Cry</cp:lastModifiedBy>
  <cp:revision>31</cp:revision>
  <dcterms:created xsi:type="dcterms:W3CDTF">2018-01-21T13:51:06Z</dcterms:created>
  <dcterms:modified xsi:type="dcterms:W3CDTF">2018-01-21T15:04:48Z</dcterms:modified>
  <cp:category/>
</cp:coreProperties>
</file>