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314" r:id="rId2"/>
    <p:sldId id="298" r:id="rId3"/>
    <p:sldId id="299" r:id="rId4"/>
    <p:sldId id="300" r:id="rId5"/>
    <p:sldId id="294" r:id="rId6"/>
    <p:sldId id="295" r:id="rId7"/>
    <p:sldId id="301" r:id="rId8"/>
    <p:sldId id="296" r:id="rId9"/>
    <p:sldId id="302" r:id="rId10"/>
    <p:sldId id="304" r:id="rId11"/>
    <p:sldId id="305" r:id="rId12"/>
    <p:sldId id="341" r:id="rId13"/>
    <p:sldId id="342" r:id="rId14"/>
    <p:sldId id="343" r:id="rId15"/>
    <p:sldId id="303" r:id="rId16"/>
    <p:sldId id="306" r:id="rId17"/>
    <p:sldId id="307" r:id="rId18"/>
    <p:sldId id="335" r:id="rId19"/>
    <p:sldId id="337" r:id="rId20"/>
    <p:sldId id="336" r:id="rId21"/>
    <p:sldId id="339" r:id="rId22"/>
    <p:sldId id="308" r:id="rId23"/>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nkpad"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B030"/>
    <a:srgbClr val="1B95D4"/>
    <a:srgbClr val="EFF4F9"/>
    <a:srgbClr val="113052"/>
    <a:srgbClr val="004E6D"/>
    <a:srgbClr val="1C99DA"/>
    <a:srgbClr val="1376A7"/>
    <a:srgbClr val="66A8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63"/>
    <p:restoredTop sz="94660"/>
  </p:normalViewPr>
  <p:slideViewPr>
    <p:cSldViewPr snapToGrid="0">
      <p:cViewPr varScale="1">
        <p:scale>
          <a:sx n="70" d="100"/>
          <a:sy n="70" d="100"/>
        </p:scale>
        <p:origin x="600" y="48"/>
      </p:cViewPr>
      <p:guideLst/>
    </p:cSldViewPr>
  </p:slideViewPr>
  <p:notesTextViewPr>
    <p:cViewPr>
      <p:scale>
        <a:sx n="1" d="1"/>
        <a:sy n="1" d="1"/>
      </p:scale>
      <p:origin x="0" y="0"/>
    </p:cViewPr>
  </p:notesTextViewPr>
  <p:sorterViewPr showFormatting="0">
    <p:cViewPr>
      <p:scale>
        <a:sx n="100" d="100"/>
        <a:sy n="100" d="100"/>
      </p:scale>
      <p:origin x="0" y="-142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E57008-DFC9-45A8-B3A9-A4DBE836E7F1}"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69123402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ln>
            <a:solidFill>
              <a:srgbClr val="000000">
                <a:alpha val="100000"/>
              </a:srgbClr>
            </a:solidFill>
            <a:miter lim="800000"/>
          </a:ln>
        </p:spPr>
      </p:sp>
      <p:sp>
        <p:nvSpPr>
          <p:cNvPr id="1536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1536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t>5</a:t>
            </a:fld>
            <a:endParaRPr lang="zh-CN" altLang="en-US" sz="1200" dirty="0"/>
          </a:p>
        </p:txBody>
      </p:sp>
    </p:spTree>
    <p:extLst>
      <p:ext uri="{BB962C8B-B14F-4D97-AF65-F5344CB8AC3E}">
        <p14:creationId xmlns:p14="http://schemas.microsoft.com/office/powerpoint/2010/main" val="1529494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jpe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113052"/>
        </a:solidFill>
        <a:effectLst/>
      </p:bgPr>
    </p:bg>
    <p:spTree>
      <p:nvGrpSpPr>
        <p:cNvPr id="1" name=""/>
        <p:cNvGrpSpPr/>
        <p:nvPr/>
      </p:nvGrpSpPr>
      <p:grpSpPr>
        <a:xfrm>
          <a:off x="0" y="0"/>
          <a:ext cx="0" cy="0"/>
          <a:chOff x="0" y="0"/>
          <a:chExt cx="0" cy="0"/>
        </a:xfrm>
      </p:grpSpPr>
      <p:pic>
        <p:nvPicPr>
          <p:cNvPr id="2050" name="图片 11"/>
          <p:cNvPicPr>
            <a:picLocks noChangeAspect="1"/>
          </p:cNvPicPr>
          <p:nvPr userDrawn="1"/>
        </p:nvPicPr>
        <p:blipFill>
          <a:blip r:embed="rId2"/>
          <a:srcRect r="11545"/>
          <a:stretch>
            <a:fillRect/>
          </a:stretch>
        </p:blipFill>
        <p:spPr>
          <a:xfrm>
            <a:off x="4724400" y="0"/>
            <a:ext cx="7764463" cy="6950075"/>
          </a:xfrm>
          <a:prstGeom prst="rect">
            <a:avLst/>
          </a:prstGeom>
          <a:noFill/>
          <a:ln w="9525">
            <a:noFill/>
          </a:ln>
        </p:spPr>
      </p:pic>
      <p:sp>
        <p:nvSpPr>
          <p:cNvPr id="8" name="矩形 9"/>
          <p:cNvSpPr>
            <a:spLocks noChangeArrowheads="1"/>
          </p:cNvSpPr>
          <p:nvPr/>
        </p:nvSpPr>
        <p:spPr bwMode="auto">
          <a:xfrm>
            <a:off x="7945438" y="6200775"/>
            <a:ext cx="4198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中国行业大数据应用专家</a:t>
            </a:r>
          </a:p>
        </p:txBody>
      </p:sp>
      <p:sp>
        <p:nvSpPr>
          <p:cNvPr id="9" name="矩形 10"/>
          <p:cNvSpPr>
            <a:spLocks noChangeArrowheads="1"/>
          </p:cNvSpPr>
          <p:nvPr/>
        </p:nvSpPr>
        <p:spPr bwMode="auto">
          <a:xfrm>
            <a:off x="7707313" y="6459538"/>
            <a:ext cx="4513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bg1"/>
                </a:solidFill>
                <a:effectLst/>
                <a:uLnTx/>
                <a:uFillTx/>
                <a:latin typeface="Futura Bk BT"/>
                <a:ea typeface="微软雅黑" panose="020B0503020204020204" pitchFamily="34" charset="-122"/>
                <a:cs typeface="+mn-cs"/>
              </a:rPr>
              <a:t>The expert of industrial big data utilization in china</a:t>
            </a:r>
            <a:endParaRPr kumimoji="0" lang="zh-CN" altLang="en-US" sz="1400" b="0" i="0" u="none" strike="noStrike" kern="1200" cap="none" spc="0" normalizeH="0" baseline="0" noProof="0">
              <a:ln>
                <a:noFill/>
              </a:ln>
              <a:solidFill>
                <a:schemeClr val="bg1"/>
              </a:solidFill>
              <a:effectLst/>
              <a:uLnTx/>
              <a:uFillTx/>
              <a:latin typeface="Futura Bk BT"/>
              <a:ea typeface="微软雅黑" panose="020B0503020204020204" pitchFamily="34" charset="-122"/>
              <a:cs typeface="+mn-cs"/>
            </a:endParaRPr>
          </a:p>
        </p:txBody>
      </p:sp>
      <p:pic>
        <p:nvPicPr>
          <p:cNvPr id="2053" name="图片 11"/>
          <p:cNvPicPr>
            <a:picLocks noChangeAspect="1"/>
          </p:cNvPicPr>
          <p:nvPr userDrawn="1"/>
        </p:nvPicPr>
        <p:blipFill>
          <a:blip r:embed="rId3"/>
          <a:stretch>
            <a:fillRect/>
          </a:stretch>
        </p:blipFill>
        <p:spPr>
          <a:xfrm>
            <a:off x="10604500" y="5724525"/>
            <a:ext cx="1539875" cy="552450"/>
          </a:xfrm>
          <a:prstGeom prst="rect">
            <a:avLst/>
          </a:prstGeom>
          <a:noFill/>
          <a:ln w="9525">
            <a:noFill/>
          </a:ln>
        </p:spPr>
      </p:pic>
      <p:grpSp>
        <p:nvGrpSpPr>
          <p:cNvPr id="2054" name="组合 10"/>
          <p:cNvGrpSpPr/>
          <p:nvPr userDrawn="1"/>
        </p:nvGrpSpPr>
        <p:grpSpPr>
          <a:xfrm>
            <a:off x="6391275" y="2228850"/>
            <a:ext cx="5295900" cy="2179638"/>
            <a:chOff x="6347460" y="2005490"/>
            <a:chExt cx="5295900" cy="2179320"/>
          </a:xfrm>
        </p:grpSpPr>
        <p:sp>
          <p:nvSpPr>
            <p:cNvPr id="12" name="矩形 11"/>
            <p:cNvSpPr/>
            <p:nvPr/>
          </p:nvSpPr>
          <p:spPr>
            <a:xfrm>
              <a:off x="7396798" y="2005490"/>
              <a:ext cx="3041650" cy="217932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文本框 12"/>
            <p:cNvSpPr txBox="1">
              <a:spLocks noChangeArrowheads="1"/>
            </p:cNvSpPr>
            <p:nvPr/>
          </p:nvSpPr>
          <p:spPr bwMode="auto">
            <a:xfrm>
              <a:off x="6347460" y="2307071"/>
              <a:ext cx="5295900" cy="1569809"/>
            </a:xfrm>
            <a:prstGeom prst="rect">
              <a:avLst/>
            </a:prstGeom>
            <a:solidFill>
              <a:srgbClr val="11305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9600" b="0" i="0" u="none" strike="noStrike" kern="1200" cap="none" spc="0" normalizeH="0" baseline="0" noProof="0">
                  <a:ln>
                    <a:noFill/>
                  </a:ln>
                  <a:solidFill>
                    <a:schemeClr val="bg1"/>
                  </a:solidFill>
                  <a:effectLst/>
                  <a:uLnTx/>
                  <a:uFillTx/>
                  <a:latin typeface="Tw Cen MT Condensed Extra Bold" panose="020B0803020202020204" pitchFamily="34" charset="0"/>
                  <a:ea typeface="等线" panose="02010600030101010101" pitchFamily="2" charset="-122"/>
                  <a:cs typeface="+mn-cs"/>
                </a:rPr>
                <a:t>BIG</a:t>
              </a:r>
              <a:r>
                <a:rPr kumimoji="0" lang="zh-CN" altLang="en-US" sz="9600" b="0" i="0" u="none" strike="noStrike" kern="1200" cap="none" spc="0" normalizeH="0" baseline="0" noProof="0">
                  <a:ln>
                    <a:noFill/>
                  </a:ln>
                  <a:solidFill>
                    <a:schemeClr val="bg1"/>
                  </a:solidFill>
                  <a:effectLst/>
                  <a:uLnTx/>
                  <a:uFillTx/>
                  <a:latin typeface="Tw Cen MT Condensed Extra Bold" panose="020B0803020202020204" pitchFamily="34" charset="0"/>
                  <a:ea typeface="等线" panose="02010600030101010101" pitchFamily="2" charset="-122"/>
                  <a:cs typeface="+mn-cs"/>
                </a:rPr>
                <a:t> </a:t>
              </a:r>
              <a:r>
                <a:rPr kumimoji="0" lang="en-US" altLang="zh-CN" sz="9600" b="0" i="0" u="none" strike="noStrike" kern="1200" cap="none" spc="0" normalizeH="0" baseline="0" noProof="0">
                  <a:ln>
                    <a:noFill/>
                  </a:ln>
                  <a:solidFill>
                    <a:schemeClr val="bg1"/>
                  </a:solidFill>
                  <a:effectLst/>
                  <a:uLnTx/>
                  <a:uFillTx/>
                  <a:latin typeface="Tw Cen MT Condensed Extra Bold" panose="020B0803020202020204" pitchFamily="34" charset="0"/>
                  <a:ea typeface="等线" panose="02010600030101010101" pitchFamily="2" charset="-122"/>
                  <a:cs typeface="+mn-cs"/>
                </a:rPr>
                <a:t>DATA</a:t>
              </a:r>
              <a:endParaRPr kumimoji="0" lang="zh-CN" altLang="en-US" sz="9600" b="0" i="0" u="none" strike="noStrike" kern="1200" cap="none" spc="0" normalizeH="0" baseline="0" noProof="0">
                <a:ln>
                  <a:noFill/>
                </a:ln>
                <a:solidFill>
                  <a:schemeClr val="bg1"/>
                </a:solidFill>
                <a:effectLst/>
                <a:uLnTx/>
                <a:uFillTx/>
                <a:latin typeface="Tw Cen MT Condensed Extra Bold" panose="020B0803020202020204" pitchFamily="34" charset="0"/>
                <a:ea typeface="等线" panose="02010600030101010101" pitchFamily="2" charset="-122"/>
                <a:cs typeface="+mn-cs"/>
              </a:endParaRPr>
            </a:p>
          </p:txBody>
        </p:sp>
      </p:grpSp>
      <p:pic>
        <p:nvPicPr>
          <p:cNvPr id="2055" name="图片 13"/>
          <p:cNvPicPr>
            <a:picLocks noChangeAspect="1"/>
          </p:cNvPicPr>
          <p:nvPr userDrawn="1"/>
        </p:nvPicPr>
        <p:blipFill>
          <a:blip r:embed="rId4"/>
          <a:stretch>
            <a:fillRect/>
          </a:stretch>
        </p:blipFill>
        <p:spPr>
          <a:xfrm>
            <a:off x="260350" y="185738"/>
            <a:ext cx="1784350" cy="639762"/>
          </a:xfrm>
          <a:prstGeom prst="rect">
            <a:avLst/>
          </a:prstGeom>
          <a:noFill/>
          <a:ln w="9525">
            <a:noFill/>
          </a:ln>
        </p:spPr>
      </p:pic>
      <p:sp>
        <p:nvSpPr>
          <p:cNvPr id="15" name="文本框 14"/>
          <p:cNvSpPr txBox="1">
            <a:spLocks noChangeArrowheads="1"/>
          </p:cNvSpPr>
          <p:nvPr/>
        </p:nvSpPr>
        <p:spPr bwMode="auto">
          <a:xfrm>
            <a:off x="744538" y="3833813"/>
            <a:ext cx="5081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dist"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中科点击（北京）科技有限公司</a:t>
            </a: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113052"/>
        </a:solidFill>
        <a:effectLst/>
      </p:bgPr>
    </p:bg>
    <p:spTree>
      <p:nvGrpSpPr>
        <p:cNvPr id="1" name=""/>
        <p:cNvGrpSpPr/>
        <p:nvPr/>
      </p:nvGrpSpPr>
      <p:grpSpPr>
        <a:xfrm>
          <a:off x="0" y="0"/>
          <a:ext cx="0" cy="0"/>
          <a:chOff x="0" y="0"/>
          <a:chExt cx="0" cy="0"/>
        </a:xfrm>
      </p:grpSpPr>
      <p:pic>
        <p:nvPicPr>
          <p:cNvPr id="3074" name="图片 11"/>
          <p:cNvPicPr>
            <a:picLocks noChangeAspect="1"/>
          </p:cNvPicPr>
          <p:nvPr userDrawn="1"/>
        </p:nvPicPr>
        <p:blipFill>
          <a:blip r:embed="rId2"/>
          <a:srcRect r="11545"/>
          <a:stretch>
            <a:fillRect/>
          </a:stretch>
        </p:blipFill>
        <p:spPr>
          <a:xfrm>
            <a:off x="5041900" y="0"/>
            <a:ext cx="7623175" cy="6824663"/>
          </a:xfrm>
          <a:prstGeom prst="rect">
            <a:avLst/>
          </a:prstGeom>
          <a:noFill/>
          <a:ln w="9525">
            <a:noFill/>
          </a:ln>
        </p:spPr>
      </p:pic>
      <p:pic>
        <p:nvPicPr>
          <p:cNvPr id="8" name="图片 7"/>
          <p:cNvPicPr>
            <a:picLocks noChangeAspect="1"/>
          </p:cNvPicPr>
          <p:nvPr/>
        </p:nvPicPr>
        <p:blipFill rotWithShape="1">
          <a:blip r:embed="rId3" cstate="screen">
            <a:duotone>
              <a:prstClr val="black"/>
              <a:schemeClr val="accent2">
                <a:tint val="45000"/>
                <a:satMod val="400000"/>
              </a:schemeClr>
            </a:duotone>
          </a:blip>
          <a:srcRect/>
          <a:stretch>
            <a:fillRect/>
          </a:stretch>
        </p:blipFill>
        <p:spPr>
          <a:xfrm flipV="1">
            <a:off x="-16492" y="5963083"/>
            <a:ext cx="12208491" cy="889103"/>
          </a:xfrm>
          <a:prstGeom prst="rect">
            <a:avLst/>
          </a:prstGeom>
        </p:spPr>
      </p:pic>
      <p:sp>
        <p:nvSpPr>
          <p:cNvPr id="9" name="矩形 8"/>
          <p:cNvSpPr>
            <a:spLocks noChangeArrowheads="1"/>
          </p:cNvSpPr>
          <p:nvPr/>
        </p:nvSpPr>
        <p:spPr bwMode="auto">
          <a:xfrm>
            <a:off x="3444875" y="6175375"/>
            <a:ext cx="4200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中国行业大数据应用专家</a:t>
            </a:r>
          </a:p>
        </p:txBody>
      </p:sp>
      <p:sp>
        <p:nvSpPr>
          <p:cNvPr id="10" name="矩形 9"/>
          <p:cNvSpPr>
            <a:spLocks noChangeArrowheads="1"/>
          </p:cNvSpPr>
          <p:nvPr/>
        </p:nvSpPr>
        <p:spPr bwMode="auto">
          <a:xfrm>
            <a:off x="3421063" y="6424613"/>
            <a:ext cx="4513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uLnTx/>
                <a:uFillTx/>
                <a:latin typeface="Futura Bk BT"/>
                <a:ea typeface="微软雅黑" panose="020B0503020204020204" pitchFamily="34" charset="-122"/>
                <a:cs typeface="+mn-cs"/>
              </a:rPr>
              <a:t>The expert of industrial big data utilization in china</a:t>
            </a:r>
            <a:endParaRPr kumimoji="0" lang="zh-CN" altLang="en-US" sz="1400" b="0" i="0" u="none" strike="noStrike" kern="1200" cap="none" spc="0" normalizeH="0" baseline="0" noProof="0" dirty="0">
              <a:ln>
                <a:noFill/>
              </a:ln>
              <a:solidFill>
                <a:schemeClr val="bg1"/>
              </a:solidFill>
              <a:effectLst/>
              <a:uLnTx/>
              <a:uFillTx/>
              <a:latin typeface="Futura Bk BT"/>
              <a:ea typeface="微软雅黑" panose="020B0503020204020204" pitchFamily="34" charset="-122"/>
              <a:cs typeface="+mn-cs"/>
            </a:endParaRPr>
          </a:p>
        </p:txBody>
      </p:sp>
      <p:pic>
        <p:nvPicPr>
          <p:cNvPr id="3078" name="图片 11"/>
          <p:cNvPicPr>
            <a:picLocks noChangeAspect="1"/>
          </p:cNvPicPr>
          <p:nvPr userDrawn="1"/>
        </p:nvPicPr>
        <p:blipFill>
          <a:blip r:embed="rId4"/>
          <a:stretch>
            <a:fillRect/>
          </a:stretch>
        </p:blipFill>
        <p:spPr>
          <a:xfrm>
            <a:off x="1473200" y="6061075"/>
            <a:ext cx="1971675" cy="706438"/>
          </a:xfrm>
          <a:prstGeom prst="rect">
            <a:avLst/>
          </a:prstGeom>
          <a:noFill/>
          <a:ln w="9525">
            <a:noFill/>
          </a:ln>
        </p:spPr>
      </p:pic>
      <p:pic>
        <p:nvPicPr>
          <p:cNvPr id="3079" name="图片 12"/>
          <p:cNvPicPr>
            <a:picLocks noChangeAspect="1"/>
          </p:cNvPicPr>
          <p:nvPr userDrawn="1"/>
        </p:nvPicPr>
        <p:blipFill>
          <a:blip r:embed="rId5">
            <a:lum bright="70001" contrast="-70000"/>
          </a:blip>
          <a:stretch>
            <a:fillRect/>
          </a:stretch>
        </p:blipFill>
        <p:spPr>
          <a:xfrm>
            <a:off x="10807700" y="6048375"/>
            <a:ext cx="968375" cy="719138"/>
          </a:xfrm>
          <a:prstGeom prst="rect">
            <a:avLst/>
          </a:prstGeom>
          <a:noFill/>
          <a:ln w="9525">
            <a:noFill/>
          </a:ln>
        </p:spPr>
      </p:pic>
      <p:pic>
        <p:nvPicPr>
          <p:cNvPr id="3080" name="图片 13"/>
          <p:cNvPicPr>
            <a:picLocks noChangeAspect="1"/>
          </p:cNvPicPr>
          <p:nvPr userDrawn="1"/>
        </p:nvPicPr>
        <p:blipFill>
          <a:blip r:embed="rId6">
            <a:lum bright="70001" contrast="-70000"/>
          </a:blip>
          <a:stretch>
            <a:fillRect/>
          </a:stretch>
        </p:blipFill>
        <p:spPr>
          <a:xfrm>
            <a:off x="9409113" y="6075363"/>
            <a:ext cx="1228725" cy="612775"/>
          </a:xfrm>
          <a:prstGeom prst="rect">
            <a:avLst/>
          </a:prstGeom>
          <a:noFill/>
          <a:ln w="9525">
            <a:noFill/>
          </a:ln>
        </p:spPr>
      </p:pic>
      <p:grpSp>
        <p:nvGrpSpPr>
          <p:cNvPr id="14" name="组合 13"/>
          <p:cNvGrpSpPr/>
          <p:nvPr/>
        </p:nvGrpSpPr>
        <p:grpSpPr>
          <a:xfrm>
            <a:off x="6703978" y="2498782"/>
            <a:ext cx="5295899" cy="1936753"/>
            <a:chOff x="6269785" y="1930737"/>
            <a:chExt cx="5295900" cy="1936753"/>
          </a:xfrm>
          <a:solidFill>
            <a:srgbClr val="1376A7"/>
          </a:solidFill>
        </p:grpSpPr>
        <p:sp>
          <p:nvSpPr>
            <p:cNvPr id="15" name="矩形 14"/>
            <p:cNvSpPr/>
            <p:nvPr/>
          </p:nvSpPr>
          <p:spPr>
            <a:xfrm>
              <a:off x="7889669" y="1930737"/>
              <a:ext cx="2328919" cy="1936753"/>
            </a:xfrm>
            <a:prstGeom prst="rect">
              <a:avLst/>
            </a:prstGeom>
            <a:solidFill>
              <a:srgbClr val="11305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文本框 15"/>
            <p:cNvSpPr txBox="1"/>
            <p:nvPr/>
          </p:nvSpPr>
          <p:spPr>
            <a:xfrm>
              <a:off x="6269785" y="2483616"/>
              <a:ext cx="5295900" cy="830997"/>
            </a:xfrm>
            <a:prstGeom prst="rect">
              <a:avLst/>
            </a:prstGeom>
            <a:solidFill>
              <a:srgbClr val="113052"/>
            </a:solidFill>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8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微软雅黑" panose="020B0503020204020204" pitchFamily="34" charset="-122"/>
                  <a:cs typeface="+mn-cs"/>
                </a:rPr>
                <a:t>目录</a:t>
              </a:r>
              <a:r>
                <a:rPr kumimoji="0" lang="en-US" altLang="zh-CN" sz="48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微软雅黑" panose="020B0503020204020204" pitchFamily="34" charset="-122"/>
                  <a:cs typeface="+mn-cs"/>
                </a:rPr>
                <a:t>/contents</a:t>
              </a:r>
              <a:endParaRPr kumimoji="0" lang="zh-CN" altLang="en-US" sz="48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微软雅黑" panose="020B0503020204020204" pitchFamily="34" charset="-122"/>
                <a:cs typeface="+mn-cs"/>
              </a:endParaRPr>
            </a:p>
          </p:txBody>
        </p:sp>
      </p:grpSp>
      <p:pic>
        <p:nvPicPr>
          <p:cNvPr id="3082" name="图片 16"/>
          <p:cNvPicPr>
            <a:picLocks noChangeAspect="1"/>
          </p:cNvPicPr>
          <p:nvPr userDrawn="1"/>
        </p:nvPicPr>
        <p:blipFill>
          <a:blip r:embed="rId7"/>
          <a:stretch>
            <a:fillRect/>
          </a:stretch>
        </p:blipFill>
        <p:spPr>
          <a:xfrm>
            <a:off x="260350" y="185738"/>
            <a:ext cx="1784350" cy="639762"/>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113052"/>
        </a:solidFill>
        <a:effectLst/>
      </p:bgPr>
    </p:bg>
    <p:spTree>
      <p:nvGrpSpPr>
        <p:cNvPr id="1" name=""/>
        <p:cNvGrpSpPr/>
        <p:nvPr/>
      </p:nvGrpSpPr>
      <p:grpSpPr>
        <a:xfrm>
          <a:off x="0" y="0"/>
          <a:ext cx="0" cy="0"/>
          <a:chOff x="0" y="0"/>
          <a:chExt cx="0" cy="0"/>
        </a:xfrm>
      </p:grpSpPr>
      <p:pic>
        <p:nvPicPr>
          <p:cNvPr id="4098" name="图片 11"/>
          <p:cNvPicPr>
            <a:picLocks noChangeAspect="1"/>
          </p:cNvPicPr>
          <p:nvPr userDrawn="1"/>
        </p:nvPicPr>
        <p:blipFill>
          <a:blip r:embed="rId2"/>
          <a:srcRect r="11545"/>
          <a:stretch>
            <a:fillRect/>
          </a:stretch>
        </p:blipFill>
        <p:spPr>
          <a:xfrm>
            <a:off x="2143125" y="0"/>
            <a:ext cx="7624763" cy="6824663"/>
          </a:xfrm>
          <a:prstGeom prst="rect">
            <a:avLst/>
          </a:prstGeom>
          <a:noFill/>
          <a:ln w="9525">
            <a:noFill/>
          </a:ln>
        </p:spPr>
      </p:pic>
      <p:pic>
        <p:nvPicPr>
          <p:cNvPr id="8" name="图片 7"/>
          <p:cNvPicPr>
            <a:picLocks noChangeAspect="1"/>
          </p:cNvPicPr>
          <p:nvPr/>
        </p:nvPicPr>
        <p:blipFill rotWithShape="1">
          <a:blip r:embed="rId3" cstate="screen">
            <a:duotone>
              <a:prstClr val="black"/>
              <a:schemeClr val="accent2">
                <a:tint val="45000"/>
                <a:satMod val="400000"/>
              </a:schemeClr>
            </a:duotone>
          </a:blip>
          <a:srcRect/>
          <a:stretch>
            <a:fillRect/>
          </a:stretch>
        </p:blipFill>
        <p:spPr>
          <a:xfrm flipV="1">
            <a:off x="-16492" y="5963083"/>
            <a:ext cx="12208491" cy="889103"/>
          </a:xfrm>
          <a:prstGeom prst="rect">
            <a:avLst/>
          </a:prstGeom>
        </p:spPr>
      </p:pic>
      <p:sp>
        <p:nvSpPr>
          <p:cNvPr id="9" name="矩形 8"/>
          <p:cNvSpPr>
            <a:spLocks noChangeArrowheads="1"/>
          </p:cNvSpPr>
          <p:nvPr/>
        </p:nvSpPr>
        <p:spPr bwMode="auto">
          <a:xfrm>
            <a:off x="3444875" y="6175375"/>
            <a:ext cx="4200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中国行业大数据应用专家</a:t>
            </a:r>
          </a:p>
        </p:txBody>
      </p:sp>
      <p:sp>
        <p:nvSpPr>
          <p:cNvPr id="10" name="矩形 9"/>
          <p:cNvSpPr>
            <a:spLocks noChangeArrowheads="1"/>
          </p:cNvSpPr>
          <p:nvPr/>
        </p:nvSpPr>
        <p:spPr bwMode="auto">
          <a:xfrm>
            <a:off x="3421063" y="6424613"/>
            <a:ext cx="4513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uLnTx/>
                <a:uFillTx/>
                <a:latin typeface="Futura Bk BT"/>
                <a:ea typeface="微软雅黑" panose="020B0503020204020204" pitchFamily="34" charset="-122"/>
                <a:cs typeface="+mn-cs"/>
              </a:rPr>
              <a:t>The expert of industrial big data utilization in china</a:t>
            </a:r>
            <a:endParaRPr kumimoji="0" lang="zh-CN" altLang="en-US" sz="1400" b="0" i="0" u="none" strike="noStrike" kern="1200" cap="none" spc="0" normalizeH="0" baseline="0" noProof="0" dirty="0">
              <a:ln>
                <a:noFill/>
              </a:ln>
              <a:solidFill>
                <a:schemeClr val="bg1"/>
              </a:solidFill>
              <a:effectLst/>
              <a:uLnTx/>
              <a:uFillTx/>
              <a:latin typeface="Futura Bk BT"/>
              <a:ea typeface="微软雅黑" panose="020B0503020204020204" pitchFamily="34" charset="-122"/>
              <a:cs typeface="+mn-cs"/>
            </a:endParaRPr>
          </a:p>
        </p:txBody>
      </p:sp>
      <p:pic>
        <p:nvPicPr>
          <p:cNvPr id="4102" name="图片 11"/>
          <p:cNvPicPr>
            <a:picLocks noChangeAspect="1"/>
          </p:cNvPicPr>
          <p:nvPr userDrawn="1"/>
        </p:nvPicPr>
        <p:blipFill>
          <a:blip r:embed="rId4"/>
          <a:stretch>
            <a:fillRect/>
          </a:stretch>
        </p:blipFill>
        <p:spPr>
          <a:xfrm>
            <a:off x="1473200" y="6061075"/>
            <a:ext cx="1971675" cy="706438"/>
          </a:xfrm>
          <a:prstGeom prst="rect">
            <a:avLst/>
          </a:prstGeom>
          <a:noFill/>
          <a:ln w="9525">
            <a:noFill/>
          </a:ln>
        </p:spPr>
      </p:pic>
      <p:pic>
        <p:nvPicPr>
          <p:cNvPr id="4103" name="图片 12"/>
          <p:cNvPicPr>
            <a:picLocks noChangeAspect="1"/>
          </p:cNvPicPr>
          <p:nvPr userDrawn="1"/>
        </p:nvPicPr>
        <p:blipFill>
          <a:blip r:embed="rId5">
            <a:lum bright="70001" contrast="-70000"/>
          </a:blip>
          <a:stretch>
            <a:fillRect/>
          </a:stretch>
        </p:blipFill>
        <p:spPr>
          <a:xfrm>
            <a:off x="10807700" y="6048375"/>
            <a:ext cx="968375" cy="719138"/>
          </a:xfrm>
          <a:prstGeom prst="rect">
            <a:avLst/>
          </a:prstGeom>
          <a:noFill/>
          <a:ln w="9525">
            <a:noFill/>
          </a:ln>
        </p:spPr>
      </p:pic>
      <p:pic>
        <p:nvPicPr>
          <p:cNvPr id="4104" name="图片 13"/>
          <p:cNvPicPr>
            <a:picLocks noChangeAspect="1"/>
          </p:cNvPicPr>
          <p:nvPr userDrawn="1"/>
        </p:nvPicPr>
        <p:blipFill>
          <a:blip r:embed="rId6">
            <a:lum bright="70001" contrast="-70000"/>
          </a:blip>
          <a:stretch>
            <a:fillRect/>
          </a:stretch>
        </p:blipFill>
        <p:spPr>
          <a:xfrm>
            <a:off x="9409113" y="6075363"/>
            <a:ext cx="1228725" cy="612775"/>
          </a:xfrm>
          <a:prstGeom prst="rect">
            <a:avLst/>
          </a:prstGeom>
          <a:noFill/>
          <a:ln w="9525">
            <a:noFill/>
          </a:ln>
        </p:spPr>
      </p:pic>
      <p:grpSp>
        <p:nvGrpSpPr>
          <p:cNvPr id="14" name="组合 13"/>
          <p:cNvGrpSpPr/>
          <p:nvPr/>
        </p:nvGrpSpPr>
        <p:grpSpPr>
          <a:xfrm>
            <a:off x="3766590" y="2020539"/>
            <a:ext cx="5295900" cy="2154975"/>
            <a:chOff x="6269785" y="1938111"/>
            <a:chExt cx="5295900" cy="2154975"/>
          </a:xfrm>
          <a:solidFill>
            <a:srgbClr val="1376A7"/>
          </a:solidFill>
        </p:grpSpPr>
        <p:sp>
          <p:nvSpPr>
            <p:cNvPr id="15" name="矩形 14"/>
            <p:cNvSpPr/>
            <p:nvPr/>
          </p:nvSpPr>
          <p:spPr>
            <a:xfrm>
              <a:off x="7697939" y="1938111"/>
              <a:ext cx="2328919" cy="2154975"/>
            </a:xfrm>
            <a:prstGeom prst="rect">
              <a:avLst/>
            </a:prstGeom>
            <a:solidFill>
              <a:srgbClr val="11305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文本框 15"/>
            <p:cNvSpPr txBox="1"/>
            <p:nvPr/>
          </p:nvSpPr>
          <p:spPr>
            <a:xfrm>
              <a:off x="6269785" y="2483616"/>
              <a:ext cx="5295900" cy="830997"/>
            </a:xfrm>
            <a:prstGeom prst="rect">
              <a:avLst/>
            </a:prstGeom>
            <a:solidFill>
              <a:srgbClr val="113052"/>
            </a:solidFill>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48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微软雅黑" panose="020B0503020204020204" pitchFamily="34" charset="-122"/>
                <a:cs typeface="+mn-cs"/>
              </a:endParaRPr>
            </a:p>
          </p:txBody>
        </p:sp>
      </p:grpSp>
      <p:pic>
        <p:nvPicPr>
          <p:cNvPr id="4106" name="图片 16"/>
          <p:cNvPicPr>
            <a:picLocks noChangeAspect="1"/>
          </p:cNvPicPr>
          <p:nvPr userDrawn="1"/>
        </p:nvPicPr>
        <p:blipFill>
          <a:blip r:embed="rId7"/>
          <a:stretch>
            <a:fillRect/>
          </a:stretch>
        </p:blipFill>
        <p:spPr>
          <a:xfrm>
            <a:off x="260350" y="185738"/>
            <a:ext cx="1784350" cy="639762"/>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bg>
      <p:bgPr>
        <a:solidFill>
          <a:schemeClr val="bg1"/>
        </a:solidFill>
        <a:effectLst/>
      </p:bgPr>
    </p:bg>
    <p:spTree>
      <p:nvGrpSpPr>
        <p:cNvPr id="1" name=""/>
        <p:cNvGrpSpPr/>
        <p:nvPr/>
      </p:nvGrpSpPr>
      <p:grpSpPr>
        <a:xfrm>
          <a:off x="0" y="0"/>
          <a:ext cx="0" cy="0"/>
          <a:chOff x="0" y="0"/>
          <a:chExt cx="0" cy="0"/>
        </a:xfrm>
      </p:grpSpPr>
      <p:pic>
        <p:nvPicPr>
          <p:cNvPr id="5122" name="图片 7"/>
          <p:cNvPicPr>
            <a:picLocks noChangeAspect="1"/>
          </p:cNvPicPr>
          <p:nvPr userDrawn="1"/>
        </p:nvPicPr>
        <p:blipFill>
          <a:blip r:embed="rId2"/>
          <a:stretch>
            <a:fillRect/>
          </a:stretch>
        </p:blipFill>
        <p:spPr>
          <a:xfrm>
            <a:off x="10340975" y="0"/>
            <a:ext cx="2011363" cy="1493838"/>
          </a:xfrm>
          <a:prstGeom prst="rect">
            <a:avLst/>
          </a:prstGeom>
          <a:noFill/>
          <a:ln w="9525">
            <a:noFill/>
          </a:ln>
        </p:spPr>
      </p:pic>
      <p:pic>
        <p:nvPicPr>
          <p:cNvPr id="5123" name="图片 9"/>
          <p:cNvPicPr>
            <a:picLocks noChangeAspect="1"/>
          </p:cNvPicPr>
          <p:nvPr userDrawn="1"/>
        </p:nvPicPr>
        <p:blipFill>
          <a:blip r:embed="rId3"/>
          <a:srcRect l="4478" t="9033" r="67381" b="6537"/>
          <a:stretch>
            <a:fillRect/>
          </a:stretch>
        </p:blipFill>
        <p:spPr>
          <a:xfrm>
            <a:off x="244475" y="427038"/>
            <a:ext cx="1098550" cy="1182687"/>
          </a:xfrm>
          <a:prstGeom prst="rect">
            <a:avLst/>
          </a:prstGeom>
          <a:noFill/>
          <a:ln w="9525">
            <a:noFill/>
          </a:ln>
        </p:spPr>
      </p:pic>
      <p:pic>
        <p:nvPicPr>
          <p:cNvPr id="9" name="图片 8"/>
          <p:cNvPicPr>
            <a:picLocks noChangeAspect="1"/>
          </p:cNvPicPr>
          <p:nvPr/>
        </p:nvPicPr>
        <p:blipFill rotWithShape="1">
          <a:blip r:embed="rId4" cstate="screen">
            <a:duotone>
              <a:prstClr val="black"/>
              <a:schemeClr val="accent2">
                <a:tint val="45000"/>
                <a:satMod val="400000"/>
              </a:schemeClr>
            </a:duotone>
          </a:blip>
          <a:srcRect/>
          <a:stretch>
            <a:fillRect/>
          </a:stretch>
        </p:blipFill>
        <p:spPr>
          <a:xfrm flipV="1">
            <a:off x="-16492" y="5963083"/>
            <a:ext cx="12208491" cy="889103"/>
          </a:xfrm>
          <a:prstGeom prst="rect">
            <a:avLst/>
          </a:prstGeom>
        </p:spPr>
      </p:pic>
      <p:sp>
        <p:nvSpPr>
          <p:cNvPr id="10" name="矩形 8"/>
          <p:cNvSpPr>
            <a:spLocks noChangeArrowheads="1"/>
          </p:cNvSpPr>
          <p:nvPr/>
        </p:nvSpPr>
        <p:spPr bwMode="auto">
          <a:xfrm>
            <a:off x="3444875" y="6175375"/>
            <a:ext cx="4200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中国行业大数据应用专家</a:t>
            </a:r>
          </a:p>
        </p:txBody>
      </p:sp>
      <p:sp>
        <p:nvSpPr>
          <p:cNvPr id="11" name="矩形 9"/>
          <p:cNvSpPr>
            <a:spLocks noChangeArrowheads="1"/>
          </p:cNvSpPr>
          <p:nvPr/>
        </p:nvSpPr>
        <p:spPr bwMode="auto">
          <a:xfrm>
            <a:off x="3421063" y="6424613"/>
            <a:ext cx="4513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chemeClr val="bg1"/>
                </a:solidFill>
                <a:effectLst/>
                <a:uLnTx/>
                <a:uFillTx/>
                <a:latin typeface="Futura Bk BT"/>
                <a:ea typeface="微软雅黑" panose="020B0503020204020204" pitchFamily="34" charset="-122"/>
                <a:cs typeface="+mn-cs"/>
              </a:rPr>
              <a:t>The expert of industrial big data utilization in china</a:t>
            </a:r>
            <a:endParaRPr kumimoji="0" lang="zh-CN" altLang="en-US" sz="1400" b="0" i="0" u="none" strike="noStrike" kern="1200" cap="none" spc="0" normalizeH="0" baseline="0" noProof="0" dirty="0">
              <a:ln>
                <a:noFill/>
              </a:ln>
              <a:solidFill>
                <a:schemeClr val="bg1"/>
              </a:solidFill>
              <a:effectLst/>
              <a:uLnTx/>
              <a:uFillTx/>
              <a:latin typeface="Futura Bk BT"/>
              <a:ea typeface="微软雅黑" panose="020B0503020204020204" pitchFamily="34" charset="-122"/>
              <a:cs typeface="+mn-cs"/>
            </a:endParaRPr>
          </a:p>
        </p:txBody>
      </p:sp>
      <p:pic>
        <p:nvPicPr>
          <p:cNvPr id="5127" name="图片 11"/>
          <p:cNvPicPr>
            <a:picLocks noChangeAspect="1"/>
          </p:cNvPicPr>
          <p:nvPr userDrawn="1"/>
        </p:nvPicPr>
        <p:blipFill>
          <a:blip r:embed="rId5"/>
          <a:stretch>
            <a:fillRect/>
          </a:stretch>
        </p:blipFill>
        <p:spPr>
          <a:xfrm>
            <a:off x="1473200" y="6061075"/>
            <a:ext cx="1971675" cy="706438"/>
          </a:xfrm>
          <a:prstGeom prst="rect">
            <a:avLst/>
          </a:prstGeom>
          <a:noFill/>
          <a:ln w="9525">
            <a:noFill/>
          </a:ln>
        </p:spPr>
      </p:pic>
      <p:pic>
        <p:nvPicPr>
          <p:cNvPr id="5128" name="图片 12"/>
          <p:cNvPicPr>
            <a:picLocks noChangeAspect="1"/>
          </p:cNvPicPr>
          <p:nvPr userDrawn="1"/>
        </p:nvPicPr>
        <p:blipFill>
          <a:blip r:embed="rId6">
            <a:lum bright="70001" contrast="-70000"/>
          </a:blip>
          <a:stretch>
            <a:fillRect/>
          </a:stretch>
        </p:blipFill>
        <p:spPr>
          <a:xfrm>
            <a:off x="10807700" y="6048375"/>
            <a:ext cx="968375" cy="719138"/>
          </a:xfrm>
          <a:prstGeom prst="rect">
            <a:avLst/>
          </a:prstGeom>
          <a:noFill/>
          <a:ln w="9525">
            <a:noFill/>
          </a:ln>
        </p:spPr>
      </p:pic>
      <p:pic>
        <p:nvPicPr>
          <p:cNvPr id="5129" name="图片 13"/>
          <p:cNvPicPr>
            <a:picLocks noChangeAspect="1"/>
          </p:cNvPicPr>
          <p:nvPr userDrawn="1"/>
        </p:nvPicPr>
        <p:blipFill>
          <a:blip r:embed="rId7">
            <a:lum bright="70001" contrast="-70000"/>
          </a:blip>
          <a:stretch>
            <a:fillRect/>
          </a:stretch>
        </p:blipFill>
        <p:spPr>
          <a:xfrm>
            <a:off x="9409113" y="6075363"/>
            <a:ext cx="1228725" cy="612775"/>
          </a:xfrm>
          <a:prstGeom prst="rect">
            <a:avLst/>
          </a:prstGeom>
          <a:noFill/>
          <a:ln w="9525">
            <a:noFill/>
          </a:ln>
        </p:spPr>
      </p:pic>
      <p:pic>
        <p:nvPicPr>
          <p:cNvPr id="5130" name="图片 6" descr="图片包含 绿色, 电线, 掌握, 就坐&#10;&#10;已生成极高可信度的说明"/>
          <p:cNvPicPr>
            <a:picLocks noChangeAspect="1"/>
          </p:cNvPicPr>
          <p:nvPr userDrawn="1"/>
        </p:nvPicPr>
        <p:blipFill>
          <a:blip r:embed="rId8"/>
          <a:stretch>
            <a:fillRect/>
          </a:stretch>
        </p:blipFill>
        <p:spPr>
          <a:xfrm>
            <a:off x="42863" y="5154613"/>
            <a:ext cx="1039812" cy="1703387"/>
          </a:xfrm>
          <a:prstGeom prst="rect">
            <a:avLst/>
          </a:prstGeom>
          <a:noFill/>
          <a:ln w="9525">
            <a:noFill/>
          </a:ln>
        </p:spPr>
      </p:pic>
      <p:sp>
        <p:nvSpPr>
          <p:cNvPr id="16" name="标题 15"/>
          <p:cNvSpPr>
            <a:spLocks noGrp="1"/>
          </p:cNvSpPr>
          <p:nvPr>
            <p:ph type="title"/>
          </p:nvPr>
        </p:nvSpPr>
        <p:spPr>
          <a:xfrm>
            <a:off x="1343025" y="588899"/>
            <a:ext cx="10515600" cy="904889"/>
          </a:xfrm>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rgbClr val="113052"/>
        </a:solidFill>
        <a:effectLst/>
      </p:bgPr>
    </p:bg>
    <p:spTree>
      <p:nvGrpSpPr>
        <p:cNvPr id="1" name=""/>
        <p:cNvGrpSpPr/>
        <p:nvPr/>
      </p:nvGrpSpPr>
      <p:grpSpPr>
        <a:xfrm>
          <a:off x="0" y="0"/>
          <a:ext cx="0" cy="0"/>
          <a:chOff x="0" y="0"/>
          <a:chExt cx="0" cy="0"/>
        </a:xfrm>
      </p:grpSpPr>
      <p:pic>
        <p:nvPicPr>
          <p:cNvPr id="6146" name="图片 11"/>
          <p:cNvPicPr>
            <a:picLocks noChangeAspect="1"/>
          </p:cNvPicPr>
          <p:nvPr userDrawn="1"/>
        </p:nvPicPr>
        <p:blipFill>
          <a:blip r:embed="rId2"/>
          <a:srcRect r="11545"/>
          <a:stretch>
            <a:fillRect/>
          </a:stretch>
        </p:blipFill>
        <p:spPr>
          <a:xfrm>
            <a:off x="-719137" y="0"/>
            <a:ext cx="7764462" cy="6950075"/>
          </a:xfrm>
          <a:prstGeom prst="rect">
            <a:avLst/>
          </a:prstGeom>
          <a:noFill/>
          <a:ln w="9525">
            <a:noFill/>
          </a:ln>
        </p:spPr>
      </p:pic>
      <p:sp>
        <p:nvSpPr>
          <p:cNvPr id="8" name="矩形 9"/>
          <p:cNvSpPr>
            <a:spLocks noChangeArrowheads="1"/>
          </p:cNvSpPr>
          <p:nvPr/>
        </p:nvSpPr>
        <p:spPr bwMode="auto">
          <a:xfrm>
            <a:off x="7945438" y="6200775"/>
            <a:ext cx="4198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中国行业大数据应用专家</a:t>
            </a:r>
          </a:p>
        </p:txBody>
      </p:sp>
      <p:sp>
        <p:nvSpPr>
          <p:cNvPr id="9" name="矩形 10"/>
          <p:cNvSpPr>
            <a:spLocks noChangeArrowheads="1"/>
          </p:cNvSpPr>
          <p:nvPr/>
        </p:nvSpPr>
        <p:spPr bwMode="auto">
          <a:xfrm>
            <a:off x="7707313" y="6459538"/>
            <a:ext cx="4513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bg1"/>
                </a:solidFill>
                <a:effectLst/>
                <a:uLnTx/>
                <a:uFillTx/>
                <a:latin typeface="Futura Bk BT"/>
                <a:ea typeface="微软雅黑" panose="020B0503020204020204" pitchFamily="34" charset="-122"/>
                <a:cs typeface="+mn-cs"/>
              </a:rPr>
              <a:t>The expert of industrial big data utilization in china</a:t>
            </a:r>
            <a:endParaRPr kumimoji="0" lang="zh-CN" altLang="en-US" sz="1400" b="0" i="0" u="none" strike="noStrike" kern="1200" cap="none" spc="0" normalizeH="0" baseline="0" noProof="0">
              <a:ln>
                <a:noFill/>
              </a:ln>
              <a:solidFill>
                <a:schemeClr val="bg1"/>
              </a:solidFill>
              <a:effectLst/>
              <a:uLnTx/>
              <a:uFillTx/>
              <a:latin typeface="Futura Bk BT"/>
              <a:ea typeface="微软雅黑" panose="020B0503020204020204" pitchFamily="34" charset="-122"/>
              <a:cs typeface="+mn-cs"/>
            </a:endParaRPr>
          </a:p>
        </p:txBody>
      </p:sp>
      <p:pic>
        <p:nvPicPr>
          <p:cNvPr id="6149" name="图片 11"/>
          <p:cNvPicPr>
            <a:picLocks noChangeAspect="1"/>
          </p:cNvPicPr>
          <p:nvPr userDrawn="1"/>
        </p:nvPicPr>
        <p:blipFill>
          <a:blip r:embed="rId3"/>
          <a:stretch>
            <a:fillRect/>
          </a:stretch>
        </p:blipFill>
        <p:spPr>
          <a:xfrm>
            <a:off x="10604500" y="5724525"/>
            <a:ext cx="1539875" cy="552450"/>
          </a:xfrm>
          <a:prstGeom prst="rect">
            <a:avLst/>
          </a:prstGeom>
          <a:noFill/>
          <a:ln w="9525">
            <a:noFill/>
          </a:ln>
        </p:spPr>
      </p:pic>
      <p:grpSp>
        <p:nvGrpSpPr>
          <p:cNvPr id="6150" name="组合 10"/>
          <p:cNvGrpSpPr/>
          <p:nvPr userDrawn="1"/>
        </p:nvGrpSpPr>
        <p:grpSpPr>
          <a:xfrm>
            <a:off x="1052513" y="2424113"/>
            <a:ext cx="4757737" cy="2179637"/>
            <a:chOff x="6533247" y="2005490"/>
            <a:chExt cx="4852219" cy="2179320"/>
          </a:xfrm>
        </p:grpSpPr>
        <p:sp>
          <p:nvSpPr>
            <p:cNvPr id="12" name="矩形 11"/>
            <p:cNvSpPr/>
            <p:nvPr/>
          </p:nvSpPr>
          <p:spPr>
            <a:xfrm>
              <a:off x="7397807" y="2005490"/>
              <a:ext cx="3040530" cy="2179320"/>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文本框 12"/>
            <p:cNvSpPr txBox="1">
              <a:spLocks noChangeArrowheads="1"/>
            </p:cNvSpPr>
            <p:nvPr/>
          </p:nvSpPr>
          <p:spPr bwMode="auto">
            <a:xfrm>
              <a:off x="6533247" y="2310246"/>
              <a:ext cx="4852219" cy="1569809"/>
            </a:xfrm>
            <a:prstGeom prst="rect">
              <a:avLst/>
            </a:prstGeom>
            <a:solidFill>
              <a:srgbClr val="11305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9600" b="0" i="0" u="none" strike="noStrike" kern="1200" cap="none" spc="0" normalizeH="0" baseline="0" noProof="0">
                  <a:ln>
                    <a:noFill/>
                  </a:ln>
                  <a:solidFill>
                    <a:schemeClr val="bg1"/>
                  </a:solidFill>
                  <a:effectLst/>
                  <a:uLnTx/>
                  <a:uFillTx/>
                  <a:latin typeface="Tw Cen MT Condensed Extra Bold" panose="020B0803020202020204" pitchFamily="34" charset="0"/>
                  <a:ea typeface="等线" panose="02010600030101010101" pitchFamily="2" charset="-122"/>
                  <a:cs typeface="+mn-cs"/>
                </a:rPr>
                <a:t>thanks</a:t>
              </a:r>
              <a:endParaRPr kumimoji="0" lang="zh-CN" altLang="en-US" sz="9600" b="0" i="0" u="none" strike="noStrike" kern="1200" cap="none" spc="0" normalizeH="0" baseline="0" noProof="0">
                <a:ln>
                  <a:noFill/>
                </a:ln>
                <a:solidFill>
                  <a:schemeClr val="bg1"/>
                </a:solidFill>
                <a:effectLst/>
                <a:uLnTx/>
                <a:uFillTx/>
                <a:latin typeface="Tw Cen MT Condensed Extra Bold" panose="020B0803020202020204" pitchFamily="34" charset="0"/>
                <a:ea typeface="等线" panose="02010600030101010101" pitchFamily="2" charset="-122"/>
                <a:cs typeface="+mn-cs"/>
              </a:endParaRPr>
            </a:p>
          </p:txBody>
        </p:sp>
      </p:grpSp>
      <p:pic>
        <p:nvPicPr>
          <p:cNvPr id="6151" name="图片 13"/>
          <p:cNvPicPr>
            <a:picLocks noChangeAspect="1"/>
          </p:cNvPicPr>
          <p:nvPr userDrawn="1"/>
        </p:nvPicPr>
        <p:blipFill>
          <a:blip r:embed="rId4"/>
          <a:stretch>
            <a:fillRect/>
          </a:stretch>
        </p:blipFill>
        <p:spPr>
          <a:xfrm>
            <a:off x="260350" y="185738"/>
            <a:ext cx="1784350" cy="639762"/>
          </a:xfrm>
          <a:prstGeom prst="rect">
            <a:avLst/>
          </a:prstGeom>
          <a:noFill/>
          <a:ln w="9525">
            <a:noFill/>
          </a:ln>
        </p:spPr>
      </p:pic>
      <p:pic>
        <p:nvPicPr>
          <p:cNvPr id="15" name="图片 14" descr="图片包含 纵横字谜, 物体, 文字, 室内&#10;&#10;已生成极高可信度的说明"/>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545700" y="2424350"/>
            <a:ext cx="2223763" cy="2223763"/>
          </a:xfrm>
          <a:prstGeom prst="rect">
            <a:avLst/>
          </a:prstGeom>
        </p:spPr>
      </p:pic>
      <p:sp>
        <p:nvSpPr>
          <p:cNvPr id="16" name="文本框 15"/>
          <p:cNvSpPr txBox="1">
            <a:spLocks noChangeArrowheads="1"/>
          </p:cNvSpPr>
          <p:nvPr/>
        </p:nvSpPr>
        <p:spPr bwMode="auto">
          <a:xfrm>
            <a:off x="8164513" y="2382838"/>
            <a:ext cx="35988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Tel</a:t>
            </a:r>
            <a:r>
              <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  400 0617 888</a:t>
            </a:r>
          </a:p>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Wbe</a:t>
            </a:r>
            <a:r>
              <a:rPr kumimoji="0" lang="zh-CN" altLang="en-US"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www.zkdj.com </a:t>
            </a:r>
          </a:p>
          <a:p>
            <a:pPr marL="0" marR="0" lvl="0" indent="0" algn="l" defTabSz="914400" rtl="0" eaLnBrk="0" fontAlgn="base" latinLnBrk="0" hangingPunct="0">
              <a:lnSpc>
                <a:spcPct val="200000"/>
              </a:lnSpc>
              <a:spcBef>
                <a:spcPct val="0"/>
              </a:spcBef>
              <a:spcAft>
                <a:spcPct val="0"/>
              </a:spcAft>
              <a:buClrTx/>
              <a:buSzTx/>
              <a:buFontTx/>
              <a:buNone/>
              <a:defRPr/>
            </a:pPr>
            <a:r>
              <a:rPr kumimoji="0" lang="en-US" altLang="zh-CN" sz="18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Add</a:t>
            </a:r>
            <a:r>
              <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北京市海淀区中关村软件园二期华胜天成科研大厦二层</a:t>
            </a: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45F3646-D918-42CF-9342-F742A25808B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295400" y="617538"/>
            <a:ext cx="10515600" cy="904875"/>
          </a:xfrm>
        </p:spPr>
        <p:txBody>
          <a:bodyPr vert="horz" wrap="square" lIns="91440" tIns="45720" rIns="91440" bIns="45720" anchor="ctr"/>
          <a:lstStyle/>
          <a:p>
            <a:r>
              <a:rPr lang="en-US" altLang="zh-CN" kern="1200" dirty="0">
                <a:solidFill>
                  <a:schemeClr val="tx1"/>
                </a:solidFill>
                <a:latin typeface="微软雅黑" panose="020B0503020204020204" pitchFamily="34" charset="-122"/>
                <a:ea typeface="微软雅黑" panose="020B0503020204020204" pitchFamily="34" charset="-122"/>
                <a:cs typeface="+mj-cs"/>
              </a:rPr>
              <a:t>PPT</a:t>
            </a:r>
            <a:r>
              <a:rPr lang="zh-CN" altLang="en-US" kern="1200" dirty="0">
                <a:solidFill>
                  <a:schemeClr val="tx1"/>
                </a:solidFill>
                <a:latin typeface="微软雅黑" panose="020B0503020204020204" pitchFamily="34" charset="-122"/>
                <a:ea typeface="微软雅黑" panose="020B0503020204020204" pitchFamily="34" charset="-122"/>
                <a:cs typeface="+mj-cs"/>
              </a:rPr>
              <a:t>编写说明</a:t>
            </a:r>
          </a:p>
        </p:txBody>
      </p:sp>
      <p:sp>
        <p:nvSpPr>
          <p:cNvPr id="10243" name="文本框 3"/>
          <p:cNvSpPr txBox="1"/>
          <p:nvPr/>
        </p:nvSpPr>
        <p:spPr>
          <a:xfrm>
            <a:off x="790575" y="1951038"/>
            <a:ext cx="5667375" cy="3416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除特殊用途，字体采用微软雅黑；</a:t>
            </a:r>
            <a:endParaRPr lang="en-US" altLang="zh-CN" sz="1800" dirty="0">
              <a:latin typeface="微软雅黑" panose="020B0503020204020204" pitchFamily="34" charset="-122"/>
              <a:ea typeface="微软雅黑" panose="020B0503020204020204" pitchFamily="34" charset="-122"/>
            </a:endParaRPr>
          </a:p>
          <a:p>
            <a:pPr marL="0" lvl="0" indent="0">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颜色主要用蓝色和绿色为主，不要超过三种颜色；</a:t>
            </a:r>
            <a:endParaRPr lang="en-US" altLang="zh-CN" sz="1800" dirty="0">
              <a:latin typeface="微软雅黑" panose="020B0503020204020204" pitchFamily="34" charset="-122"/>
              <a:ea typeface="微软雅黑" panose="020B0503020204020204" pitchFamily="34" charset="-122"/>
            </a:endParaRPr>
          </a:p>
          <a:p>
            <a:pPr marL="0" lvl="0" indent="0">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同级标题字号保持一致；</a:t>
            </a:r>
            <a:endParaRPr lang="en-US" altLang="zh-CN" sz="1800" dirty="0">
              <a:latin typeface="微软雅黑" panose="020B0503020204020204" pitchFamily="34" charset="-122"/>
              <a:ea typeface="微软雅黑" panose="020B0503020204020204" pitchFamily="34" charset="-122"/>
            </a:endParaRPr>
          </a:p>
          <a:p>
            <a:pPr marL="0" lvl="0" indent="0">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附件图标可以自有更改颜色；</a:t>
            </a:r>
            <a:endParaRPr lang="en-US" altLang="zh-CN" sz="1800" dirty="0">
              <a:latin typeface="微软雅黑" panose="020B0503020204020204" pitchFamily="34" charset="-122"/>
              <a:ea typeface="微软雅黑" panose="020B0503020204020204" pitchFamily="34" charset="-122"/>
            </a:endParaRPr>
          </a:p>
          <a:p>
            <a:pPr marL="0" lvl="0" indent="0">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5.</a:t>
            </a:r>
            <a:r>
              <a:rPr lang="zh-CN" altLang="en-US" sz="1800" dirty="0">
                <a:latin typeface="微软雅黑" panose="020B0503020204020204" pitchFamily="34" charset="-122"/>
                <a:ea typeface="微软雅黑" panose="020B0503020204020204" pitchFamily="34" charset="-122"/>
              </a:rPr>
              <a:t>目录页、间隔页可以按照需要复制粘贴；</a:t>
            </a:r>
            <a:endParaRPr lang="en-US" altLang="zh-CN" sz="1800" dirty="0">
              <a:latin typeface="微软雅黑" panose="020B0503020204020204" pitchFamily="34" charset="-122"/>
              <a:ea typeface="微软雅黑" panose="020B0503020204020204" pitchFamily="34" charset="-122"/>
            </a:endParaRPr>
          </a:p>
          <a:p>
            <a:pPr marL="0" lvl="0" indent="0">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6.</a:t>
            </a:r>
            <a:r>
              <a:rPr lang="zh-CN" altLang="en-US" sz="1800" dirty="0">
                <a:latin typeface="微软雅黑" panose="020B0503020204020204" pitchFamily="34" charset="-122"/>
                <a:ea typeface="微软雅黑" panose="020B0503020204020204" pitchFamily="34" charset="-122"/>
              </a:rPr>
              <a:t>封面、间隔页、目录页只需更改标题；</a:t>
            </a:r>
            <a:endParaRPr lang="en-US" altLang="zh-CN" sz="1800" dirty="0">
              <a:latin typeface="微软雅黑" panose="020B0503020204020204" pitchFamily="34" charset="-122"/>
              <a:ea typeface="微软雅黑" panose="020B0503020204020204" pitchFamily="34" charset="-122"/>
            </a:endParaRPr>
          </a:p>
          <a:p>
            <a:pPr marL="0" lvl="0" indent="0">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7.</a:t>
            </a:r>
            <a:r>
              <a:rPr lang="zh-CN" altLang="en-US" sz="1800" dirty="0">
                <a:latin typeface="微软雅黑" panose="020B0503020204020204" pitchFamily="34" charset="-122"/>
                <a:ea typeface="微软雅黑" panose="020B0503020204020204" pitchFamily="34" charset="-122"/>
              </a:rPr>
              <a:t>排版注意对齐方式，左对齐、居中对齐、右对齐；</a:t>
            </a:r>
            <a:endParaRPr lang="en-US" altLang="zh-CN" sz="1800" dirty="0">
              <a:latin typeface="微软雅黑" panose="020B0503020204020204" pitchFamily="34" charset="-122"/>
              <a:ea typeface="微软雅黑" panose="020B0503020204020204" pitchFamily="34" charset="-122"/>
            </a:endParaRPr>
          </a:p>
          <a:p>
            <a:pPr marL="0" lvl="0" indent="0">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8.</a:t>
            </a:r>
            <a:r>
              <a:rPr lang="zh-CN" altLang="en-US" sz="1800" dirty="0">
                <a:latin typeface="微软雅黑" panose="020B0503020204020204" pitchFamily="34" charset="-122"/>
                <a:ea typeface="微软雅黑" panose="020B0503020204020204" pitchFamily="34" charset="-122"/>
              </a:rPr>
              <a:t>做完删除本页；</a:t>
            </a:r>
          </a:p>
        </p:txBody>
      </p:sp>
      <p:sp>
        <p:nvSpPr>
          <p:cNvPr id="5" name="矩形 4"/>
          <p:cNvSpPr/>
          <p:nvPr/>
        </p:nvSpPr>
        <p:spPr>
          <a:xfrm>
            <a:off x="6762750" y="3576638"/>
            <a:ext cx="1828800" cy="781050"/>
          </a:xfrm>
          <a:prstGeom prst="rect">
            <a:avLst/>
          </a:prstGeom>
          <a:solidFill>
            <a:srgbClr val="1B95D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8629650" y="3576638"/>
            <a:ext cx="1828800" cy="781050"/>
          </a:xfrm>
          <a:prstGeom prst="rect">
            <a:avLst/>
          </a:prstGeom>
          <a:solidFill>
            <a:srgbClr val="6CB0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46" name="文本框 7"/>
          <p:cNvSpPr txBox="1"/>
          <p:nvPr/>
        </p:nvSpPr>
        <p:spPr>
          <a:xfrm>
            <a:off x="6553200" y="1951038"/>
            <a:ext cx="5667375" cy="12906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图标素材也可以到阿里巴巴图标素材库找；</a:t>
            </a:r>
            <a:endParaRPr lang="en-US" altLang="zh-CN" sz="1800" dirty="0">
              <a:latin typeface="微软雅黑" panose="020B0503020204020204" pitchFamily="34" charset="-122"/>
              <a:ea typeface="微软雅黑" panose="020B0503020204020204" pitchFamily="34" charset="-122"/>
            </a:endParaRPr>
          </a:p>
          <a:p>
            <a:pPr marL="0" lvl="0" indent="0">
              <a:lnSpc>
                <a:spcPct val="150000"/>
              </a:lnSpc>
              <a:spcBef>
                <a:spcPct val="0"/>
              </a:spcBef>
              <a:buNone/>
            </a:pP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 高清大图可到千库网、搜狗壁纸、全景网、昵图网、千图网等搜索下载；</a:t>
            </a:r>
            <a:endParaRPr lang="en-US" altLang="zh-CN" sz="1800" dirty="0">
              <a:latin typeface="微软雅黑" panose="020B0503020204020204" pitchFamily="34" charset="-122"/>
              <a:ea typeface="微软雅黑" panose="020B0503020204020204" pitchFamily="34" charset="-122"/>
            </a:endParaRPr>
          </a:p>
        </p:txBody>
      </p:sp>
      <p:sp>
        <p:nvSpPr>
          <p:cNvPr id="10247" name="文本框 8"/>
          <p:cNvSpPr txBox="1"/>
          <p:nvPr/>
        </p:nvSpPr>
        <p:spPr>
          <a:xfrm>
            <a:off x="6619875" y="4464050"/>
            <a:ext cx="4933950" cy="5080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标准色：避免使用大红大紫、杂乱无章的颜色</a:t>
            </a:r>
            <a:endParaRPr lang="en-US" altLang="zh-CN" sz="1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366116" y="584345"/>
            <a:ext cx="10515600" cy="904875"/>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r>
              <a:rPr lang="en-US" altLang="zh-CN" dirty="0" smtClean="0">
                <a:solidFill>
                  <a:schemeClr val="tx1"/>
                </a:solidFill>
              </a:rPr>
              <a:t>1</a:t>
            </a:r>
            <a:r>
              <a:rPr lang="zh-CN" altLang="en-US" dirty="0">
                <a:solidFill>
                  <a:schemeClr val="tx1"/>
                </a:solidFill>
              </a:rPr>
              <a:t>、</a:t>
            </a:r>
            <a:r>
              <a:rPr lang="zh-CN" altLang="en-US" dirty="0" smtClean="0">
                <a:solidFill>
                  <a:schemeClr val="tx1"/>
                </a:solidFill>
              </a:rPr>
              <a:t>京东金融舆情</a:t>
            </a:r>
            <a:r>
              <a:rPr lang="zh-CN" altLang="en-US" dirty="0">
                <a:solidFill>
                  <a:schemeClr val="tx1"/>
                </a:solidFill>
              </a:rPr>
              <a:t>监控系统</a:t>
            </a:r>
            <a:endParaRPr lang="zh-CN" altLang="en-US" dirty="0"/>
          </a:p>
        </p:txBody>
      </p:sp>
      <p:sp>
        <p:nvSpPr>
          <p:cNvPr id="4" name="标题 1"/>
          <p:cNvSpPr txBox="1">
            <a:spLocks/>
          </p:cNvSpPr>
          <p:nvPr/>
        </p:nvSpPr>
        <p:spPr>
          <a:xfrm>
            <a:off x="1343025" y="1628054"/>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smtClean="0">
                <a:solidFill>
                  <a:schemeClr val="tx1"/>
                </a:solidFill>
              </a:rPr>
              <a:t>针对京东</a:t>
            </a:r>
            <a:r>
              <a:rPr lang="zh-CN" altLang="en-US" sz="2400" dirty="0">
                <a:solidFill>
                  <a:schemeClr val="tx1"/>
                </a:solidFill>
              </a:rPr>
              <a:t>金融风控的实际业务需求开发的一套舆情压力监控系统。系统主要分为风险评估、舆情监控、舆情视界、事件分析、个人中心等功能。其中主要业务是风险评估和舆情</a:t>
            </a:r>
            <a:r>
              <a:rPr lang="zh-CN" altLang="en-US" sz="2400" dirty="0" smtClean="0">
                <a:solidFill>
                  <a:schemeClr val="tx1"/>
                </a:solidFill>
              </a:rPr>
              <a:t>监控。</a:t>
            </a:r>
            <a:endParaRPr lang="en-US" altLang="zh-CN" sz="2400" dirty="0" smtClean="0">
              <a:solidFill>
                <a:schemeClr val="tx1"/>
              </a:solidFill>
            </a:endParaRPr>
          </a:p>
          <a:p>
            <a:pPr indent="457200" eaLnBrk="1" hangingPunct="1">
              <a:lnSpc>
                <a:spcPct val="100000"/>
              </a:lnSpc>
              <a:spcBef>
                <a:spcPts val="0"/>
              </a:spcBef>
            </a:pPr>
            <a:r>
              <a:rPr lang="zh-CN" altLang="en-US" sz="2400" dirty="0" smtClean="0">
                <a:solidFill>
                  <a:schemeClr val="tx1"/>
                </a:solidFill>
              </a:rPr>
              <a:t>本人负责个人中心模块，舆情监控模块，事件分析模块以及公司报告显示模块的代码编写以及优化。</a:t>
            </a:r>
            <a:endParaRPr lang="zh-CN" altLang="en-US" sz="24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343025" y="602817"/>
            <a:ext cx="10515600" cy="904875"/>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r>
              <a:rPr lang="en-US" altLang="zh-CN" dirty="0">
                <a:solidFill>
                  <a:schemeClr val="tx1"/>
                </a:solidFill>
              </a:rPr>
              <a:t>2</a:t>
            </a:r>
            <a:r>
              <a:rPr lang="zh-CN" altLang="en-US" dirty="0" smtClean="0">
                <a:solidFill>
                  <a:schemeClr val="tx1"/>
                </a:solidFill>
              </a:rPr>
              <a:t>、基层舆情</a:t>
            </a:r>
            <a:r>
              <a:rPr lang="zh-CN" altLang="en-US" dirty="0">
                <a:solidFill>
                  <a:schemeClr val="tx1"/>
                </a:solidFill>
              </a:rPr>
              <a:t>上报</a:t>
            </a:r>
            <a:r>
              <a:rPr lang="zh-CN" altLang="en-US" dirty="0" smtClean="0">
                <a:solidFill>
                  <a:schemeClr val="tx1"/>
                </a:solidFill>
              </a:rPr>
              <a:t>系统项目</a:t>
            </a:r>
            <a:endParaRPr lang="zh-CN" altLang="en-US" dirty="0">
              <a:solidFill>
                <a:schemeClr val="tx1"/>
              </a:solidFill>
            </a:endParaRPr>
          </a:p>
        </p:txBody>
      </p:sp>
      <p:sp>
        <p:nvSpPr>
          <p:cNvPr id="4" name="标题 1"/>
          <p:cNvSpPr txBox="1">
            <a:spLocks/>
          </p:cNvSpPr>
          <p:nvPr/>
        </p:nvSpPr>
        <p:spPr>
          <a:xfrm>
            <a:off x="1343025" y="2193637"/>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a:solidFill>
                  <a:schemeClr val="tx1"/>
                </a:solidFill>
              </a:rPr>
              <a:t>本系统是根据的拉萨宣传部实际业务需求开发的一套</a:t>
            </a:r>
            <a:r>
              <a:rPr lang="en-US" altLang="zh-CN" sz="2400" dirty="0">
                <a:solidFill>
                  <a:schemeClr val="tx1"/>
                </a:solidFill>
              </a:rPr>
              <a:t>OA</a:t>
            </a:r>
            <a:r>
              <a:rPr lang="zh-CN" altLang="en-US" sz="2400" dirty="0">
                <a:solidFill>
                  <a:schemeClr val="tx1"/>
                </a:solidFill>
              </a:rPr>
              <a:t>系统。系统主要分为舆情上报、信息下发、数据统计、个人中心等功能。其中主要业务是舆情上报和信息下发</a:t>
            </a:r>
            <a:r>
              <a:rPr lang="zh-CN" altLang="en-US" sz="2400" dirty="0" smtClean="0">
                <a:solidFill>
                  <a:schemeClr val="tx1"/>
                </a:solidFill>
              </a:rPr>
              <a:t>。</a:t>
            </a:r>
            <a:endParaRPr lang="en-US" altLang="zh-CN" sz="2400" dirty="0" smtClean="0">
              <a:solidFill>
                <a:schemeClr val="tx1"/>
              </a:solidFill>
            </a:endParaRPr>
          </a:p>
          <a:p>
            <a:pPr indent="457200" eaLnBrk="1" hangingPunct="1">
              <a:lnSpc>
                <a:spcPct val="100000"/>
              </a:lnSpc>
              <a:spcBef>
                <a:spcPts val="0"/>
              </a:spcBef>
            </a:pPr>
            <a:r>
              <a:rPr lang="zh-CN" altLang="en-US" sz="2400" dirty="0" smtClean="0">
                <a:solidFill>
                  <a:schemeClr val="tx1"/>
                </a:solidFill>
              </a:rPr>
              <a:t>本人负责该系统的全部开发，根据项目原型，分析需求，设计数据库，编写相关模块的代码，在短短一个月时间内完成项目，确保项目可以完美的运行</a:t>
            </a:r>
            <a:endParaRPr lang="en-US" altLang="zh-CN" sz="2400" dirty="0" smtClean="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标题 1"/>
          <p:cNvSpPr txBox="1">
            <a:spLocks/>
          </p:cNvSpPr>
          <p:nvPr/>
        </p:nvSpPr>
        <p:spPr>
          <a:xfrm>
            <a:off x="1366116" y="584345"/>
            <a:ext cx="10515600" cy="904875"/>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r>
              <a:rPr lang="en-US" altLang="zh-CN" dirty="0">
                <a:solidFill>
                  <a:schemeClr val="tx1"/>
                </a:solidFill>
              </a:rPr>
              <a:t>3</a:t>
            </a:r>
            <a:r>
              <a:rPr lang="zh-CN" altLang="en-US" dirty="0">
                <a:solidFill>
                  <a:schemeClr val="tx1"/>
                </a:solidFill>
              </a:rPr>
              <a:t>、青岛海关智慧缉私项目</a:t>
            </a:r>
            <a:endParaRPr lang="zh-CN" altLang="en-US" dirty="0"/>
          </a:p>
        </p:txBody>
      </p:sp>
      <p:sp>
        <p:nvSpPr>
          <p:cNvPr id="4" name="标题 1"/>
          <p:cNvSpPr txBox="1">
            <a:spLocks/>
          </p:cNvSpPr>
          <p:nvPr/>
        </p:nvSpPr>
        <p:spPr>
          <a:xfrm>
            <a:off x="1343025" y="1628054"/>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a:solidFill>
                  <a:schemeClr val="tx1"/>
                </a:solidFill>
              </a:rPr>
              <a:t>本系统是根据青岛海关缉私的实际业务需求开发的一套智慧缉私系统。系统主要分为线索管理、智能建档、智能查询、智能分析、数据管理等功能。</a:t>
            </a:r>
          </a:p>
          <a:p>
            <a:pPr indent="457200" eaLnBrk="1" hangingPunct="1">
              <a:lnSpc>
                <a:spcPct val="100000"/>
              </a:lnSpc>
              <a:spcBef>
                <a:spcPts val="0"/>
              </a:spcBef>
            </a:pPr>
            <a:r>
              <a:rPr lang="zh-CN" altLang="en-US" sz="2400" dirty="0" smtClean="0">
                <a:solidFill>
                  <a:schemeClr val="tx1"/>
                </a:solidFill>
              </a:rPr>
              <a:t>本人负责项目线索管理模块相关数据库表的建立，以及线索管理一套业务流程的实现。</a:t>
            </a:r>
            <a:endParaRPr lang="zh-CN" altLang="en-US" sz="2400" dirty="0">
              <a:solidFill>
                <a:schemeClr val="tx1"/>
              </a:solidFill>
            </a:endParaRPr>
          </a:p>
        </p:txBody>
      </p:sp>
    </p:spTree>
    <p:extLst>
      <p:ext uri="{BB962C8B-B14F-4D97-AF65-F5344CB8AC3E}">
        <p14:creationId xmlns:p14="http://schemas.microsoft.com/office/powerpoint/2010/main" val="2558786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标题 1"/>
          <p:cNvSpPr txBox="1">
            <a:spLocks/>
          </p:cNvSpPr>
          <p:nvPr/>
        </p:nvSpPr>
        <p:spPr>
          <a:xfrm>
            <a:off x="1366116" y="584345"/>
            <a:ext cx="10515600" cy="904875"/>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r>
              <a:rPr lang="en-US" altLang="zh-CN" dirty="0">
                <a:solidFill>
                  <a:schemeClr val="tx1"/>
                </a:solidFill>
              </a:rPr>
              <a:t>4</a:t>
            </a:r>
            <a:r>
              <a:rPr lang="zh-CN" altLang="en-US" dirty="0" smtClean="0">
                <a:solidFill>
                  <a:schemeClr val="tx1"/>
                </a:solidFill>
              </a:rPr>
              <a:t>、</a:t>
            </a:r>
            <a:r>
              <a:rPr lang="zh-CN" altLang="en-US" dirty="0">
                <a:solidFill>
                  <a:schemeClr val="tx1"/>
                </a:solidFill>
              </a:rPr>
              <a:t>军犬舆情管家项目</a:t>
            </a:r>
            <a:endParaRPr lang="zh-CN" altLang="en-US" dirty="0"/>
          </a:p>
        </p:txBody>
      </p:sp>
      <p:sp>
        <p:nvSpPr>
          <p:cNvPr id="4" name="标题 1"/>
          <p:cNvSpPr txBox="1">
            <a:spLocks/>
          </p:cNvSpPr>
          <p:nvPr/>
        </p:nvSpPr>
        <p:spPr>
          <a:xfrm>
            <a:off x="1343025" y="1628054"/>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smtClean="0">
                <a:solidFill>
                  <a:schemeClr val="tx1"/>
                </a:solidFill>
              </a:rPr>
              <a:t>针对管家项目的版本迭代，根据项目经理给出的业务需求修改相应的模块，优化客户的操作体验。增加军犬舆情管家的功能，添加评论分析应用模块，增加境外媒体监测模块，增加站点管理模块，实现应用中心页面的升级，增加报告的媒体版的分类，实现用户自定义时间生成报告功能。</a:t>
            </a:r>
            <a:endParaRPr lang="zh-CN" altLang="en-US" sz="2400" dirty="0">
              <a:solidFill>
                <a:schemeClr val="tx1"/>
              </a:solidFill>
            </a:endParaRPr>
          </a:p>
        </p:txBody>
      </p:sp>
    </p:spTree>
    <p:extLst>
      <p:ext uri="{BB962C8B-B14F-4D97-AF65-F5344CB8AC3E}">
        <p14:creationId xmlns:p14="http://schemas.microsoft.com/office/powerpoint/2010/main" val="3940081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标题 1"/>
          <p:cNvSpPr txBox="1">
            <a:spLocks/>
          </p:cNvSpPr>
          <p:nvPr/>
        </p:nvSpPr>
        <p:spPr>
          <a:xfrm>
            <a:off x="1366116" y="584345"/>
            <a:ext cx="10515600" cy="904875"/>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r>
              <a:rPr lang="en-US" altLang="zh-CN" dirty="0" smtClean="0">
                <a:solidFill>
                  <a:schemeClr val="tx1"/>
                </a:solidFill>
              </a:rPr>
              <a:t>5</a:t>
            </a:r>
            <a:r>
              <a:rPr lang="zh-CN" altLang="en-US" dirty="0" smtClean="0">
                <a:solidFill>
                  <a:schemeClr val="tx1"/>
                </a:solidFill>
              </a:rPr>
              <a:t>、北京商委项目</a:t>
            </a:r>
            <a:endParaRPr lang="zh-CN" altLang="en-US" dirty="0"/>
          </a:p>
        </p:txBody>
      </p:sp>
      <p:sp>
        <p:nvSpPr>
          <p:cNvPr id="4" name="标题 1"/>
          <p:cNvSpPr txBox="1">
            <a:spLocks/>
          </p:cNvSpPr>
          <p:nvPr/>
        </p:nvSpPr>
        <p:spPr>
          <a:xfrm>
            <a:off x="1343025" y="1628054"/>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smtClean="0">
                <a:solidFill>
                  <a:schemeClr val="tx1"/>
                </a:solidFill>
              </a:rPr>
              <a:t>根据产品经理提出的北京商委项目的需求，新增业务模块，实现城市政策分析模块，城市动态以及城市挖掘模块，对以前模块出现的数据显示慢，数据不显示以及数据显示不正确，条件筛选等诸多问题进行修改代码。提高后台代码的查询效率。</a:t>
            </a:r>
            <a:endParaRPr lang="zh-CN" altLang="en-US" sz="2400" dirty="0">
              <a:solidFill>
                <a:schemeClr val="tx1"/>
              </a:solidFill>
            </a:endParaRPr>
          </a:p>
        </p:txBody>
      </p:sp>
    </p:spTree>
    <p:extLst>
      <p:ext uri="{BB962C8B-B14F-4D97-AF65-F5344CB8AC3E}">
        <p14:creationId xmlns:p14="http://schemas.microsoft.com/office/powerpoint/2010/main" val="2655731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1"/>
          <p:cNvSpPr txBox="1"/>
          <p:nvPr/>
        </p:nvSpPr>
        <p:spPr>
          <a:xfrm>
            <a:off x="3442970" y="2565400"/>
            <a:ext cx="6047105" cy="829945"/>
          </a:xfrm>
          <a:prstGeom prst="rect">
            <a:avLst/>
          </a:prstGeom>
          <a:solidFill>
            <a:srgbClr val="113052"/>
          </a:solid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4800" dirty="0">
                <a:solidFill>
                  <a:schemeClr val="bg1"/>
                </a:solidFill>
                <a:latin typeface="Tw Cen MT Condensed Extra Bold" panose="020B0803020202020204" pitchFamily="34" charset="0"/>
                <a:ea typeface="微软雅黑" panose="020B0503020204020204" pitchFamily="34" charset="-122"/>
              </a:rPr>
              <a:t>工作问题及解决方案</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329377" y="597993"/>
            <a:ext cx="10515600" cy="904875"/>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r>
              <a:rPr lang="zh-CN" altLang="en-US" dirty="0" smtClean="0">
                <a:solidFill>
                  <a:schemeClr val="tx1"/>
                </a:solidFill>
              </a:rPr>
              <a:t>网站集成指纹登陆</a:t>
            </a:r>
            <a:endParaRPr lang="zh-CN" altLang="en-US" dirty="0"/>
          </a:p>
        </p:txBody>
      </p:sp>
      <p:sp>
        <p:nvSpPr>
          <p:cNvPr id="4" name="标题 1"/>
          <p:cNvSpPr txBox="1">
            <a:spLocks/>
          </p:cNvSpPr>
          <p:nvPr/>
        </p:nvSpPr>
        <p:spPr>
          <a:xfrm>
            <a:off x="1343025" y="1628054"/>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smtClean="0">
                <a:solidFill>
                  <a:schemeClr val="tx1"/>
                </a:solidFill>
              </a:rPr>
              <a:t>在舆情基层上报平台项目中需要集成指纹录入仪器，功能包括：指纹采集以及指纹匹配验证登录。在实现过程中，关于该型号指纹采集仪器集成实现在网络中相对较少，后来通过指纹厂家的官方地址，通过查找相关使用说明找到</a:t>
            </a:r>
            <a:r>
              <a:rPr lang="en-US" altLang="zh-CN" sz="2400" dirty="0" smtClean="0">
                <a:solidFill>
                  <a:schemeClr val="tx1"/>
                </a:solidFill>
              </a:rPr>
              <a:t>C</a:t>
            </a:r>
            <a:r>
              <a:rPr lang="en-US" altLang="zh-CN" sz="2400" dirty="0" smtClean="0">
                <a:solidFill>
                  <a:schemeClr val="tx1"/>
                </a:solidFill>
              </a:rPr>
              <a:t>/</a:t>
            </a:r>
            <a:r>
              <a:rPr lang="en-US" altLang="zh-CN" sz="2400" dirty="0" smtClean="0">
                <a:solidFill>
                  <a:schemeClr val="tx1"/>
                </a:solidFill>
              </a:rPr>
              <a:t>S</a:t>
            </a:r>
            <a:r>
              <a:rPr lang="zh-CN" altLang="en-US" sz="2400" dirty="0" smtClean="0">
                <a:solidFill>
                  <a:schemeClr val="tx1"/>
                </a:solidFill>
              </a:rPr>
              <a:t>端的实现方法以及</a:t>
            </a:r>
            <a:r>
              <a:rPr lang="en-US" altLang="zh-CN" sz="2400" dirty="0" smtClean="0">
                <a:solidFill>
                  <a:schemeClr val="tx1"/>
                </a:solidFill>
              </a:rPr>
              <a:t>Demo</a:t>
            </a:r>
            <a:r>
              <a:rPr lang="zh-CN" altLang="en-US" sz="2400" dirty="0" smtClean="0">
                <a:solidFill>
                  <a:schemeClr val="tx1"/>
                </a:solidFill>
              </a:rPr>
              <a:t>实例，对于</a:t>
            </a:r>
            <a:r>
              <a:rPr lang="en-US" altLang="zh-CN" sz="2400" dirty="0" smtClean="0">
                <a:solidFill>
                  <a:schemeClr val="tx1"/>
                </a:solidFill>
              </a:rPr>
              <a:t>B</a:t>
            </a:r>
            <a:r>
              <a:rPr lang="en-US" altLang="zh-CN" sz="2400" dirty="0" smtClean="0">
                <a:solidFill>
                  <a:schemeClr val="tx1"/>
                </a:solidFill>
              </a:rPr>
              <a:t>/S</a:t>
            </a:r>
            <a:r>
              <a:rPr lang="zh-CN" altLang="en-US" sz="2400" dirty="0" smtClean="0">
                <a:solidFill>
                  <a:schemeClr val="tx1"/>
                </a:solidFill>
              </a:rPr>
              <a:t>网站的实现还是不清楚，最后通过王总帮助下，在指纹采集仪厂家的相关人员帮助下，完成了对指纹登录在</a:t>
            </a:r>
            <a:r>
              <a:rPr lang="en-US" altLang="zh-CN" sz="2400" dirty="0" smtClean="0">
                <a:solidFill>
                  <a:schemeClr val="tx1"/>
                </a:solidFill>
              </a:rPr>
              <a:t>B/S</a:t>
            </a:r>
            <a:r>
              <a:rPr lang="zh-CN" altLang="en-US" sz="2400" dirty="0" smtClean="0">
                <a:solidFill>
                  <a:schemeClr val="tx1"/>
                </a:solidFill>
              </a:rPr>
              <a:t>架构的实现，其中遇到的问题相对比较少见，例如指纹驱动的不匹配，以及指纹采集器后台的生成指纹程序的环境问题。</a:t>
            </a:r>
            <a:endParaRPr lang="zh-CN" altLang="en-US" sz="24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329377" y="597993"/>
            <a:ext cx="10515600" cy="904875"/>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r>
              <a:rPr lang="zh-CN" altLang="en-US" dirty="0" smtClean="0">
                <a:solidFill>
                  <a:schemeClr val="tx1"/>
                </a:solidFill>
              </a:rPr>
              <a:t>关于</a:t>
            </a:r>
            <a:r>
              <a:rPr lang="en-US" altLang="zh-CN" dirty="0" err="1" smtClean="0">
                <a:solidFill>
                  <a:schemeClr val="tx1"/>
                </a:solidFill>
              </a:rPr>
              <a:t>mongodb</a:t>
            </a:r>
            <a:endParaRPr lang="zh-CN" altLang="en-US" dirty="0"/>
          </a:p>
        </p:txBody>
      </p:sp>
      <p:sp>
        <p:nvSpPr>
          <p:cNvPr id="4" name="标题 1"/>
          <p:cNvSpPr txBox="1">
            <a:spLocks/>
          </p:cNvSpPr>
          <p:nvPr/>
        </p:nvSpPr>
        <p:spPr>
          <a:xfrm>
            <a:off x="1343025" y="1628054"/>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smtClean="0">
                <a:solidFill>
                  <a:schemeClr val="tx1"/>
                </a:solidFill>
              </a:rPr>
              <a:t>针对数据量基数大，便于扩展的原因，采用</a:t>
            </a:r>
            <a:r>
              <a:rPr lang="en-US" altLang="zh-CN" sz="2400" dirty="0" err="1" smtClean="0">
                <a:solidFill>
                  <a:schemeClr val="tx1"/>
                </a:solidFill>
              </a:rPr>
              <a:t>mongodb</a:t>
            </a:r>
            <a:r>
              <a:rPr lang="zh-CN" altLang="en-US" sz="2400" dirty="0" smtClean="0">
                <a:solidFill>
                  <a:schemeClr val="tx1"/>
                </a:solidFill>
              </a:rPr>
              <a:t>数据库进行存储数据，</a:t>
            </a:r>
            <a:r>
              <a:rPr lang="en-US" altLang="zh-CN" sz="2400" dirty="0" err="1" smtClean="0">
                <a:solidFill>
                  <a:schemeClr val="tx1"/>
                </a:solidFill>
              </a:rPr>
              <a:t>mongodb</a:t>
            </a:r>
            <a:r>
              <a:rPr lang="zh-CN" altLang="en-US" sz="2400" dirty="0" smtClean="0">
                <a:solidFill>
                  <a:schemeClr val="tx1"/>
                </a:solidFill>
              </a:rPr>
              <a:t>拥有非常迅速的性能，</a:t>
            </a:r>
            <a:r>
              <a:rPr lang="zh-CN" altLang="en-US" sz="2400" dirty="0" smtClean="0">
                <a:solidFill>
                  <a:schemeClr val="tx1"/>
                </a:solidFill>
              </a:rPr>
              <a:t>高扩展性的优势。但由于以前没有接触过</a:t>
            </a:r>
            <a:r>
              <a:rPr lang="en-US" altLang="zh-CN" sz="2400" dirty="0" err="1" smtClean="0">
                <a:solidFill>
                  <a:schemeClr val="tx1"/>
                </a:solidFill>
              </a:rPr>
              <a:t>mongodb</a:t>
            </a:r>
            <a:r>
              <a:rPr lang="zh-CN" altLang="en-US" sz="2400" dirty="0" smtClean="0">
                <a:solidFill>
                  <a:schemeClr val="tx1"/>
                </a:solidFill>
              </a:rPr>
              <a:t>数据库，在初次使用中还是存在部分问题。由于</a:t>
            </a:r>
            <a:r>
              <a:rPr lang="en-US" altLang="zh-CN" sz="2400" dirty="0" err="1" smtClean="0">
                <a:solidFill>
                  <a:schemeClr val="tx1"/>
                </a:solidFill>
              </a:rPr>
              <a:t>mongodb</a:t>
            </a:r>
            <a:r>
              <a:rPr lang="zh-CN" altLang="en-US" sz="2400" dirty="0" smtClean="0">
                <a:solidFill>
                  <a:schemeClr val="tx1"/>
                </a:solidFill>
              </a:rPr>
              <a:t>为</a:t>
            </a:r>
            <a:r>
              <a:rPr lang="zh-CN" altLang="en-US" sz="2400" dirty="0" smtClean="0">
                <a:solidFill>
                  <a:schemeClr val="tx1"/>
                </a:solidFill>
              </a:rPr>
              <a:t>非关系型</a:t>
            </a:r>
            <a:r>
              <a:rPr lang="zh-CN" altLang="en-US" sz="2400" dirty="0">
                <a:solidFill>
                  <a:schemeClr val="tx1"/>
                </a:solidFill>
              </a:rPr>
              <a:t>数据库，表之间属于弱关联，其本身特性不建议对多</a:t>
            </a:r>
            <a:r>
              <a:rPr lang="en-US" altLang="zh-CN" sz="2400" dirty="0">
                <a:solidFill>
                  <a:schemeClr val="tx1"/>
                </a:solidFill>
              </a:rPr>
              <a:t>Collection</a:t>
            </a:r>
            <a:r>
              <a:rPr lang="zh-CN" altLang="en-US" sz="2400" dirty="0">
                <a:solidFill>
                  <a:schemeClr val="tx1"/>
                </a:solidFill>
              </a:rPr>
              <a:t>关联</a:t>
            </a:r>
            <a:r>
              <a:rPr lang="zh-CN" altLang="en-US" sz="2400" dirty="0" smtClean="0">
                <a:solidFill>
                  <a:schemeClr val="tx1"/>
                </a:solidFill>
              </a:rPr>
              <a:t>处理</a:t>
            </a:r>
            <a:r>
              <a:rPr lang="zh-CN" altLang="en-US" sz="2400" dirty="0">
                <a:solidFill>
                  <a:schemeClr val="tx1"/>
                </a:solidFill>
              </a:rPr>
              <a:t>，</a:t>
            </a:r>
            <a:r>
              <a:rPr lang="zh-CN" altLang="en-US" sz="2400" dirty="0" smtClean="0">
                <a:solidFill>
                  <a:schemeClr val="tx1"/>
                </a:solidFill>
              </a:rPr>
              <a:t>针对多</a:t>
            </a:r>
            <a:r>
              <a:rPr lang="zh-CN" altLang="en-US" sz="2400" dirty="0">
                <a:solidFill>
                  <a:schemeClr val="tx1"/>
                </a:solidFill>
              </a:rPr>
              <a:t>表关联</a:t>
            </a:r>
            <a:r>
              <a:rPr lang="zh-CN" altLang="en-US" sz="2400" dirty="0" smtClean="0">
                <a:solidFill>
                  <a:schemeClr val="tx1"/>
                </a:solidFill>
              </a:rPr>
              <a:t>处理需求，我们采用</a:t>
            </a:r>
            <a:r>
              <a:rPr lang="en-US" altLang="zh-CN" sz="2400" dirty="0" err="1">
                <a:solidFill>
                  <a:schemeClr val="tx1"/>
                </a:solidFill>
              </a:rPr>
              <a:t>DBRef</a:t>
            </a:r>
            <a:r>
              <a:rPr lang="zh-CN" altLang="en-US" sz="2400" dirty="0">
                <a:solidFill>
                  <a:schemeClr val="tx1"/>
                </a:solidFill>
              </a:rPr>
              <a:t>方式关联了</a:t>
            </a:r>
            <a:endParaRPr lang="zh-CN" altLang="en-US" sz="24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1"/>
          <p:cNvSpPr txBox="1"/>
          <p:nvPr/>
        </p:nvSpPr>
        <p:spPr>
          <a:xfrm>
            <a:off x="3442970" y="2565400"/>
            <a:ext cx="6047105" cy="829945"/>
          </a:xfrm>
          <a:prstGeom prst="rect">
            <a:avLst/>
          </a:prstGeom>
          <a:solidFill>
            <a:srgbClr val="113052"/>
          </a:solid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4800" dirty="0">
                <a:solidFill>
                  <a:schemeClr val="bg1"/>
                </a:solidFill>
                <a:latin typeface="Tw Cen MT Condensed Extra Bold" panose="020B0803020202020204" pitchFamily="34" charset="0"/>
                <a:ea typeface="微软雅黑" panose="020B0503020204020204" pitchFamily="34" charset="-122"/>
              </a:rPr>
              <a:t>部门工作改善建议</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138309" y="1041200"/>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smtClean="0">
                <a:solidFill>
                  <a:schemeClr val="tx1"/>
                </a:solidFill>
              </a:rPr>
              <a:t>部门要开展针对性的培训，对技术人员进行技术交流培训，通过适当使用新技术提高公司项目的运行效率以及项目的稳定想。通过对运维人员进行本公司项目产品的培训，使运维人员能深度了解项目产品，更好的服务于客户。部门适当开展丰富多彩的文化娱乐生活以及积极健康向上的有益活动，增加凝聚力。</a:t>
            </a:r>
            <a:endParaRPr lang="zh-CN" altLang="en-US" sz="24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1"/>
          <p:cNvSpPr txBox="1"/>
          <p:nvPr/>
        </p:nvSpPr>
        <p:spPr>
          <a:xfrm>
            <a:off x="612775" y="2994025"/>
            <a:ext cx="5464175" cy="7683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dist">
              <a:lnSpc>
                <a:spcPct val="100000"/>
              </a:lnSpc>
              <a:spcBef>
                <a:spcPct val="0"/>
              </a:spcBef>
              <a:buNone/>
            </a:pPr>
            <a:r>
              <a:rPr lang="zh-CN" altLang="en-US" sz="4400" dirty="0">
                <a:solidFill>
                  <a:schemeClr val="bg1"/>
                </a:solidFill>
                <a:latin typeface="微软雅黑" panose="020B0503020204020204" pitchFamily="34" charset="-122"/>
                <a:ea typeface="微软雅黑" panose="020B0503020204020204" pitchFamily="34" charset="-122"/>
              </a:rPr>
              <a:t>调薪述职报告</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1"/>
          <p:cNvSpPr txBox="1"/>
          <p:nvPr/>
        </p:nvSpPr>
        <p:spPr>
          <a:xfrm>
            <a:off x="3442970" y="2565400"/>
            <a:ext cx="6047105" cy="829945"/>
          </a:xfrm>
          <a:prstGeom prst="rect">
            <a:avLst/>
          </a:prstGeom>
          <a:solidFill>
            <a:srgbClr val="113052"/>
          </a:solid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4800" dirty="0">
                <a:solidFill>
                  <a:schemeClr val="bg1"/>
                </a:solidFill>
                <a:latin typeface="Tw Cen MT Condensed Extra Bold" panose="020B0803020202020204" pitchFamily="34" charset="0"/>
                <a:ea typeface="微软雅黑" panose="020B0503020204020204" pitchFamily="34" charset="-122"/>
              </a:rPr>
              <a:t>未来工作规划</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138309" y="1041200"/>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a:solidFill>
                  <a:schemeClr val="tx1"/>
                </a:solidFill>
              </a:rPr>
              <a:t>提升</a:t>
            </a:r>
            <a:r>
              <a:rPr lang="zh-CN" altLang="en-US" sz="2400">
                <a:solidFill>
                  <a:schemeClr val="tx1"/>
                </a:solidFill>
              </a:rPr>
              <a:t>工作效率，学习新</a:t>
            </a:r>
            <a:r>
              <a:rPr lang="zh-CN" altLang="en-US" sz="2400">
                <a:solidFill>
                  <a:schemeClr val="tx1"/>
                </a:solidFill>
              </a:rPr>
              <a:t>的</a:t>
            </a:r>
            <a:r>
              <a:rPr lang="zh-CN" altLang="en-US" sz="2400">
                <a:solidFill>
                  <a:schemeClr val="tx1"/>
                </a:solidFill>
              </a:rPr>
              <a:t>技能，积累经验</a:t>
            </a:r>
            <a:r>
              <a:rPr lang="zh-CN" altLang="en-US" sz="2400">
                <a:solidFill>
                  <a:schemeClr val="tx1"/>
                </a:solidFill>
              </a:rPr>
              <a:t>和</a:t>
            </a:r>
            <a:r>
              <a:rPr lang="zh-CN" altLang="en-US" sz="2400">
                <a:solidFill>
                  <a:schemeClr val="tx1"/>
                </a:solidFill>
              </a:rPr>
              <a:t>知识，对自己所完成的内容进行负责，使其达到最好的状态和</a:t>
            </a:r>
            <a:r>
              <a:rPr lang="zh-CN" altLang="en-US" sz="2400">
                <a:solidFill>
                  <a:schemeClr val="tx1"/>
                </a:solidFill>
              </a:rPr>
              <a:t>输出</a:t>
            </a:r>
            <a:r>
              <a:rPr lang="zh-CN" altLang="en-US" sz="2400" smtClean="0">
                <a:solidFill>
                  <a:schemeClr val="tx1"/>
                </a:solidFill>
              </a:rPr>
              <a:t>标准。</a:t>
            </a:r>
            <a:endParaRPr lang="en-US" altLang="zh-CN" sz="2400" smtClean="0">
              <a:solidFill>
                <a:schemeClr val="tx1"/>
              </a:solidFill>
            </a:endParaRPr>
          </a:p>
          <a:p>
            <a:pPr indent="457200" eaLnBrk="1" hangingPunct="1">
              <a:lnSpc>
                <a:spcPct val="100000"/>
              </a:lnSpc>
              <a:spcBef>
                <a:spcPts val="0"/>
              </a:spcBef>
            </a:pPr>
            <a:r>
              <a:rPr lang="zh-CN" altLang="en-US" sz="2400" smtClean="0">
                <a:solidFill>
                  <a:schemeClr val="tx1"/>
                </a:solidFill>
              </a:rPr>
              <a:t>在</a:t>
            </a:r>
            <a:r>
              <a:rPr lang="zh-CN" altLang="en-US" sz="2400" dirty="0" smtClean="0">
                <a:solidFill>
                  <a:schemeClr val="tx1"/>
                </a:solidFill>
              </a:rPr>
              <a:t>以后的工作中，除了写代码之外，还要研究各种技术实现细节，</a:t>
            </a:r>
            <a:r>
              <a:rPr lang="zh-CN" altLang="en-US" sz="2400" smtClean="0">
                <a:solidFill>
                  <a:schemeClr val="tx1"/>
                </a:solidFill>
              </a:rPr>
              <a:t>多看书，</a:t>
            </a:r>
            <a:r>
              <a:rPr lang="zh-CN" altLang="en-US" sz="2400" dirty="0" smtClean="0">
                <a:solidFill>
                  <a:schemeClr val="tx1"/>
                </a:solidFill>
              </a:rPr>
              <a:t>多在</a:t>
            </a:r>
            <a:r>
              <a:rPr lang="en-US" altLang="zh-CN" sz="2400" dirty="0" err="1" smtClean="0">
                <a:solidFill>
                  <a:schemeClr val="tx1"/>
                </a:solidFill>
              </a:rPr>
              <a:t>github</a:t>
            </a:r>
            <a:r>
              <a:rPr lang="zh-CN" altLang="en-US" sz="2400" smtClean="0">
                <a:solidFill>
                  <a:schemeClr val="tx1"/>
                </a:solidFill>
              </a:rPr>
              <a:t>中分享分享技术。逐步走向系统分析师或者系统架构师。</a:t>
            </a:r>
            <a:endParaRPr lang="zh-CN" altLang="en-US" sz="2400"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1"/>
          <p:cNvGrpSpPr/>
          <p:nvPr/>
        </p:nvGrpSpPr>
        <p:grpSpPr>
          <a:xfrm>
            <a:off x="442913" y="1617663"/>
            <a:ext cx="2144712" cy="1719861"/>
            <a:chOff x="442452" y="1661811"/>
            <a:chExt cx="2145890" cy="1720063"/>
          </a:xfrm>
        </p:grpSpPr>
        <p:sp>
          <p:nvSpPr>
            <p:cNvPr id="3" name="椭圆 2"/>
            <p:cNvSpPr/>
            <p:nvPr/>
          </p:nvSpPr>
          <p:spPr>
            <a:xfrm>
              <a:off x="885607" y="1661811"/>
              <a:ext cx="1259579" cy="1260623"/>
            </a:xfrm>
            <a:prstGeom prst="ellipse">
              <a:avLst/>
            </a:prstGeom>
            <a:solidFill>
              <a:srgbClr val="1C9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rPr>
                <a:t>01</a:t>
              </a:r>
              <a:endParaRPr kumimoji="0" lang="zh-CN" altLang="en-US"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endParaRPr>
            </a:p>
          </p:txBody>
        </p:sp>
        <p:sp>
          <p:nvSpPr>
            <p:cNvPr id="12307" name="文本框 3"/>
            <p:cNvSpPr txBox="1"/>
            <p:nvPr/>
          </p:nvSpPr>
          <p:spPr>
            <a:xfrm>
              <a:off x="442452" y="3013531"/>
              <a:ext cx="2145890" cy="36834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自我认知</a:t>
              </a:r>
            </a:p>
          </p:txBody>
        </p:sp>
      </p:grpSp>
      <p:grpSp>
        <p:nvGrpSpPr>
          <p:cNvPr id="12291" name="组合 4"/>
          <p:cNvGrpSpPr/>
          <p:nvPr/>
        </p:nvGrpSpPr>
        <p:grpSpPr>
          <a:xfrm>
            <a:off x="2543175" y="1617663"/>
            <a:ext cx="2146300" cy="1719861"/>
            <a:chOff x="442452" y="1661811"/>
            <a:chExt cx="2145890" cy="1720063"/>
          </a:xfrm>
        </p:grpSpPr>
        <p:sp>
          <p:nvSpPr>
            <p:cNvPr id="6" name="椭圆 5"/>
            <p:cNvSpPr/>
            <p:nvPr/>
          </p:nvSpPr>
          <p:spPr>
            <a:xfrm>
              <a:off x="885280" y="1661811"/>
              <a:ext cx="1260234" cy="1260623"/>
            </a:xfrm>
            <a:prstGeom prst="ellipse">
              <a:avLst/>
            </a:prstGeom>
            <a:solidFill>
              <a:srgbClr val="1C9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rPr>
                <a:t>02</a:t>
              </a:r>
              <a:endParaRPr kumimoji="0" lang="zh-CN" altLang="en-US"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endParaRPr>
            </a:p>
          </p:txBody>
        </p:sp>
        <p:sp>
          <p:nvSpPr>
            <p:cNvPr id="12305" name="文本框 6"/>
            <p:cNvSpPr txBox="1"/>
            <p:nvPr/>
          </p:nvSpPr>
          <p:spPr>
            <a:xfrm>
              <a:off x="442452" y="3013531"/>
              <a:ext cx="2145890" cy="36834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sym typeface="+mn-ea"/>
                </a:rPr>
                <a:t>个人工作职责简述</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12292" name="组合 7"/>
          <p:cNvGrpSpPr/>
          <p:nvPr/>
        </p:nvGrpSpPr>
        <p:grpSpPr>
          <a:xfrm>
            <a:off x="4622800" y="1617663"/>
            <a:ext cx="2146300" cy="1719861"/>
            <a:chOff x="430684" y="1661811"/>
            <a:chExt cx="2145890" cy="1720063"/>
          </a:xfrm>
        </p:grpSpPr>
        <p:sp>
          <p:nvSpPr>
            <p:cNvPr id="9" name="椭圆 8"/>
            <p:cNvSpPr/>
            <p:nvPr/>
          </p:nvSpPr>
          <p:spPr>
            <a:xfrm>
              <a:off x="884622" y="1661811"/>
              <a:ext cx="1260234" cy="1260623"/>
            </a:xfrm>
            <a:prstGeom prst="ellipse">
              <a:avLst/>
            </a:prstGeom>
            <a:solidFill>
              <a:srgbClr val="1C9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rPr>
                <a:t>03</a:t>
              </a:r>
              <a:endParaRPr kumimoji="0" lang="zh-CN" altLang="en-US"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endParaRPr>
            </a:p>
          </p:txBody>
        </p:sp>
        <p:sp>
          <p:nvSpPr>
            <p:cNvPr id="12303" name="文本框 9"/>
            <p:cNvSpPr txBox="1"/>
            <p:nvPr/>
          </p:nvSpPr>
          <p:spPr>
            <a:xfrm>
              <a:off x="430684" y="3013531"/>
              <a:ext cx="2145890" cy="36834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sym typeface="+mn-ea"/>
                </a:rPr>
                <a:t>个人工作业绩量化</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12293" name="组合 10"/>
          <p:cNvGrpSpPr/>
          <p:nvPr/>
        </p:nvGrpSpPr>
        <p:grpSpPr>
          <a:xfrm>
            <a:off x="449263" y="3522663"/>
            <a:ext cx="2146300" cy="1996722"/>
            <a:chOff x="442452" y="1661811"/>
            <a:chExt cx="2145890" cy="1996956"/>
          </a:xfrm>
        </p:grpSpPr>
        <p:sp>
          <p:nvSpPr>
            <p:cNvPr id="12" name="椭圆 11"/>
            <p:cNvSpPr/>
            <p:nvPr/>
          </p:nvSpPr>
          <p:spPr>
            <a:xfrm>
              <a:off x="885279" y="1661811"/>
              <a:ext cx="1260234" cy="1260623"/>
            </a:xfrm>
            <a:prstGeom prst="ellipse">
              <a:avLst/>
            </a:prstGeom>
            <a:solidFill>
              <a:srgbClr val="1C9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rPr>
                <a:t>04</a:t>
              </a:r>
              <a:endParaRPr kumimoji="0" lang="zh-CN" altLang="en-US"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endParaRPr>
            </a:p>
          </p:txBody>
        </p:sp>
        <p:sp>
          <p:nvSpPr>
            <p:cNvPr id="12301" name="文本框 12"/>
            <p:cNvSpPr txBox="1"/>
            <p:nvPr/>
          </p:nvSpPr>
          <p:spPr>
            <a:xfrm>
              <a:off x="442452" y="3013531"/>
              <a:ext cx="2145890" cy="64523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sym typeface="+mn-ea"/>
                </a:rPr>
                <a:t>工作问题及解决方案</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12294" name="组合 13"/>
          <p:cNvGrpSpPr/>
          <p:nvPr/>
        </p:nvGrpSpPr>
        <p:grpSpPr>
          <a:xfrm>
            <a:off x="2563812" y="3522663"/>
            <a:ext cx="2146300" cy="1719861"/>
            <a:chOff x="482448" y="1661811"/>
            <a:chExt cx="2145890" cy="1720063"/>
          </a:xfrm>
        </p:grpSpPr>
        <p:sp>
          <p:nvSpPr>
            <p:cNvPr id="15" name="椭圆 14"/>
            <p:cNvSpPr/>
            <p:nvPr/>
          </p:nvSpPr>
          <p:spPr>
            <a:xfrm>
              <a:off x="885279" y="1661811"/>
              <a:ext cx="1260234" cy="1260623"/>
            </a:xfrm>
            <a:prstGeom prst="ellipse">
              <a:avLst/>
            </a:prstGeom>
            <a:solidFill>
              <a:srgbClr val="1C9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rPr>
                <a:t>05</a:t>
              </a:r>
              <a:endParaRPr kumimoji="0" lang="zh-CN" altLang="en-US"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endParaRPr>
            </a:p>
          </p:txBody>
        </p:sp>
        <p:sp>
          <p:nvSpPr>
            <p:cNvPr id="12299" name="文本框 15"/>
            <p:cNvSpPr txBox="1"/>
            <p:nvPr/>
          </p:nvSpPr>
          <p:spPr>
            <a:xfrm>
              <a:off x="482448" y="3013531"/>
              <a:ext cx="2145890" cy="36834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sym typeface="+mn-ea"/>
                </a:rPr>
                <a:t>部门工作改善建议</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grpSp>
        <p:nvGrpSpPr>
          <p:cNvPr id="12295" name="组合 16"/>
          <p:cNvGrpSpPr/>
          <p:nvPr/>
        </p:nvGrpSpPr>
        <p:grpSpPr>
          <a:xfrm>
            <a:off x="4622800" y="3511550"/>
            <a:ext cx="2146300" cy="1719861"/>
            <a:chOff x="442452" y="1661811"/>
            <a:chExt cx="2145890" cy="1720063"/>
          </a:xfrm>
        </p:grpSpPr>
        <p:sp>
          <p:nvSpPr>
            <p:cNvPr id="18" name="椭圆 17"/>
            <p:cNvSpPr/>
            <p:nvPr/>
          </p:nvSpPr>
          <p:spPr>
            <a:xfrm>
              <a:off x="885280" y="1661811"/>
              <a:ext cx="1260234" cy="1260623"/>
            </a:xfrm>
            <a:prstGeom prst="ellipse">
              <a:avLst/>
            </a:prstGeom>
            <a:solidFill>
              <a:srgbClr val="1C99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rPr>
                <a:t>06</a:t>
              </a:r>
              <a:endParaRPr kumimoji="0" lang="zh-CN" altLang="en-US" sz="4000" b="0" i="0" u="none" strike="noStrike" kern="1200" cap="none" spc="0" normalizeH="0" baseline="0" noProof="0" dirty="0">
                <a:ln>
                  <a:noFill/>
                </a:ln>
                <a:solidFill>
                  <a:schemeClr val="bg1"/>
                </a:solidFill>
                <a:effectLst/>
                <a:uLnTx/>
                <a:uFillTx/>
                <a:latin typeface="Tw Cen MT Condensed Extra Bold" panose="020B0803020202020204" pitchFamily="34" charset="0"/>
                <a:ea typeface="+mn-ea"/>
                <a:cs typeface="+mn-cs"/>
              </a:endParaRPr>
            </a:p>
          </p:txBody>
        </p:sp>
        <p:sp>
          <p:nvSpPr>
            <p:cNvPr id="12297" name="文本框 18"/>
            <p:cNvSpPr txBox="1"/>
            <p:nvPr/>
          </p:nvSpPr>
          <p:spPr>
            <a:xfrm>
              <a:off x="442452" y="3013531"/>
              <a:ext cx="2145890" cy="36834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sym typeface="+mn-ea"/>
                </a:rPr>
                <a:t>未来工作规划</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1"/>
          <p:cNvSpPr txBox="1"/>
          <p:nvPr/>
        </p:nvSpPr>
        <p:spPr>
          <a:xfrm>
            <a:off x="3767138" y="2565400"/>
            <a:ext cx="5295900" cy="829945"/>
          </a:xfrm>
          <a:prstGeom prst="rect">
            <a:avLst/>
          </a:prstGeom>
          <a:solidFill>
            <a:srgbClr val="113052"/>
          </a:solid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4800" dirty="0">
                <a:solidFill>
                  <a:schemeClr val="bg1"/>
                </a:solidFill>
                <a:latin typeface="微软雅黑" panose="020B0503020204020204" pitchFamily="34" charset="-122"/>
                <a:ea typeface="微软雅黑" panose="020B0503020204020204" pitchFamily="34" charset="-122"/>
                <a:sym typeface="+mn-ea"/>
              </a:rPr>
              <a:t>自 我 认 知</a:t>
            </a:r>
            <a:endParaRPr lang="zh-CN" altLang="en-US" sz="4800" dirty="0">
              <a:solidFill>
                <a:schemeClr val="bg1"/>
              </a:solidFill>
              <a:latin typeface="Tw Cen MT Condensed Extra Bold" panose="020B0803020202020204" pitchFamily="34" charset="0"/>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1320800" y="588963"/>
            <a:ext cx="10082213" cy="904875"/>
          </a:xfrm>
        </p:spPr>
        <p:txBody>
          <a:bodyPr vert="horz" wrap="square" lIns="91440" tIns="45720" rIns="91440" bIns="45720" anchor="ctr"/>
          <a:lstStyle/>
          <a:p>
            <a:pPr eaLnBrk="1" hangingPunct="1"/>
            <a:r>
              <a:rPr lang="zh-CN" altLang="en-US" dirty="0" smtClean="0">
                <a:solidFill>
                  <a:schemeClr val="tx1"/>
                </a:solidFill>
              </a:rPr>
              <a:t>自我认知</a:t>
            </a:r>
            <a:endParaRPr lang="zh-CN" altLang="en-US" kern="1200" dirty="0">
              <a:solidFill>
                <a:schemeClr val="tx1"/>
              </a:solidFill>
              <a:latin typeface="微软雅黑" panose="020B0503020204020204" pitchFamily="34" charset="-122"/>
              <a:ea typeface="微软雅黑" panose="020B0503020204020204" pitchFamily="34" charset="-122"/>
              <a:cs typeface="+mj-cs"/>
            </a:endParaRPr>
          </a:p>
        </p:txBody>
      </p:sp>
      <p:sp>
        <p:nvSpPr>
          <p:cNvPr id="3" name="标题 1"/>
          <p:cNvSpPr txBox="1">
            <a:spLocks/>
          </p:cNvSpPr>
          <p:nvPr/>
        </p:nvSpPr>
        <p:spPr>
          <a:xfrm>
            <a:off x="1320800" y="1637290"/>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a:solidFill>
                  <a:schemeClr val="tx1"/>
                </a:solidFill>
              </a:rPr>
              <a:t>热爱学习</a:t>
            </a:r>
            <a:r>
              <a:rPr lang="en-US" altLang="zh-CN" sz="2400" dirty="0">
                <a:solidFill>
                  <a:schemeClr val="tx1"/>
                </a:solidFill>
              </a:rPr>
              <a:t>,</a:t>
            </a:r>
            <a:r>
              <a:rPr lang="zh-CN" altLang="en-US" sz="2400" dirty="0">
                <a:solidFill>
                  <a:schemeClr val="tx1"/>
                </a:solidFill>
              </a:rPr>
              <a:t>对新鲜事物及不懂的知识有着浓厚兴趣</a:t>
            </a:r>
            <a:r>
              <a:rPr lang="en-US" altLang="zh-CN" sz="2400" dirty="0">
                <a:solidFill>
                  <a:schemeClr val="tx1"/>
                </a:solidFill>
              </a:rPr>
              <a:t>,</a:t>
            </a:r>
            <a:r>
              <a:rPr lang="zh-CN" altLang="en-US" sz="2400" dirty="0">
                <a:solidFill>
                  <a:schemeClr val="tx1"/>
                </a:solidFill>
              </a:rPr>
              <a:t>喜欢凡事问个为什么</a:t>
            </a:r>
            <a:r>
              <a:rPr lang="en-US" altLang="zh-CN" sz="2400" dirty="0">
                <a:solidFill>
                  <a:schemeClr val="tx1"/>
                </a:solidFill>
              </a:rPr>
              <a:t>,</a:t>
            </a:r>
            <a:r>
              <a:rPr lang="zh-CN" altLang="en-US" sz="2400" dirty="0">
                <a:solidFill>
                  <a:schemeClr val="tx1"/>
                </a:solidFill>
              </a:rPr>
              <a:t>有条件的话会不断钻研直至懂得原理为止</a:t>
            </a:r>
            <a:r>
              <a:rPr lang="en-US" altLang="zh-CN" sz="2400" dirty="0">
                <a:solidFill>
                  <a:schemeClr val="tx1"/>
                </a:solidFill>
              </a:rPr>
              <a:t>;</a:t>
            </a:r>
            <a:r>
              <a:rPr lang="zh-CN" altLang="en-US" sz="2400" dirty="0">
                <a:solidFill>
                  <a:schemeClr val="tx1"/>
                </a:solidFill>
              </a:rPr>
              <a:t>热爱工作</a:t>
            </a:r>
            <a:r>
              <a:rPr lang="en-US" altLang="zh-CN" sz="2400" dirty="0">
                <a:solidFill>
                  <a:schemeClr val="tx1"/>
                </a:solidFill>
              </a:rPr>
              <a:t>,</a:t>
            </a:r>
            <a:r>
              <a:rPr lang="zh-CN" altLang="en-US" sz="2400" dirty="0">
                <a:solidFill>
                  <a:schemeClr val="tx1"/>
                </a:solidFill>
              </a:rPr>
              <a:t>只要进入工作状态常常到达忘我境界</a:t>
            </a:r>
            <a:r>
              <a:rPr lang="en-US" altLang="zh-CN" sz="2400" dirty="0">
                <a:solidFill>
                  <a:schemeClr val="tx1"/>
                </a:solidFill>
              </a:rPr>
              <a:t>,</a:t>
            </a:r>
            <a:r>
              <a:rPr lang="zh-CN" altLang="en-US" sz="2400" dirty="0">
                <a:solidFill>
                  <a:schemeClr val="tx1"/>
                </a:solidFill>
              </a:rPr>
              <a:t>做事情考虑周全</a:t>
            </a:r>
            <a:r>
              <a:rPr lang="en-US" altLang="zh-CN" sz="2400" dirty="0">
                <a:solidFill>
                  <a:schemeClr val="tx1"/>
                </a:solidFill>
              </a:rPr>
              <a:t>,</a:t>
            </a:r>
            <a:r>
              <a:rPr lang="zh-CN" altLang="en-US" sz="2400" dirty="0">
                <a:solidFill>
                  <a:schemeClr val="tx1"/>
                </a:solidFill>
              </a:rPr>
              <a:t>以大局和未来为重</a:t>
            </a:r>
            <a:r>
              <a:rPr lang="en-US" altLang="zh-CN" sz="2400" dirty="0">
                <a:solidFill>
                  <a:schemeClr val="tx1"/>
                </a:solidFill>
              </a:rPr>
              <a:t>,</a:t>
            </a:r>
            <a:r>
              <a:rPr lang="zh-CN" altLang="en-US" sz="2400" dirty="0">
                <a:solidFill>
                  <a:schemeClr val="tx1"/>
                </a:solidFill>
              </a:rPr>
              <a:t>并且在懂得应用知识后会去了解知识背后的核心</a:t>
            </a:r>
            <a:r>
              <a:rPr lang="en-US" altLang="zh-CN" sz="2400" dirty="0">
                <a:solidFill>
                  <a:schemeClr val="tx1"/>
                </a:solidFill>
              </a:rPr>
              <a:t>,</a:t>
            </a:r>
            <a:r>
              <a:rPr lang="zh-CN" altLang="en-US" sz="2400" dirty="0">
                <a:solidFill>
                  <a:schemeClr val="tx1"/>
                </a:solidFill>
              </a:rPr>
              <a:t>从经验上升到理论。适应能力强</a:t>
            </a:r>
            <a:r>
              <a:rPr lang="zh-CN" altLang="en-US" sz="2400" dirty="0" smtClean="0">
                <a:solidFill>
                  <a:schemeClr val="tx1"/>
                </a:solidFill>
              </a:rPr>
              <a:t>，有</a:t>
            </a:r>
            <a:r>
              <a:rPr lang="zh-CN" altLang="en-US" sz="2400" dirty="0">
                <a:solidFill>
                  <a:schemeClr val="tx1"/>
                </a:solidFill>
              </a:rPr>
              <a:t>良好的人际交往能力，具备相关的专业知识和认真。细心、耐心的工作态度及良好的职业道德。相信团体精神的我对工作认真负责，总希望能把事情做得更好！</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1343025" y="588963"/>
            <a:ext cx="10515600" cy="904875"/>
          </a:xfrm>
        </p:spPr>
        <p:txBody>
          <a:bodyPr vert="horz" wrap="square" lIns="91440" tIns="45720" rIns="91440" bIns="45720" anchor="ctr"/>
          <a:lstStyle/>
          <a:p>
            <a:r>
              <a:rPr lang="zh-CN" altLang="en-US" dirty="0">
                <a:solidFill>
                  <a:schemeClr val="tx1"/>
                </a:solidFill>
              </a:rPr>
              <a:t>不足和需改进方面。</a:t>
            </a:r>
            <a:endParaRPr lang="zh-CN" altLang="en-US" kern="1200" dirty="0">
              <a:latin typeface="微软雅黑" panose="020B0503020204020204" pitchFamily="34" charset="-122"/>
              <a:ea typeface="微软雅黑" panose="020B0503020204020204" pitchFamily="34" charset="-122"/>
              <a:cs typeface="+mj-cs"/>
            </a:endParaRPr>
          </a:p>
        </p:txBody>
      </p:sp>
      <p:sp>
        <p:nvSpPr>
          <p:cNvPr id="3" name="标题 1"/>
          <p:cNvSpPr txBox="1">
            <a:spLocks/>
          </p:cNvSpPr>
          <p:nvPr/>
        </p:nvSpPr>
        <p:spPr>
          <a:xfrm>
            <a:off x="1320800" y="1637290"/>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a:solidFill>
                  <a:schemeClr val="tx1"/>
                </a:solidFill>
              </a:rPr>
              <a:t>对开发技术掌握的还不是很深，对发现问题的处理还不是很全面。随着对公司和工作的进一步熟悉，我也希望能够在今后的工作中更加迅速的提升自己的业务能力以及技术能力，我觉得多做一些工作更能体现自己的人生价值。在以后的工作中我要不断学习业务知识，通过多看、多问、多学、多练来不断的提高自己的各项业务技能。学无止境，时代的发展瞬息万变，各种学科知识日新月异。我将坚持不懈地努力学习各种知识，并用于实践。</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1"/>
          <p:cNvSpPr txBox="1"/>
          <p:nvPr/>
        </p:nvSpPr>
        <p:spPr>
          <a:xfrm>
            <a:off x="3767138" y="2565400"/>
            <a:ext cx="5295900" cy="829945"/>
          </a:xfrm>
          <a:prstGeom prst="rect">
            <a:avLst/>
          </a:prstGeom>
          <a:solidFill>
            <a:srgbClr val="113052"/>
          </a:solid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4800" dirty="0">
                <a:solidFill>
                  <a:schemeClr val="bg1"/>
                </a:solidFill>
                <a:latin typeface="Tw Cen MT Condensed Extra Bold" panose="020B0803020202020204" pitchFamily="34" charset="0"/>
                <a:ea typeface="微软雅黑" panose="020B0503020204020204" pitchFamily="34" charset="-122"/>
              </a:rPr>
              <a:t>个人工作职责简述</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343025" y="588963"/>
            <a:ext cx="10515600" cy="904875"/>
          </a:xfrm>
        </p:spPr>
        <p:txBody>
          <a:bodyPr vert="horz" wrap="square" lIns="91440" tIns="45720" rIns="91440" bIns="45720" anchor="ctr"/>
          <a:lstStyle/>
          <a:p>
            <a:r>
              <a:rPr lang="en-US" altLang="zh-CN" dirty="0" smtClean="0">
                <a:solidFill>
                  <a:schemeClr val="tx1"/>
                </a:solidFill>
              </a:rPr>
              <a:t>java</a:t>
            </a:r>
            <a:r>
              <a:rPr lang="zh-CN" altLang="en-US" dirty="0" smtClean="0">
                <a:solidFill>
                  <a:schemeClr val="tx1"/>
                </a:solidFill>
              </a:rPr>
              <a:t>工程师。</a:t>
            </a:r>
            <a:endParaRPr lang="zh-CN" altLang="en-US" kern="1200" dirty="0">
              <a:latin typeface="微软雅黑" panose="020B0503020204020204" pitchFamily="34" charset="-122"/>
              <a:ea typeface="微软雅黑" panose="020B0503020204020204" pitchFamily="34" charset="-122"/>
              <a:cs typeface="+mj-cs"/>
            </a:endParaRPr>
          </a:p>
        </p:txBody>
      </p:sp>
      <p:sp>
        <p:nvSpPr>
          <p:cNvPr id="4" name="标题 1"/>
          <p:cNvSpPr txBox="1">
            <a:spLocks/>
          </p:cNvSpPr>
          <p:nvPr/>
        </p:nvSpPr>
        <p:spPr>
          <a:xfrm>
            <a:off x="1343025" y="1628054"/>
            <a:ext cx="10150764" cy="3110201"/>
          </a:xfrm>
          <a:prstGeom prst="rect">
            <a:avLst/>
          </a:prstGeom>
          <a:noFill/>
          <a:ln w="9525">
            <a:noFill/>
          </a:ln>
        </p:spPr>
        <p:txBody>
          <a:bodyPr vert="horz" wrap="square" lIns="91440" tIns="45720" rIns="91440" bIns="45720" anchor="ctr"/>
          <a:lstStyle>
            <a:lvl1pPr algn="l" rtl="0" eaLnBrk="0" fontAlgn="base" hangingPunct="0">
              <a:lnSpc>
                <a:spcPct val="90000"/>
              </a:lnSpc>
              <a:spcBef>
                <a:spcPct val="0"/>
              </a:spcBef>
              <a:spcAft>
                <a:spcPct val="0"/>
              </a:spcAft>
              <a:defRPr sz="4400" kern="1200">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a:lstStyle>
          <a:p>
            <a:pPr indent="457200" eaLnBrk="1" hangingPunct="1">
              <a:lnSpc>
                <a:spcPct val="100000"/>
              </a:lnSpc>
              <a:spcBef>
                <a:spcPts val="0"/>
              </a:spcBef>
            </a:pPr>
            <a:r>
              <a:rPr lang="zh-CN" altLang="en-US" sz="2400" dirty="0" smtClean="0">
                <a:solidFill>
                  <a:schemeClr val="tx1"/>
                </a:solidFill>
              </a:rPr>
              <a:t>本人职位为军犬舆情部的</a:t>
            </a:r>
            <a:r>
              <a:rPr lang="en-US" altLang="zh-CN" sz="2400" dirty="0" smtClean="0">
                <a:solidFill>
                  <a:schemeClr val="tx1"/>
                </a:solidFill>
              </a:rPr>
              <a:t>java</a:t>
            </a:r>
            <a:r>
              <a:rPr lang="zh-CN" altLang="en-US" sz="2400" dirty="0" smtClean="0">
                <a:solidFill>
                  <a:schemeClr val="tx1"/>
                </a:solidFill>
              </a:rPr>
              <a:t>工程师，现负责军犬舆情管家项目的版本迭代，维护管家项目的正常运行。升级管家项目的新模块并确保模块完美运行以及正常使用。对客户以及运维人员反馈的</a:t>
            </a:r>
            <a:r>
              <a:rPr lang="en-US" altLang="zh-CN" sz="2400" dirty="0" smtClean="0">
                <a:solidFill>
                  <a:schemeClr val="tx1"/>
                </a:solidFill>
              </a:rPr>
              <a:t>bug</a:t>
            </a:r>
            <a:r>
              <a:rPr lang="zh-CN" altLang="en-US" sz="2400" dirty="0" smtClean="0">
                <a:solidFill>
                  <a:schemeClr val="tx1"/>
                </a:solidFill>
              </a:rPr>
              <a:t>进行修改，确保给客户更佳优质的体验。</a:t>
            </a:r>
            <a:endParaRPr lang="zh-CN" altLang="en-US" sz="24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p:nvPr/>
        </p:nvSpPr>
        <p:spPr>
          <a:xfrm>
            <a:off x="3767138" y="2565400"/>
            <a:ext cx="5295900" cy="829945"/>
          </a:xfrm>
          <a:prstGeom prst="rect">
            <a:avLst/>
          </a:prstGeom>
          <a:solidFill>
            <a:srgbClr val="113052"/>
          </a:solid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a:lnSpc>
                <a:spcPct val="100000"/>
              </a:lnSpc>
              <a:spcBef>
                <a:spcPct val="0"/>
              </a:spcBef>
              <a:buNone/>
            </a:pPr>
            <a:r>
              <a:rPr lang="zh-CN" altLang="en-US" sz="4800" dirty="0">
                <a:solidFill>
                  <a:schemeClr val="bg1"/>
                </a:solidFill>
                <a:latin typeface="Tw Cen MT Condensed Extra Bold" panose="020B0803020202020204" pitchFamily="34" charset="0"/>
                <a:ea typeface="微软雅黑" panose="020B0503020204020204" pitchFamily="34" charset="-122"/>
              </a:rPr>
              <a:t>个人工作业绩量化</a:t>
            </a:r>
          </a:p>
        </p:txBody>
      </p:sp>
    </p:spTree>
  </p:cSld>
  <p:clrMapOvr>
    <a:masterClrMapping/>
  </p:clrMapOvr>
</p:sld>
</file>

<file path=ppt/theme/theme1.xml><?xml version="1.0" encoding="utf-8"?>
<a:theme xmlns:a="http://schemas.openxmlformats.org/drawingml/2006/main" name="Office 主题​​">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1270</Words>
  <Application>Microsoft Office PowerPoint</Application>
  <PresentationFormat>宽屏</PresentationFormat>
  <Paragraphs>58</Paragraphs>
  <Slides>22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Futura Bk BT</vt:lpstr>
      <vt:lpstr>等线</vt:lpstr>
      <vt:lpstr>等线 Light</vt:lpstr>
      <vt:lpstr>微软雅黑</vt:lpstr>
      <vt:lpstr>Arial</vt:lpstr>
      <vt:lpstr>Tw Cen MT Condensed Extra Bold</vt:lpstr>
      <vt:lpstr>Office 主题​​</vt:lpstr>
      <vt:lpstr>PPT编写说明</vt:lpstr>
      <vt:lpstr>PowerPoint 演示文稿</vt:lpstr>
      <vt:lpstr>PowerPoint 演示文稿</vt:lpstr>
      <vt:lpstr>PowerPoint 演示文稿</vt:lpstr>
      <vt:lpstr>自我认知</vt:lpstr>
      <vt:lpstr>不足和需改进方面。</vt:lpstr>
      <vt:lpstr>PowerPoint 演示文稿</vt:lpstr>
      <vt:lpstr>java工程师。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Thinkpad</dc:creator>
  <cp:lastModifiedBy>Devil May Cry</cp:lastModifiedBy>
  <cp:revision>131</cp:revision>
  <dcterms:created xsi:type="dcterms:W3CDTF">2017-07-27T06:00:00Z</dcterms:created>
  <dcterms:modified xsi:type="dcterms:W3CDTF">2018-05-28T14:50:39Z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