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EduHub MongoDB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sample backend for an educational platform demonstrating MongoDB modeling, schema validation, seeding, and querying for a full LMS (Learning Management System).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users Collection Schema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25120">
                <a:tc>
                  <a:txBody>
                    <a:bodyPr/>
                    <a:lstStyle/>
                    <a:p>
                      <a:r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Description</a:t>
                      </a:r>
                    </a:p>
                  </a:txBody>
                  <a:tcPr/>
                </a:tc>
              </a:tr>
              <a:tr h="325120">
                <a:tc>
                  <a:txBody>
                    <a:bodyPr/>
                    <a:lstStyle/>
                    <a:p>
                      <a:r>
                        <a:t>userId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Unique user identifier</a:t>
                      </a:r>
                    </a:p>
                  </a:txBody>
                  <a:tcPr/>
                </a:tc>
              </a:tr>
              <a:tr h="325120">
                <a:tc>
                  <a:txBody>
                    <a:bodyPr/>
                    <a:lstStyle/>
                    <a:p>
                      <a:r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Unique email address</a:t>
                      </a:r>
                    </a:p>
                  </a:txBody>
                  <a:tcPr/>
                </a:tc>
              </a:tr>
              <a:tr h="325120">
                <a:tc>
                  <a:txBody>
                    <a:bodyPr/>
                    <a:lstStyle/>
                    <a:p>
                      <a:r>
                        <a:t>firstName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First name</a:t>
                      </a:r>
                    </a:p>
                  </a:txBody>
                  <a:tcPr/>
                </a:tc>
              </a:tr>
              <a:tr h="325120">
                <a:tc>
                  <a:txBody>
                    <a:bodyPr/>
                    <a:lstStyle/>
                    <a:p>
                      <a:r>
                        <a:t>lastName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Last name</a:t>
                      </a:r>
                    </a:p>
                  </a:txBody>
                  <a:tcPr/>
                </a:tc>
              </a:tr>
              <a:tr h="325120">
                <a:tc>
                  <a:txBody>
                    <a:bodyPr/>
                    <a:lstStyle/>
                    <a:p>
                      <a:r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`student` or `instructor`</a:t>
                      </a:r>
                    </a:p>
                  </a:txBody>
                  <a:tcPr/>
                </a:tc>
              </a:tr>
              <a:tr h="325120">
                <a:tc>
                  <a:txBody>
                    <a:bodyPr/>
                    <a:lstStyle/>
                    <a:p>
                      <a:r>
                        <a:t>dateJoined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the user joined</a:t>
                      </a:r>
                    </a:p>
                  </a:txBody>
                  <a:tcPr/>
                </a:tc>
              </a:tr>
              <a:tr h="325120">
                <a:tc>
                  <a:txBody>
                    <a:bodyPr/>
                    <a:lstStyle/>
                    <a:p>
                      <a:r>
                        <a:t>profile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Contains `bio`, `avatar`, `skills`</a:t>
                      </a:r>
                    </a:p>
                  </a:txBody>
                  <a:tcPr/>
                </a:tc>
              </a:tr>
              <a:tr h="325120">
                <a:tc>
                  <a:txBody>
                    <a:bodyPr/>
                    <a:lstStyle/>
                    <a:p>
                      <a:r>
                        <a:t>isActive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Whether the user is active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courses Collection Schema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06977">
                <a:tc>
                  <a:txBody>
                    <a:bodyPr/>
                    <a:lstStyle/>
                    <a:p>
                      <a:r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Description</a:t>
                      </a:r>
                    </a:p>
                  </a:txBody>
                  <a:tcPr/>
                </a:tc>
              </a:tr>
              <a:tr h="306977">
                <a:tc>
                  <a:txBody>
                    <a:bodyPr/>
                    <a:lstStyle/>
                    <a:p>
                      <a:r>
                        <a:t>courseId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Unique course identifier</a:t>
                      </a:r>
                    </a:p>
                  </a:txBody>
                  <a:tcPr/>
                </a:tc>
              </a:tr>
              <a:tr h="306977">
                <a:tc>
                  <a:txBody>
                    <a:bodyPr/>
                    <a:lstStyle/>
                    <a:p>
                      <a: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Course title</a:t>
                      </a:r>
                    </a:p>
                  </a:txBody>
                  <a:tcPr/>
                </a:tc>
              </a:tr>
              <a:tr h="306977">
                <a:tc>
                  <a:txBody>
                    <a:bodyPr/>
                    <a:lstStyle/>
                    <a:p>
                      <a: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Course description</a:t>
                      </a:r>
                    </a:p>
                  </a:txBody>
                  <a:tcPr/>
                </a:tc>
              </a:tr>
              <a:tr h="306977">
                <a:tc>
                  <a:txBody>
                    <a:bodyPr/>
                    <a:lstStyle/>
                    <a:p>
                      <a:r>
                        <a:t>instructorId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Reference to users</a:t>
                      </a:r>
                    </a:p>
                  </a:txBody>
                  <a:tcPr/>
                </a:tc>
              </a:tr>
              <a:tr h="306977">
                <a:tc>
                  <a:txBody>
                    <a:bodyPr/>
                    <a:lstStyle/>
                    <a:p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Course category</a:t>
                      </a:r>
                    </a:p>
                  </a:txBody>
                  <a:tcPr/>
                </a:tc>
              </a:tr>
              <a:tr h="306977">
                <a:tc>
                  <a:txBody>
                    <a:bodyPr/>
                    <a:lstStyle/>
                    <a:p>
                      <a:r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`beginner`, `intermediate`, `advanced`</a:t>
                      </a:r>
                    </a:p>
                  </a:txBody>
                  <a:tcPr/>
                </a:tc>
              </a:tr>
              <a:tr h="306977">
                <a:tc>
                  <a:txBody>
                    <a:bodyPr/>
                    <a:lstStyle/>
                    <a:p>
                      <a:r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Duration in hours or units</a:t>
                      </a:r>
                    </a:p>
                  </a:txBody>
                  <a:tcPr/>
                </a:tc>
              </a:tr>
              <a:tr h="306977">
                <a:tc>
                  <a:txBody>
                    <a:bodyPr/>
                    <a:lstStyle/>
                    <a:p>
                      <a:r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Course price</a:t>
                      </a:r>
                    </a:p>
                  </a:txBody>
                  <a:tcPr/>
                </a:tc>
              </a:tr>
              <a:tr h="306977">
                <a:tc>
                  <a:txBody>
                    <a:bodyPr/>
                    <a:lstStyle/>
                    <a:p>
                      <a:r>
                        <a:t>tags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List of tags</a:t>
                      </a:r>
                    </a:p>
                  </a:txBody>
                  <a:tcPr/>
                </a:tc>
              </a:tr>
              <a:tr h="306977">
                <a:tc>
                  <a:txBody>
                    <a:bodyPr/>
                    <a:lstStyle/>
                    <a:p>
                      <a:r>
                        <a:t>createdAt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Creation date</a:t>
                      </a:r>
                    </a:p>
                  </a:txBody>
                  <a:tcPr/>
                </a:tc>
              </a:tr>
              <a:tr h="306977">
                <a:tc>
                  <a:txBody>
                    <a:bodyPr/>
                    <a:lstStyle/>
                    <a:p>
                      <a:r>
                        <a:t>updatedAt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Last update date</a:t>
                      </a:r>
                    </a:p>
                  </a:txBody>
                  <a:tcPr/>
                </a:tc>
              </a:tr>
              <a:tr h="306977">
                <a:tc>
                  <a:txBody>
                    <a:bodyPr/>
                    <a:lstStyle/>
                    <a:p>
                      <a:r>
                        <a:t>isPublished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Whether the course is published</a:t>
                      </a:r>
                    </a:p>
                  </a:txBody>
                  <a:tcPr/>
                </a:tc>
              </a:tr>
              <a:tr h="306979">
                <a:tc>
                  <a:txBody>
                    <a:bodyPr/>
                    <a:lstStyle/>
                    <a:p>
                      <a:r>
                        <a:t>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Course rating (1-5)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lessons Collection Schema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20040">
                <a:tc>
                  <a:txBody>
                    <a:bodyPr/>
                    <a:lstStyle/>
                    <a:p>
                      <a:r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Description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t>lessonId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Unique lesson identifier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t>courseId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Reference to courses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Lesson title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t>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Lesson content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t>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Order of the lesson in the course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t>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List of resources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Duration of the lesson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t>createdAt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Creation date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t>updatedAt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Last update date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assignments Collection Schema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20040">
                <a:tc>
                  <a:txBody>
                    <a:bodyPr/>
                    <a:lstStyle/>
                    <a:p>
                      <a:r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Description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t>assignmentId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Unique assignment identifier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t>courseId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Reference to courses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t>lessonId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Reference to lessons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Assignment title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t>instructions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Assignment instructions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t>dueDate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Due date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t>maxScore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Maximum score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t>createdAt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Creation date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t>updatedAt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Last update date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enrollments Collection Schema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31470">
                <a:tc>
                  <a:txBody>
                    <a:bodyPr/>
                    <a:lstStyle/>
                    <a:p>
                      <a:r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Description</a:t>
                      </a:r>
                    </a:p>
                  </a:txBody>
                  <a:tcPr/>
                </a:tc>
              </a:tr>
              <a:tr h="331470">
                <a:tc>
                  <a:txBody>
                    <a:bodyPr/>
                    <a:lstStyle/>
                    <a:p>
                      <a:r>
                        <a:t>enrollmentId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Unique enrollment identifier</a:t>
                      </a:r>
                    </a:p>
                  </a:txBody>
                  <a:tcPr/>
                </a:tc>
              </a:tr>
              <a:tr h="331470">
                <a:tc>
                  <a:txBody>
                    <a:bodyPr/>
                    <a:lstStyle/>
                    <a:p>
                      <a:r>
                        <a:t>studentId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Reference to users</a:t>
                      </a:r>
                    </a:p>
                  </a:txBody>
                  <a:tcPr/>
                </a:tc>
              </a:tr>
              <a:tr h="331470">
                <a:tc>
                  <a:txBody>
                    <a:bodyPr/>
                    <a:lstStyle/>
                    <a:p>
                      <a:r>
                        <a:t>courseId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Reference to courses</a:t>
                      </a:r>
                    </a:p>
                  </a:txBody>
                  <a:tcPr/>
                </a:tc>
              </a:tr>
              <a:tr h="331470">
                <a:tc>
                  <a:txBody>
                    <a:bodyPr/>
                    <a:lstStyle/>
                    <a:p>
                      <a:r>
                        <a:t>enrollmentDate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of enrollment</a:t>
                      </a:r>
                    </a:p>
                  </a:txBody>
                  <a:tcPr/>
                </a:tc>
              </a:tr>
              <a:tr h="331470">
                <a:tc>
                  <a:txBody>
                    <a:bodyPr/>
                    <a:lstStyle/>
                    <a:p>
                      <a:r>
                        <a:t>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Progress (0.0-1.0)</a:t>
                      </a:r>
                    </a:p>
                  </a:txBody>
                  <a:tcPr/>
                </a:tc>
              </a:tr>
              <a:tr h="331470">
                <a:tc>
                  <a:txBody>
                    <a:bodyPr/>
                    <a:lstStyle/>
                    <a:p>
                      <a:r>
                        <a:t>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Whether course is completed</a:t>
                      </a:r>
                    </a:p>
                  </a:txBody>
                  <a:tcPr/>
                </a:tc>
              </a:tr>
              <a:tr h="331470">
                <a:tc>
                  <a:txBody>
                    <a:bodyPr/>
                    <a:lstStyle/>
                    <a:p>
                      <a:r>
                        <a:t>certificateIssued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Whether certificate is issued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submissions Collection Schema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20040">
                <a:tc>
                  <a:txBody>
                    <a:bodyPr/>
                    <a:lstStyle/>
                    <a:p>
                      <a:r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Description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t>submissionId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Unique submission identifier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t>assignmentId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Reference to assignments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t>studentId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Reference to users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t>submissionDate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of submission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t>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Submission content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Grade received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t>feedback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Feedback from grader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t>gradedBy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Reference to users (grader)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t>gradedAt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graded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