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6" r:id="rId5"/>
    <p:sldId id="260" r:id="rId6"/>
    <p:sldId id="265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8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3822700" y="861409"/>
            <a:ext cx="4545331" cy="4546800"/>
            <a:chOff x="0" y="0"/>
            <a:chExt cx="5369" cy="5369"/>
          </a:xfrm>
        </p:grpSpPr>
        <p:pic>
          <p:nvPicPr>
            <p:cNvPr id="2051" name="Picture 3" descr="未标题-1_03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69" cy="5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2052" name="AutoShape 4"/>
            <p:cNvCxnSpPr>
              <a:cxnSpLocks noChangeShapeType="1"/>
            </p:cNvCxnSpPr>
            <p:nvPr/>
          </p:nvCxnSpPr>
          <p:spPr bwMode="auto">
            <a:xfrm flipH="1">
              <a:off x="3696" y="840"/>
              <a:ext cx="927" cy="960"/>
            </a:xfrm>
            <a:prstGeom prst="straightConnector1">
              <a:avLst/>
            </a:prstGeom>
            <a:noFill/>
            <a:ln w="9525" cap="flat" cmpd="sng">
              <a:solidFill>
                <a:srgbClr val="333333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" name="AutoShape 5"/>
            <p:cNvCxnSpPr>
              <a:cxnSpLocks noChangeShapeType="1"/>
            </p:cNvCxnSpPr>
            <p:nvPr/>
          </p:nvCxnSpPr>
          <p:spPr bwMode="auto">
            <a:xfrm flipV="1">
              <a:off x="709" y="3614"/>
              <a:ext cx="870" cy="900"/>
            </a:xfrm>
            <a:prstGeom prst="straightConnector1">
              <a:avLst/>
            </a:prstGeom>
            <a:noFill/>
            <a:ln w="9525" cap="flat" cmpd="sng">
              <a:solidFill>
                <a:srgbClr val="FC3159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92034" y="2526025"/>
            <a:ext cx="4193117" cy="811617"/>
          </a:xfrm>
        </p:spPr>
        <p:txBody>
          <a:bodyPr/>
          <a:lstStyle>
            <a:lvl1pPr algn="ctr">
              <a:defRPr sz="3600">
                <a:solidFill>
                  <a:srgbClr val="333333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92033" y="3363804"/>
            <a:ext cx="4191000" cy="46893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grpSp>
        <p:nvGrpSpPr>
          <p:cNvPr id="2056" name="Group 8"/>
          <p:cNvGrpSpPr/>
          <p:nvPr/>
        </p:nvGrpSpPr>
        <p:grpSpPr bwMode="auto">
          <a:xfrm>
            <a:off x="4234" y="6611938"/>
            <a:ext cx="12198351" cy="246062"/>
            <a:chOff x="0" y="0"/>
            <a:chExt cx="14408" cy="389"/>
          </a:xfrm>
        </p:grpSpPr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404414" y="2497138"/>
            <a:ext cx="6578600" cy="863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l">
              <a:buFont typeface="Arial" panose="020B0604020202020204" pitchFamily="34" charset="0"/>
              <a:buNone/>
              <a:defRPr sz="2800">
                <a:solidFill>
                  <a:srgbClr val="33333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404414" y="3392271"/>
            <a:ext cx="6580717" cy="5984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38684" y="2582438"/>
            <a:ext cx="695325" cy="692999"/>
            <a:chOff x="2886075" y="2717800"/>
            <a:chExt cx="474663" cy="473075"/>
          </a:xfrm>
        </p:grpSpPr>
        <p:grpSp>
          <p:nvGrpSpPr>
            <p:cNvPr id="19" name="Group 2"/>
            <p:cNvGrpSpPr/>
            <p:nvPr/>
          </p:nvGrpSpPr>
          <p:grpSpPr bwMode="auto">
            <a:xfrm>
              <a:off x="2952750" y="2784475"/>
              <a:ext cx="407988" cy="406400"/>
              <a:chOff x="0" y="0"/>
              <a:chExt cx="642" cy="642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642"/>
              </a:xfrm>
              <a:prstGeom prst="roundRect">
                <a:avLst>
                  <a:gd name="adj" fmla="val 16667"/>
                </a:avLst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1" name="AutoShape 4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321" cy="321"/>
              </a:xfrm>
              <a:prstGeom prst="rtTriangl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" name="AutoShape 5"/>
              <p:cNvSpPr>
                <a:spLocks noChangeArrowheads="1"/>
              </p:cNvSpPr>
              <p:nvPr/>
            </p:nvSpPr>
            <p:spPr bwMode="auto">
              <a:xfrm rot="16200000">
                <a:off x="310" y="310"/>
                <a:ext cx="321" cy="321"/>
              </a:xfrm>
              <a:prstGeom prst="rtTriangl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6"/>
            <p:cNvGrpSpPr/>
            <p:nvPr/>
          </p:nvGrpSpPr>
          <p:grpSpPr bwMode="auto">
            <a:xfrm>
              <a:off x="2886075" y="2717800"/>
              <a:ext cx="407988" cy="407988"/>
              <a:chOff x="0" y="0"/>
              <a:chExt cx="642" cy="642"/>
            </a:xfrm>
          </p:grpSpPr>
          <p:sp>
            <p:nvSpPr>
              <p:cNvPr id="24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642"/>
              </a:xfrm>
              <a:prstGeom prst="roundRect">
                <a:avLst>
                  <a:gd name="adj" fmla="val 16667"/>
                </a:avLst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321" cy="321"/>
              </a:xfrm>
              <a:prstGeom prst="rtTriangle">
                <a:avLst/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6" name="AutoShape 9"/>
              <p:cNvSpPr>
                <a:spLocks noChangeArrowheads="1"/>
              </p:cNvSpPr>
              <p:nvPr/>
            </p:nvSpPr>
            <p:spPr bwMode="auto">
              <a:xfrm rot="16200000">
                <a:off x="310" y="310"/>
                <a:ext cx="321" cy="321"/>
              </a:xfrm>
              <a:prstGeom prst="rtTriangle">
                <a:avLst/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6800" y="378001"/>
            <a:ext cx="9469968" cy="841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03458" y="3096000"/>
            <a:ext cx="4144550" cy="2980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1857" y="3096000"/>
            <a:ext cx="4144552" cy="2980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2432" y="365126"/>
            <a:ext cx="9472085" cy="8524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12434" y="1681164"/>
            <a:ext cx="3772392" cy="6746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rgbClr val="FC31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12434" y="2505075"/>
            <a:ext cx="3772392" cy="2609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74366" y="1660526"/>
            <a:ext cx="3767813" cy="695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rgbClr val="FC31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74366" y="2505075"/>
            <a:ext cx="3767813" cy="2609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92034" y="2461419"/>
            <a:ext cx="4193117" cy="888207"/>
          </a:xfrm>
        </p:spPr>
        <p:txBody>
          <a:bodyPr/>
          <a:lstStyle>
            <a:lvl1pPr algn="ctr">
              <a:defRPr sz="360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编辑标题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92033" y="3348038"/>
            <a:ext cx="4191000" cy="49827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</a:p>
        </p:txBody>
      </p:sp>
      <p:grpSp>
        <p:nvGrpSpPr>
          <p:cNvPr id="2056" name="Group 8"/>
          <p:cNvGrpSpPr/>
          <p:nvPr/>
        </p:nvGrpSpPr>
        <p:grpSpPr bwMode="auto">
          <a:xfrm>
            <a:off x="4234" y="6611938"/>
            <a:ext cx="12198351" cy="246062"/>
            <a:chOff x="0" y="0"/>
            <a:chExt cx="14408" cy="389"/>
          </a:xfrm>
        </p:grpSpPr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171154"/>
            <a:ext cx="2743200" cy="365125"/>
          </a:xfrm>
        </p:spPr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1711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171154"/>
            <a:ext cx="2743200" cy="365125"/>
          </a:xfrm>
        </p:spPr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2"/>
          <p:cNvGrpSpPr/>
          <p:nvPr/>
        </p:nvGrpSpPr>
        <p:grpSpPr bwMode="auto">
          <a:xfrm>
            <a:off x="3815081" y="880887"/>
            <a:ext cx="4545331" cy="4546800"/>
            <a:chOff x="-9" y="23"/>
            <a:chExt cx="5369" cy="5369"/>
          </a:xfrm>
        </p:grpSpPr>
        <p:pic>
          <p:nvPicPr>
            <p:cNvPr id="16" name="Picture 3" descr="未标题-1_03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23"/>
              <a:ext cx="5369" cy="5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7" name="AutoShape 4"/>
            <p:cNvCxnSpPr>
              <a:cxnSpLocks noChangeShapeType="1"/>
            </p:cNvCxnSpPr>
            <p:nvPr/>
          </p:nvCxnSpPr>
          <p:spPr bwMode="auto">
            <a:xfrm flipH="1">
              <a:off x="3696" y="840"/>
              <a:ext cx="927" cy="960"/>
            </a:xfrm>
            <a:prstGeom prst="straightConnector1">
              <a:avLst/>
            </a:prstGeom>
            <a:noFill/>
            <a:ln w="9525" cap="flat" cmpd="sng">
              <a:solidFill>
                <a:srgbClr val="333333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5"/>
            <p:cNvCxnSpPr>
              <a:cxnSpLocks noChangeShapeType="1"/>
            </p:cNvCxnSpPr>
            <p:nvPr/>
          </p:nvCxnSpPr>
          <p:spPr bwMode="auto">
            <a:xfrm flipV="1">
              <a:off x="709" y="3614"/>
              <a:ext cx="870" cy="900"/>
            </a:xfrm>
            <a:prstGeom prst="straightConnector1">
              <a:avLst/>
            </a:prstGeom>
            <a:noFill/>
            <a:ln w="9525" cap="flat" cmpd="sng">
              <a:solidFill>
                <a:srgbClr val="FC3159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0000" y="3182711"/>
            <a:ext cx="10992000" cy="33284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0000" y="1455918"/>
            <a:ext cx="10992000" cy="1611771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14551" y="376239"/>
            <a:ext cx="9469967" cy="841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6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48157" y="376238"/>
            <a:ext cx="1605643" cy="57023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8648700" cy="57023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14551" y="376240"/>
            <a:ext cx="9239249" cy="84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14500"/>
            <a:ext cx="10515600" cy="43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DCB1-9C9A-4BF3-952A-A1045CC7E741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1DA2-2E14-4FB3-A823-D49FC771C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FC3159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dv.com/docs/vue/introduce-cn/" TargetMode="External"/><Relationship Id="rId2" Type="http://schemas.openxmlformats.org/officeDocument/2006/relationships/hyperlink" Target="https://element.eleme.cn/#/zh-CN/component/install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vux.li/zh-CN/" TargetMode="External"/><Relationship Id="rId4" Type="http://schemas.openxmlformats.org/officeDocument/2006/relationships/hyperlink" Target="http://mint-ui.github.io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332516" y="2654301"/>
            <a:ext cx="3526971" cy="695325"/>
          </a:xfrm>
        </p:spPr>
        <p:txBody>
          <a:bodyPr wrap="square">
            <a:noAutofit/>
          </a:bodyPr>
          <a:lstStyle/>
          <a:p>
            <a:r>
              <a:rPr lang="en-US" altLang="zh-CN" sz="4000" dirty="0" err="1" smtClean="0">
                <a:solidFill>
                  <a:schemeClr val="tx1"/>
                </a:solidFill>
                <a:latin typeface="+mj-lt"/>
              </a:rPr>
              <a:t>vue</a:t>
            </a:r>
            <a:endParaRPr lang="zh-CN" altLang="en-US" sz="4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 wrap="square">
            <a:noAutofit/>
          </a:bodyPr>
          <a:lstStyle/>
          <a:p>
            <a:r>
              <a:rPr lang="zh-CN" altLang="zh-CN" sz="2800" dirty="0">
                <a:solidFill>
                  <a:schemeClr val="tx2"/>
                </a:solidFill>
                <a:latin typeface="+mn-lt"/>
                <a:ea typeface="+mn-ea"/>
              </a:rPr>
              <a:t>入门介绍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nodejs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vue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开发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四、推荐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vue</a:t>
            </a:r>
            <a:r>
              <a:rPr lang="zh-CN" altLang="en-US" sz="2400" dirty="0" smtClean="0">
                <a:solidFill>
                  <a:schemeClr val="tx1"/>
                </a:solidFill>
              </a:rPr>
              <a:t>介绍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Vue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zh-CN" altLang="en-US" sz="1800" dirty="0">
                <a:solidFill>
                  <a:schemeClr val="tx1"/>
                </a:solidFill>
              </a:rPr>
              <a:t>一套用于构建用户界面的渐进式框架。与其它大型框架不同的是，</a:t>
            </a:r>
            <a:r>
              <a:rPr lang="en-US" altLang="zh-CN" sz="1800" dirty="0" err="1">
                <a:solidFill>
                  <a:schemeClr val="tx1"/>
                </a:solidFill>
              </a:rPr>
              <a:t>Vue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被设计为可以自底向上逐层应用。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nodejs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官网下载地址</a:t>
            </a:r>
            <a:endParaRPr lang="en-US" altLang="zh-CN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1" indent="0"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http://nodejs.cn</a:t>
            </a:r>
            <a:r>
              <a:rPr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/</a:t>
            </a:r>
            <a:endParaRPr lang="en-US" altLang="zh-CN" sz="2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检测安装是否成功</a:t>
            </a:r>
            <a:endParaRPr lang="en-US" altLang="zh-CN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</a:t>
            </a:r>
            <a:r>
              <a:rPr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–v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2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是随同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NodeJS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一起安装的包管理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工具</a:t>
            </a:r>
            <a:endParaRPr lang="en-US" altLang="zh-C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 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-v" 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来测试是否成功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endParaRPr lang="en-US" altLang="zh-C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4.cnpm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淘宝团队做的国内镜像，因为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的服务器位于国外可能会影响安装。淘宝镜像与官方同步频率目前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分钟一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次以保证尽量与官方服务同步</a:t>
            </a:r>
            <a:r>
              <a:rPr lang="zh-CN" altLang="en-US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sz="16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安装：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</a:t>
            </a:r>
            <a:r>
              <a:rPr lang="en-US" altLang="zh-CN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cnpm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-g --registry=https://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registry.npm.taobao.org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cnpm</a:t>
            </a:r>
            <a:r>
              <a:rPr lang="en-US" altLang="zh-CN" sz="16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–v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来测试是否成功安装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75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ym typeface="+mn-ea"/>
              </a:rPr>
              <a:t>vue</a:t>
            </a:r>
            <a:r>
              <a:rPr lang="zh-CN" altLang="en-US" dirty="0" smtClean="0">
                <a:sym typeface="+mn-ea"/>
              </a:rPr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994" y="1301578"/>
            <a:ext cx="12019005" cy="5185712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开发文档网址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://cn.vuejs.org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、开发工具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sublime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text3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-cli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脚手架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最新稳定版本：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2.6.11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1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vue-cli3</a:t>
            </a:r>
            <a:r>
              <a:rPr lang="zh-CN" altLang="en-US" sz="1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脚手架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安装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–g @</a:t>
            </a:r>
            <a:r>
              <a:rPr lang="en-US" altLang="zh-CN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/cli // 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-g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是安装到全局</a:t>
            </a:r>
            <a:endParaRPr lang="en-US" altLang="zh-C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）安装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完成以后 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可以输入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命令 ：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回车，可以看到针对</a:t>
            </a: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的命令行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</a:t>
            </a:r>
            <a:endParaRPr lang="en-US" altLang="zh-C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-cli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创建项目</a:t>
            </a:r>
            <a:endParaRPr lang="en-US" altLang="zh-CN" sz="1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altLang="zh-CN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create demo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四、推荐</a:t>
            </a:r>
            <a:r>
              <a:rPr lang="en-US" altLang="zh-CN" dirty="0" err="1"/>
              <a:t>ui</a:t>
            </a:r>
            <a:r>
              <a:rPr lang="zh-CN" altLang="en-US" dirty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、后台页面开发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element-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://element.eleme.cn/#/</a:t>
            </a:r>
            <a:r>
              <a:rPr lang="en-US" altLang="zh-CN" dirty="0" smtClean="0">
                <a:hlinkClick r:id="rId2"/>
              </a:rPr>
              <a:t>zh-CN/component/installation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Ant Design of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https://www.antdv.com/docs/vue/introduce-cn/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、移动端页面开发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mint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hlinkClick r:id="rId4"/>
              </a:rPr>
              <a:t>http://mint-ui.github.io/docs/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vux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hlinkClick r:id="rId5"/>
              </a:rPr>
              <a:t>https://doc.vux.li/zh-CN/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8、11、13、18、23、25、28、29、33、35、38"/>
  <p:tag name="KSO_WM_SLIDE_ID" val="custom160057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57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57"/>
  <p:tag name="KSO_WM_UNIT_ID" val="custom160057_1*a*1"/>
  <p:tag name="KSO_WM_UNIT_TYPE" val="a"/>
  <p:tag name="KSO_WM_UNIT_INDEX" val="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在此编辑标题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57"/>
  <p:tag name="KSO_WM_UNIT_ID" val="custom160057_1*b*1"/>
  <p:tag name="KSO_WM_UNIT_TYPE" val="b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heme/theme1.xml><?xml version="1.0" encoding="utf-8"?>
<a:theme xmlns:a="http://schemas.openxmlformats.org/drawingml/2006/main" name="自定义设计方案">
  <a:themeElements>
    <a:clrScheme name="自定义 25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200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黑体</vt:lpstr>
      <vt:lpstr>宋体</vt:lpstr>
      <vt:lpstr>Arial</vt:lpstr>
      <vt:lpstr>Calibri</vt:lpstr>
      <vt:lpstr>自定义设计方案</vt:lpstr>
      <vt:lpstr>vue</vt:lpstr>
      <vt:lpstr>目录</vt:lpstr>
      <vt:lpstr>一、vue介绍</vt:lpstr>
      <vt:lpstr>二、nodejs安装</vt:lpstr>
      <vt:lpstr>三、vue开发</vt:lpstr>
      <vt:lpstr>四、推荐ui框架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ztt</dc:creator>
  <cp:lastModifiedBy>朱田田</cp:lastModifiedBy>
  <cp:revision>91</cp:revision>
  <dcterms:created xsi:type="dcterms:W3CDTF">2017-01-02T03:38:00Z</dcterms:created>
  <dcterms:modified xsi:type="dcterms:W3CDTF">2020-08-24T06:09:29Z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