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9144000" cy="5143500"/>
  <p:embeddedFontLst>
    <p:embeddedFont>
      <p:font typeface="PT Sans Narrow"/>
      <p:regular r:id="rId41"/>
      <p:bold r:id="rId42"/>
    </p:embeddedFont>
    <p:embeddedFont>
      <p:font typeface="Arial Black"/>
      <p:regular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CEED2C-44EE-4A94-8FFA-138F4D873775}">
  <a:tblStyle styleId="{B3CEED2C-44EE-4A94-8FFA-138F4D8737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ArialBlack-regular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62c7962589_5_5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c7962589_5_15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2c7962589_5_152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c7962589_5_17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2c7962589_5_173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这里不给</a:t>
            </a:r>
            <a:r>
              <a:rPr lang="en-US"/>
              <a:t>大家深入讲解，大家知道有这个工具即可，后面的几期我们会讲</a:t>
            </a:r>
            <a:endParaRPr/>
          </a:p>
        </p:txBody>
      </p:sp>
      <p:sp>
        <p:nvSpPr>
          <p:cNvPr id="258" name="Google Shape;258;g62c7962589_5_191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c7962589_5_19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2c7962589_5_199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c7962589_5_20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2c7962589_5_20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c7962589_5_213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2c7962589_5_21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我们今天会分别讲Broker、Register、Selector、Transport。Codec不讲，主要是因为也没什么好讲的，就是不同协议的编码器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c7962589_5_23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2c7962589_5_23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7962589_5_28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62c7962589_5_28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口述各个其它组件的大体功能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下面开始讲各基础组件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2c7962589_5_32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2c7962589_5_322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c7962589_5_352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62c7962589_5_35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Watch是一个Micro风格的接口，它负责侦听我们关心的服务的上下线情况，也即是说我们需要特别关注某个服务的上下即情况时，可以使用它。但是今天我们就不讲了，限于篇幅。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2c7962589_5_6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在Micro团队中主要负责中文社区搭建，以及Micro运行时工具集开发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c7962589_5_37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2c7962589_5_373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7962589_5_37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62c7962589_5_379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2c7962589_5_40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62c7962589_5_408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c7962589_5_44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62c7962589_5_44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NATs是一个消息系统，不清楚的朋友可以就把它当成MQ来理解。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如何注册？注册非常简单，服务A启动后向NATs订阅一个叫作query的主题，当然，默认是有前缀的，简化就不写了，这个query也可以自定义， 这就达到了注册的目的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此时服务B是相要调用A服务，于是它就向</a:t>
            </a:r>
            <a:r>
              <a:rPr lang="en-US" sz="1100">
                <a:solidFill>
                  <a:srgbClr val="30BE47"/>
                </a:solidFill>
              </a:rPr>
              <a:t>“query”推送一条消息，所有服务都会收到这消息，因为它们都订阅这个query主题，但是只有名字为A的才会应答。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c7962589_5_47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62c7962589_5_47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gossip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c7962589_5_485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62c7962589_5_48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2c7962589_5_518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62c7962589_5_51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同步组件比较复杂，里面嵌套拨号、侦听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c7962589_5_52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62c7962589_5_52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同步组件比较复杂，里面嵌套拨号、侦听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c7962589_5_57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62c7962589_5_570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c7962589_5_576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62c7962589_5_57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2c7962589_5_7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c7962589_5_581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62c7962589_5_58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2c7962589_5_59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62c7962589_5_595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c7962589_5_61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62c7962589_5_610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62c7962589_5_63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2c7962589_5_8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c7962589_5_90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2c7962589_5_9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cro包含了很多东西，首先从我们最关心的代码技术层面来说，她包含了框架Go-Micro与其运行时工具Micro，这也向大家解释了刚刚的问题，Go-micro与Micro的关系，它们之间不是包含关系，Go-Micro框架或叫做库，Micro工具集基于Go-Micro构建，它的</a:t>
            </a:r>
            <a:r>
              <a:rPr lang="en-US"/>
              <a:t>职责是延伸、扩展、</a:t>
            </a:r>
            <a:r>
              <a:rPr lang="en-US"/>
              <a:t>管理Go-Micro框架所构建的服务。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她还有社区slack，可以在Slack交流问题，提出需求并讨论可行性，我们是开放的团队，只要是合理的，一定会实现。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她的目标是构建一个生态系统，包括框架、相关的网络产品等等。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更重要的是Micro也是一个公司，这可以从政策的角度出发，向大家保证Micro的可持续发展，她的总部在London，也有意向在中国创建团队，不过还在研究方案阶段。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不过，今天的重心，我们会放在介绍Micro的框架与工具集：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Go-Micro、Micro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c7962589_5_97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62c7962589_5_9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这是基于Go-Micro框架构建的微服务架构模型，我们只用关心红色圈与紫色圈中的那部分，基建部分不用关心。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前面我们说过，Micro本身也是由Go-Micro编写，故而Micro自身也是一个服务。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  <a:endParaRPr/>
          </a:p>
        </p:txBody>
      </p:sp>
      <p:sp>
        <p:nvSpPr>
          <p:cNvPr id="167" name="Google Shape;167;g64a76758ce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c7962589_5_110:notes"/>
          <p:cNvSpPr/>
          <p:nvPr>
            <p:ph idx="2" type="sldImg"/>
          </p:nvPr>
        </p:nvSpPr>
        <p:spPr>
          <a:xfrm>
            <a:off x="508000" y="385763"/>
            <a:ext cx="8128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2c7962589_5_11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c7962589_5_144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2c7962589_5_144:notes"/>
          <p:cNvSpPr/>
          <p:nvPr>
            <p:ph idx="2" type="sldImg"/>
          </p:nvPr>
        </p:nvSpPr>
        <p:spPr>
          <a:xfrm>
            <a:off x="508400" y="385763"/>
            <a:ext cx="81281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A71C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rect b="b" l="l" r="r" t="t"/>
            <a:pathLst>
              <a:path extrusionOk="0" h="2009139" w="914400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rect b="b" l="l" r="r" t="t"/>
            <a:pathLst>
              <a:path extrusionOk="0" h="120000"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cap="flat" cmpd="sng" w="19025">
            <a:solidFill>
              <a:srgbClr val="E81C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夜读（中浅蓝）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rect b="b" l="l" r="r" t="t"/>
            <a:pathLst>
              <a:path extrusionOk="0" h="120000"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cap="flat" cmpd="sng" w="190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A71C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0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icro.mu/" TargetMode="External"/><Relationship Id="rId4" Type="http://schemas.openxmlformats.org/officeDocument/2006/relationships/image" Target="../media/image26.jpg"/><Relationship Id="rId5" Type="http://schemas.openxmlformats.org/officeDocument/2006/relationships/hyperlink" Target="https://github.com/micro" TargetMode="External"/><Relationship Id="rId6" Type="http://schemas.openxmlformats.org/officeDocument/2006/relationships/hyperlink" Target="http://github.com/micro-in-c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github.com/micro-in-cn/tutorials/tree/master/examples/basic-practices/micro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en-US" sz="4400"/>
              <a:t>框架设计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Printfcoder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2019-10-10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Web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web代理与控制台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功能：Web反向代理与管理控制台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cxnSp>
        <p:nvCxnSpPr>
          <p:cNvPr id="228" name="Google Shape;228;p26"/>
          <p:cNvCxnSpPr>
            <a:stCxn id="229" idx="3"/>
            <a:endCxn id="224" idx="1"/>
          </p:cNvCxnSpPr>
          <p:nvPr/>
        </p:nvCxnSpPr>
        <p:spPr>
          <a:xfrm flipH="1" rot="10800000">
            <a:off x="3219595" y="2139374"/>
            <a:ext cx="1018800" cy="12864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6"/>
          <p:cNvCxnSpPr>
            <a:stCxn id="224" idx="3"/>
            <a:endCxn id="226" idx="1"/>
          </p:cNvCxnSpPr>
          <p:nvPr/>
        </p:nvCxnSpPr>
        <p:spPr>
          <a:xfrm>
            <a:off x="5005516" y="2139306"/>
            <a:ext cx="1568100" cy="15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1366175" y="3091600"/>
            <a:ext cx="10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/[service]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6"/>
          <p:cNvCxnSpPr>
            <a:endCxn id="229" idx="1"/>
          </p:cNvCxnSpPr>
          <p:nvPr/>
        </p:nvCxnSpPr>
        <p:spPr>
          <a:xfrm>
            <a:off x="1449320" y="3425774"/>
            <a:ext cx="867900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6"/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cxnSp>
        <p:nvCxnSpPr>
          <p:cNvPr id="234" name="Google Shape;234;p26"/>
          <p:cNvCxnSpPr>
            <a:stCxn id="224" idx="3"/>
            <a:endCxn id="227" idx="1"/>
          </p:cNvCxnSpPr>
          <p:nvPr/>
        </p:nvCxnSpPr>
        <p:spPr>
          <a:xfrm>
            <a:off x="5005516" y="2139306"/>
            <a:ext cx="1568100" cy="14019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377475" y="2598425"/>
            <a:ext cx="5856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Proxy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 服务代理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功能：代理Micro风格的请求，支持异构系统只需要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瘦客户端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便可调用Micro服务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注：与Micro API不同的时，Proxy只处理micro风格的RPC请求，而非http请求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cxnSp>
        <p:nvCxnSpPr>
          <p:cNvPr id="250" name="Google Shape;250;p27"/>
          <p:cNvCxnSpPr>
            <a:endCxn id="249" idx="0"/>
          </p:cNvCxnSpPr>
          <p:nvPr/>
        </p:nvCxnSpPr>
        <p:spPr>
          <a:xfrm>
            <a:off x="4575931" y="2290634"/>
            <a:ext cx="0" cy="5844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27"/>
          <p:cNvCxnSpPr>
            <a:stCxn id="246" idx="3"/>
            <a:endCxn id="247" idx="1"/>
          </p:cNvCxnSpPr>
          <p:nvPr/>
        </p:nvCxnSpPr>
        <p:spPr>
          <a:xfrm flipH="1" rot="10800000">
            <a:off x="3169256" y="2029038"/>
            <a:ext cx="1023000" cy="69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27"/>
          <p:cNvCxnSpPr>
            <a:stCxn id="247" idx="3"/>
            <a:endCxn id="248" idx="1"/>
          </p:cNvCxnSpPr>
          <p:nvPr/>
        </p:nvCxnSpPr>
        <p:spPr>
          <a:xfrm>
            <a:off x="4959509" y="2028941"/>
            <a:ext cx="895500" cy="3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CLI</a:t>
            </a:r>
            <a:endParaRPr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 命令行工具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功能：以命令行操控Micro服务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执行：micro help 了解更多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Bot</a:t>
            </a:r>
            <a:endParaRPr/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小机器人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673" y="1649589"/>
            <a:ext cx="50419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功能：与常见的通信软件对接，负责传送信息，远程指令操作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注：目前没有对接中国常用的wechat、钉钉等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框架模块 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Service：具体实例化的服务，包含两个重要的组件：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、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4191000" y="1532699"/>
            <a:ext cx="4711700" cy="1691639"/>
          </a:xfrm>
          <a:custGeom>
            <a:rect b="b" l="l" r="r" t="t"/>
            <a:pathLst>
              <a:path extrusionOk="0" h="1691639" w="471170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10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06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Client：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发送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RPC请求与广播消息</a:t>
            </a:r>
            <a:endParaRPr b="0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Server：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接收</a:t>
            </a: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RPC请求与消费消息</a:t>
            </a:r>
            <a:endParaRPr b="0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Broker：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异步通信组件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Codec：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数据编码组件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Registry：服务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注册组件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Transport：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同步通信组件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Selector：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客户端均衡器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基础组件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基础组件调用关系 </a:t>
            </a:r>
            <a:endParaRPr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315" name="Google Shape;315;p32"/>
          <p:cNvCxnSpPr>
            <a:stCxn id="312" idx="3"/>
            <a:endCxn id="314" idx="3"/>
          </p:cNvCxnSpPr>
          <p:nvPr/>
        </p:nvCxnSpPr>
        <p:spPr>
          <a:xfrm rot="10800000">
            <a:off x="7252007" y="3338651"/>
            <a:ext cx="4200" cy="385800"/>
          </a:xfrm>
          <a:prstGeom prst="curvedConnector3">
            <a:avLst>
              <a:gd fmla="val -4082633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16" name="Google Shape;316;p32"/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</a:t>
            </a:r>
            <a:endParaRPr/>
          </a:p>
        </p:txBody>
      </p:sp>
      <p:cxnSp>
        <p:nvCxnSpPr>
          <p:cNvPr id="318" name="Google Shape;318;p32"/>
          <p:cNvCxnSpPr>
            <a:stCxn id="319" idx="3"/>
            <a:endCxn id="317" idx="3"/>
          </p:cNvCxnSpPr>
          <p:nvPr/>
        </p:nvCxnSpPr>
        <p:spPr>
          <a:xfrm flipH="1">
            <a:off x="6101545" y="3001321"/>
            <a:ext cx="1150500" cy="1436100"/>
          </a:xfrm>
          <a:prstGeom prst="curvedConnector3">
            <a:avLst>
              <a:gd fmla="val -75865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cxnSp>
        <p:nvCxnSpPr>
          <p:cNvPr id="321" name="Google Shape;321;p32"/>
          <p:cNvCxnSpPr>
            <a:stCxn id="322" idx="1"/>
            <a:endCxn id="317" idx="1"/>
          </p:cNvCxnSpPr>
          <p:nvPr/>
        </p:nvCxnSpPr>
        <p:spPr>
          <a:xfrm>
            <a:off x="3127562" y="2990144"/>
            <a:ext cx="2077800" cy="1447200"/>
          </a:xfrm>
          <a:prstGeom prst="curvedConnector3">
            <a:avLst>
              <a:gd fmla="val -8251" name="adj1"/>
            </a:avLst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3" name="Google Shape;323;p32"/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2.call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027708" y="2799988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send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5860171" y="1476500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805A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2" name="Google Shape;332;p32"/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4" name="Google Shape;334;p32"/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2"/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32"/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select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NATs</a:t>
            </a:r>
            <a:endParaRPr/>
          </a:p>
        </p:txBody>
      </p:sp>
      <p:cxnSp>
        <p:nvCxnSpPr>
          <p:cNvPr id="339" name="Google Shape;339;p32"/>
          <p:cNvCxnSpPr>
            <a:stCxn id="340" idx="0"/>
            <a:endCxn id="338" idx="1"/>
          </p:cNvCxnSpPr>
          <p:nvPr/>
        </p:nvCxnSpPr>
        <p:spPr>
          <a:xfrm rot="-5400000">
            <a:off x="4094882" y="1133532"/>
            <a:ext cx="749400" cy="780900"/>
          </a:xfrm>
          <a:prstGeom prst="curvedConnector2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1" name="Google Shape;341;p32"/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cxnSp>
        <p:nvCxnSpPr>
          <p:cNvPr id="342" name="Google Shape;342;p32"/>
          <p:cNvCxnSpPr>
            <a:endCxn id="322" idx="3"/>
          </p:cNvCxnSpPr>
          <p:nvPr/>
        </p:nvCxnSpPr>
        <p:spPr>
          <a:xfrm rot="10800000">
            <a:off x="3824486" y="2990144"/>
            <a:ext cx="1902900" cy="1312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3" name="Google Shape;343;p32"/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</p:txBody>
      </p:sp>
      <p:cxnSp>
        <p:nvCxnSpPr>
          <p:cNvPr id="344" name="Google Shape;344;p32"/>
          <p:cNvCxnSpPr>
            <a:stCxn id="311" idx="3"/>
            <a:endCxn id="330" idx="3"/>
          </p:cNvCxnSpPr>
          <p:nvPr/>
        </p:nvCxnSpPr>
        <p:spPr>
          <a:xfrm rot="10800000">
            <a:off x="3824547" y="2684125"/>
            <a:ext cx="5700" cy="654600"/>
          </a:xfrm>
          <a:prstGeom prst="curvedConnector3">
            <a:avLst>
              <a:gd fmla="val -3007764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32"/>
          <p:cNvCxnSpPr>
            <a:stCxn id="330" idx="1"/>
            <a:endCxn id="322" idx="1"/>
          </p:cNvCxnSpPr>
          <p:nvPr/>
        </p:nvCxnSpPr>
        <p:spPr>
          <a:xfrm>
            <a:off x="3124689" y="2684054"/>
            <a:ext cx="3000" cy="306000"/>
          </a:xfrm>
          <a:prstGeom prst="curvedConnector3">
            <a:avLst>
              <a:gd fmla="val -5714502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p32"/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2"/>
          <p:cNvCxnSpPr>
            <a:stCxn id="347" idx="3"/>
            <a:endCxn id="348" idx="1"/>
          </p:cNvCxnSpPr>
          <p:nvPr/>
        </p:nvCxnSpPr>
        <p:spPr>
          <a:xfrm>
            <a:off x="4313598" y="2367209"/>
            <a:ext cx="1743000" cy="1500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32"/>
          <p:cNvCxnSpPr>
            <a:stCxn id="348" idx="2"/>
            <a:endCxn id="347" idx="2"/>
          </p:cNvCxnSpPr>
          <p:nvPr/>
        </p:nvCxnSpPr>
        <p:spPr>
          <a:xfrm flipH="1" rot="5400000">
            <a:off x="5040491" y="1543050"/>
            <a:ext cx="289200" cy="2225400"/>
          </a:xfrm>
          <a:prstGeom prst="curvedConnector3">
            <a:avLst>
              <a:gd fmla="val -79046" name="adj1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32"/>
          <p:cNvCxnSpPr>
            <a:stCxn id="322" idx="1"/>
            <a:endCxn id="317" idx="2"/>
          </p:cNvCxnSpPr>
          <p:nvPr/>
        </p:nvCxnSpPr>
        <p:spPr>
          <a:xfrm>
            <a:off x="3127562" y="2990144"/>
            <a:ext cx="2526000" cy="1582200"/>
          </a:xfrm>
          <a:prstGeom prst="curvedConnector4">
            <a:avLst>
              <a:gd fmla="val -24065" name="adj1"/>
              <a:gd fmla="val 110835" name="adj2"/>
            </a:avLst>
          </a:prstGeom>
          <a:noFill/>
          <a:ln cap="flat" cmpd="sng" w="28575">
            <a:solidFill>
              <a:srgbClr val="00D4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p32"/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list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32"/>
          <p:cNvCxnSpPr>
            <a:stCxn id="354" idx="0"/>
            <a:endCxn id="338" idx="3"/>
          </p:cNvCxnSpPr>
          <p:nvPr/>
        </p:nvCxnSpPr>
        <p:spPr>
          <a:xfrm flipH="1" rot="5400000">
            <a:off x="5610837" y="1213633"/>
            <a:ext cx="749400" cy="620700"/>
          </a:xfrm>
          <a:prstGeom prst="curvedConnector2">
            <a:avLst/>
          </a:prstGeom>
          <a:noFill/>
          <a:ln cap="flat" cmpd="sng" w="28575">
            <a:solidFill>
              <a:srgbClr val="00D4D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40" name="Google Shape;340;p32"/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rgbClr val="00D4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Go-Micro 各组件流程图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printfcoder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其他组件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50093" y="1725250"/>
            <a:ext cx="970593" cy="51974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1415804" y="1363448"/>
            <a:ext cx="45719" cy="12192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509352" y="1328583"/>
            <a:ext cx="512327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1499409" y="1796207"/>
            <a:ext cx="1130018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Consul、ZK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1499409" y="2244781"/>
            <a:ext cx="670686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gRPC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2786249" y="1297639"/>
            <a:ext cx="619855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E4E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609415" y="1492432"/>
            <a:ext cx="576445" cy="4656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配置组件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分布式同步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数据库组件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5293645" y="1483935"/>
            <a:ext cx="839025" cy="452984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019731" y="1473482"/>
            <a:ext cx="749810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Plugin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224829" y="1483935"/>
            <a:ext cx="722640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监控组件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智能路由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动态加载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7853653" y="1466884"/>
            <a:ext cx="864079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运行时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4609415" y="2308951"/>
            <a:ext cx="821281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Tunnel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4522588" y="2772445"/>
            <a:ext cx="114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P2P网络隧道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5599302" y="2308951"/>
            <a:ext cx="847477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5648190" y="2804825"/>
            <a:ext cx="74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DC网络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589190" y="2315948"/>
            <a:ext cx="821281" cy="46343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命令代理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3548993" y="1275028"/>
            <a:ext cx="525565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3514031" y="1825750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Web服务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775634" y="2136055"/>
            <a:ext cx="714778" cy="508959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异构代理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7834341" y="73201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生态组件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311700" y="445025"/>
            <a:ext cx="4361153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Broker 异步消息组件</a:t>
            </a:r>
            <a:endParaRPr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NATs、RbMQ 、Kafka 、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nsq …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57200" y="1504950"/>
            <a:ext cx="55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注册关心的主题（Topic），指定队列（Queue）分发消息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8975" y="1847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异步将消息推送到主题（Topic）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57200" y="2170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Encoding：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编码消息（默认JSON格式）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3207010" y="32202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3664210" y="3072577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804958" y="3219942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C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262158" y="3072250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804958" y="40981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[X]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7262158" y="3950477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34"/>
          <p:cNvCxnSpPr>
            <a:stCxn id="405" idx="3"/>
            <a:endCxn id="399" idx="1"/>
          </p:cNvCxnSpPr>
          <p:nvPr/>
        </p:nvCxnSpPr>
        <p:spPr>
          <a:xfrm flipH="1" rot="10800000">
            <a:off x="4121410" y="3400702"/>
            <a:ext cx="702300" cy="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p34"/>
          <p:cNvSpPr/>
          <p:nvPr/>
        </p:nvSpPr>
        <p:spPr>
          <a:xfrm>
            <a:off x="6804958" y="23067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262158" y="2148304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34"/>
          <p:cNvCxnSpPr>
            <a:stCxn id="407" idx="1"/>
            <a:endCxn id="399" idx="3"/>
          </p:cNvCxnSpPr>
          <p:nvPr/>
        </p:nvCxnSpPr>
        <p:spPr>
          <a:xfrm rot="10800000">
            <a:off x="6119158" y="3400675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34"/>
          <p:cNvCxnSpPr>
            <a:stCxn id="409" idx="1"/>
            <a:endCxn id="399" idx="2"/>
          </p:cNvCxnSpPr>
          <p:nvPr/>
        </p:nvCxnSpPr>
        <p:spPr>
          <a:xfrm rot="10800000">
            <a:off x="5471458" y="4098303"/>
            <a:ext cx="1333500" cy="180600"/>
          </a:xfrm>
          <a:prstGeom prst="bentConnector2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p34"/>
          <p:cNvSpPr/>
          <p:nvPr/>
        </p:nvSpPr>
        <p:spPr>
          <a:xfrm>
            <a:off x="5166657" y="2762482"/>
            <a:ext cx="609600" cy="24441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中间件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34"/>
          <p:cNvCxnSpPr>
            <a:stCxn id="412" idx="1"/>
            <a:endCxn id="399" idx="0"/>
          </p:cNvCxnSpPr>
          <p:nvPr/>
        </p:nvCxnSpPr>
        <p:spPr>
          <a:xfrm flipH="1">
            <a:off x="5471458" y="2487502"/>
            <a:ext cx="1333500" cy="215400"/>
          </a:xfrm>
          <a:prstGeom prst="bentConnector2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p34"/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注：中间件不一定是消息服务，比如Http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订阅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发布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发布与订阅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5"/>
          <p:cNvSpPr txBox="1"/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7620000" y="739730"/>
            <a:ext cx="106680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服务发现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type Registry interface {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Register(*Service, ...RegisterOption) error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Deregister(*Service) error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GetService(string) ([]*Service,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ListServices() ([]*Service,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Watch(...WatchOption) (Watcher,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Consul、ZK、Etcd…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MDNS、NATs…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864677" y="4147893"/>
            <a:ext cx="914400" cy="343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5321876" y="4069451"/>
            <a:ext cx="680749" cy="15687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7536180" y="1803569"/>
            <a:ext cx="914400" cy="3614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6362699" y="2571750"/>
            <a:ext cx="609600" cy="160544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中间件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5"/>
          <p:cNvCxnSpPr>
            <a:stCxn id="437" idx="2"/>
            <a:endCxn id="438" idx="0"/>
          </p:cNvCxnSpPr>
          <p:nvPr/>
        </p:nvCxnSpPr>
        <p:spPr>
          <a:xfrm rot="5400000">
            <a:off x="7126980" y="1705436"/>
            <a:ext cx="406800" cy="1326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35"/>
          <p:cNvCxnSpPr>
            <a:stCxn id="436" idx="1"/>
            <a:endCxn id="432" idx="1"/>
          </p:cNvCxnSpPr>
          <p:nvPr/>
        </p:nvCxnSpPr>
        <p:spPr>
          <a:xfrm flipH="1" rot="10800000">
            <a:off x="5321876" y="3170791"/>
            <a:ext cx="697800" cy="977100"/>
          </a:xfrm>
          <a:prstGeom prst="bentConnector3">
            <a:avLst>
              <a:gd fmla="val -32760" name="adj1"/>
            </a:avLst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Service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35"/>
          <p:cNvCxnSpPr>
            <a:stCxn id="432" idx="2"/>
            <a:endCxn id="435" idx="3"/>
          </p:cNvCxnSpPr>
          <p:nvPr/>
        </p:nvCxnSpPr>
        <p:spPr>
          <a:xfrm rot="5400000">
            <a:off x="5901600" y="3553478"/>
            <a:ext cx="643500" cy="888300"/>
          </a:xfrm>
          <a:prstGeom prst="bentConnector2">
            <a:avLst/>
          </a:prstGeom>
          <a:noFill/>
          <a:ln cap="flat" cmpd="tri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35"/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Instances {…}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7962004" y="1725129"/>
            <a:ext cx="680749" cy="15687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9525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个人背景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喜欢微服务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112271" y="1038425"/>
            <a:ext cx="24339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OPPO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Huize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KLOOK</a:t>
            </a:r>
            <a:endParaRPr/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Kingdee</a:t>
            </a:r>
            <a:endParaRPr b="0" i="0" sz="18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1AED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github.com/</a:t>
            </a:r>
            <a:r>
              <a:rPr b="0" i="0" lang="en-US" sz="1800" u="sng" cap="none" strike="noStrike">
                <a:solidFill>
                  <a:srgbClr val="01AED1"/>
                </a:solidFill>
                <a:latin typeface="Courier New"/>
                <a:ea typeface="Courier New"/>
                <a:cs typeface="Courier New"/>
                <a:sym typeface="Courier New"/>
              </a:rPr>
              <a:t>printfcoder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614" y="1038435"/>
            <a:ext cx="817257" cy="3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337" y="2161243"/>
            <a:ext cx="368019" cy="36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2552" y="1530325"/>
            <a:ext cx="323569" cy="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0337" y="2747603"/>
            <a:ext cx="7924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Printfcoder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注册类型</a:t>
            </a:r>
            <a:endParaRPr/>
          </a:p>
        </p:txBody>
      </p:sp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基于通用型注册中心，如Etcd</a:t>
            </a:r>
            <a:r>
              <a:rPr lang="en-US"/>
              <a:t>、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Consul、Zookeeper、Eureka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基于网络广播，如mDNS、Gossip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基于消息中间件，如NATs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8" name="Google Shape;458;p3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7102678" y="883143"/>
            <a:ext cx="1855098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通用型注册中心</a:t>
            </a:r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659" y="1570285"/>
            <a:ext cx="166432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74699" y="3347818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6788" y="2344861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676" y="3058329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7"/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467" name="Google Shape;467;p37"/>
          <p:cNvCxnSpPr>
            <a:stCxn id="460" idx="3"/>
          </p:cNvCxnSpPr>
          <p:nvPr/>
        </p:nvCxnSpPr>
        <p:spPr>
          <a:xfrm>
            <a:off x="5433979" y="1913185"/>
            <a:ext cx="1793100" cy="1145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37"/>
          <p:cNvCxnSpPr>
            <a:stCxn id="463" idx="0"/>
            <a:endCxn id="460" idx="2"/>
          </p:cNvCxnSpPr>
          <p:nvPr/>
        </p:nvCxnSpPr>
        <p:spPr>
          <a:xfrm flipH="1" rot="5400000">
            <a:off x="4258344" y="2599479"/>
            <a:ext cx="802200" cy="1155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37"/>
          <p:cNvCxnSpPr>
            <a:stCxn id="461" idx="0"/>
            <a:endCxn id="460" idx="1"/>
          </p:cNvCxnSpPr>
          <p:nvPr/>
        </p:nvCxnSpPr>
        <p:spPr>
          <a:xfrm rot="-5400000">
            <a:off x="2095669" y="1673818"/>
            <a:ext cx="1434600" cy="19134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37"/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192.168.1.2:8080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7"/>
          <p:cNvCxnSpPr>
            <a:stCxn id="462" idx="0"/>
            <a:endCxn id="460" idx="3"/>
          </p:cNvCxnSpPr>
          <p:nvPr/>
        </p:nvCxnSpPr>
        <p:spPr>
          <a:xfrm flipH="1" rot="5400000">
            <a:off x="6172856" y="1174411"/>
            <a:ext cx="431700" cy="19092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37"/>
          <p:cNvSpPr/>
          <p:nvPr/>
        </p:nvSpPr>
        <p:spPr>
          <a:xfrm>
            <a:off x="468980" y="1345018"/>
            <a:ext cx="62388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noFill/>
          <a:ln cap="flat" cmpd="sng" w="222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37"/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475" name="Google Shape;475;p37"/>
          <p:cNvCxnSpPr/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37"/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192.168.1.2:8080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37"/>
          <p:cNvCxnSpPr>
            <a:stCxn id="460" idx="2"/>
            <a:endCxn id="463" idx="3"/>
          </p:cNvCxnSpPr>
          <p:nvPr/>
        </p:nvCxnSpPr>
        <p:spPr>
          <a:xfrm flipH="1" rot="-5400000">
            <a:off x="4265069" y="2592835"/>
            <a:ext cx="1205400" cy="531900"/>
          </a:xfrm>
          <a:prstGeom prst="curvedConnector4">
            <a:avLst>
              <a:gd fmla="val 33277" name="adj1"/>
              <a:gd fmla="val 199428" name="adj2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37"/>
          <p:cNvCxnSpPr>
            <a:stCxn id="460" idx="1"/>
            <a:endCxn id="461" idx="1"/>
          </p:cNvCxnSpPr>
          <p:nvPr/>
        </p:nvCxnSpPr>
        <p:spPr>
          <a:xfrm flipH="1">
            <a:off x="2237859" y="1913185"/>
            <a:ext cx="1531800" cy="18378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37"/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192.168.1.3:8081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192.168.1.3:8081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192.168.1.4:8082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192.168.1.2:8080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192.168.1.3:8081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7848989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mDNS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mDNS：多路广播域名解析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78" y="2829191"/>
            <a:ext cx="76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8"/>
          <p:cNvSpPr txBox="1"/>
          <p:nvPr/>
        </p:nvSpPr>
        <p:spPr>
          <a:xfrm>
            <a:off x="3304948" y="2706075"/>
            <a:ext cx="152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Who is service A</a:t>
            </a:r>
            <a:endParaRPr/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928051" y="1710287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478" y="2479977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478" y="3819791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97" name="Google Shape;497;p38"/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8" name="Google Shape;498;p38"/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99" name="Google Shape;499;p38"/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38"/>
          <p:cNvCxnSpPr>
            <a:stCxn id="491" idx="3"/>
            <a:endCxn id="501" idx="1"/>
          </p:cNvCxnSpPr>
          <p:nvPr/>
        </p:nvCxnSpPr>
        <p:spPr>
          <a:xfrm>
            <a:off x="3587678" y="3133991"/>
            <a:ext cx="957900" cy="148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38"/>
          <p:cNvCxnSpPr>
            <a:stCxn id="501" idx="2"/>
            <a:endCxn id="495" idx="1"/>
          </p:cNvCxnSpPr>
          <p:nvPr/>
        </p:nvCxnSpPr>
        <p:spPr>
          <a:xfrm flipH="1" rot="-5400000">
            <a:off x="4955999" y="3762492"/>
            <a:ext cx="609900" cy="311100"/>
          </a:xfrm>
          <a:prstGeom prst="curvedConnector2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3" name="Google Shape;50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564514" y="1798269"/>
            <a:ext cx="446405" cy="42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38"/>
          <p:cNvCxnSpPr>
            <a:stCxn id="501" idx="0"/>
            <a:endCxn id="493" idx="2"/>
          </p:cNvCxnSpPr>
          <p:nvPr/>
        </p:nvCxnSpPr>
        <p:spPr>
          <a:xfrm rot="-5400000">
            <a:off x="5489699" y="2132401"/>
            <a:ext cx="435600" cy="1204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38"/>
          <p:cNvCxnSpPr>
            <a:endCxn id="494" idx="1"/>
          </p:cNvCxnSpPr>
          <p:nvPr/>
        </p:nvCxnSpPr>
        <p:spPr>
          <a:xfrm flipH="1" rot="10800000">
            <a:off x="5625878" y="2883202"/>
            <a:ext cx="1314600" cy="3081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38"/>
          <p:cNvCxnSpPr>
            <a:stCxn id="503" idx="3"/>
            <a:endCxn id="501" idx="0"/>
          </p:cNvCxnSpPr>
          <p:nvPr/>
        </p:nvCxnSpPr>
        <p:spPr>
          <a:xfrm flipH="1">
            <a:off x="5105514" y="2011864"/>
            <a:ext cx="459000" cy="9405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1" name="Google Shape;50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5563" y="2952301"/>
            <a:ext cx="1119673" cy="66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38"/>
          <p:cNvCxnSpPr>
            <a:stCxn id="501" idx="3"/>
            <a:endCxn id="494" idx="2"/>
          </p:cNvCxnSpPr>
          <p:nvPr/>
        </p:nvCxnSpPr>
        <p:spPr>
          <a:xfrm>
            <a:off x="5665236" y="3282696"/>
            <a:ext cx="1691700" cy="3600"/>
          </a:xfrm>
          <a:prstGeom prst="curvedConnector4">
            <a:avLst>
              <a:gd fmla="val 37691" name="adj1"/>
              <a:gd fmla="val 6453625" name="adj2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8" name="Google Shape;50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733291">
            <a:off x="6579726" y="1716960"/>
            <a:ext cx="187093" cy="24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8"/>
          <p:cNvCxnSpPr>
            <a:endCxn id="491" idx="2"/>
          </p:cNvCxnSpPr>
          <p:nvPr/>
        </p:nvCxnSpPr>
        <p:spPr>
          <a:xfrm rot="10800000">
            <a:off x="3206678" y="3438791"/>
            <a:ext cx="1524000" cy="76200"/>
          </a:xfrm>
          <a:prstGeom prst="curved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38"/>
          <p:cNvCxnSpPr>
            <a:stCxn id="501" idx="2"/>
            <a:endCxn id="495" idx="0"/>
          </p:cNvCxnSpPr>
          <p:nvPr/>
        </p:nvCxnSpPr>
        <p:spPr>
          <a:xfrm flipH="1" rot="-5400000">
            <a:off x="5365799" y="3352692"/>
            <a:ext cx="206700" cy="72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" name="Google Shape;511;p38"/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157154">
            <a:off x="7760029" y="2658805"/>
            <a:ext cx="117345" cy="1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157154">
            <a:off x="6195580" y="3975868"/>
            <a:ext cx="120644" cy="17809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8"/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mDNS Registry </a:t>
            </a:r>
            <a:r>
              <a:rPr b="0" i="1" lang="en-US" sz="6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by printfcoder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Hey! I am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Addr is at 192.168.1.2:8080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Update A is at 192.168.1.2:8080</a:t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广播位置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noFill/>
          <a:ln cap="flat" cmpd="sng" w="222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38"/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广播查询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38"/>
          <p:cNvCxnSpPr/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39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28" name="Google Shape;528;p39"/>
          <p:cNvSpPr txBox="1"/>
          <p:nvPr/>
        </p:nvSpPr>
        <p:spPr>
          <a:xfrm>
            <a:off x="8218783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NATs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基于NATs消息系统Pub/Sub注册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39"/>
          <p:cNvCxnSpPr/>
          <p:nvPr/>
        </p:nvCxnSpPr>
        <p:spPr>
          <a:xfrm flipH="1" rot="10800000">
            <a:off x="403364" y="1999077"/>
            <a:ext cx="343622" cy="1712"/>
          </a:xfrm>
          <a:prstGeom prst="straightConnector1">
            <a:avLst/>
          </a:prstGeom>
          <a:noFill/>
          <a:ln cap="flat" cmpd="sng" w="222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p39"/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33" name="Google Shape;533;p39"/>
          <p:cNvCxnSpPr/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34" name="Google Shape;5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923" y="2347451"/>
            <a:ext cx="1002783" cy="30083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cap="flat" cmpd="sng" w="25400">
            <a:solidFill>
              <a:srgbClr val="342E2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39"/>
          <p:cNvCxnSpPr>
            <a:stCxn id="537" idx="1"/>
            <a:endCxn id="535" idx="3"/>
          </p:cNvCxnSpPr>
          <p:nvPr/>
        </p:nvCxnSpPr>
        <p:spPr>
          <a:xfrm rot="10800000">
            <a:off x="5509849" y="2483722"/>
            <a:ext cx="1647900" cy="10677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39"/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Topic：</a:t>
            </a:r>
            <a:r>
              <a:rPr b="0" i="0" lang="en-US" sz="1100" u="none" cap="none" strike="noStrike">
                <a:solidFill>
                  <a:srgbClr val="30BE47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39" name="Google Shape;539;p39"/>
          <p:cNvCxnSpPr>
            <a:stCxn id="540" idx="0"/>
            <a:endCxn id="535" idx="0"/>
          </p:cNvCxnSpPr>
          <p:nvPr/>
        </p:nvCxnSpPr>
        <p:spPr>
          <a:xfrm rot="-5400000">
            <a:off x="2141732" y="1001735"/>
            <a:ext cx="1450200" cy="3786000"/>
          </a:xfrm>
          <a:prstGeom prst="curvedConnector3">
            <a:avLst>
              <a:gd fmla="val 115773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p39"/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如何注册？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如何发现？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/>
          </a:p>
        </p:txBody>
      </p:sp>
      <p:cxnSp>
        <p:nvCxnSpPr>
          <p:cNvPr id="544" name="Google Shape;544;p39"/>
          <p:cNvCxnSpPr>
            <a:stCxn id="540" idx="3"/>
          </p:cNvCxnSpPr>
          <p:nvPr/>
        </p:nvCxnSpPr>
        <p:spPr>
          <a:xfrm flipH="1" rot="10800000">
            <a:off x="1281835" y="2483873"/>
            <a:ext cx="2728200" cy="1248300"/>
          </a:xfrm>
          <a:prstGeom prst="curvedConnector3">
            <a:avLst>
              <a:gd fmla="val 1521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39"/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 </a:t>
            </a:r>
            <a:r>
              <a:rPr b="0" i="0" lang="en-US" sz="1100" u="none" cap="none" strike="noStrike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to Addr-B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addr: 192.168.1.2:8080</a:t>
            </a:r>
            <a:endParaRPr/>
          </a:p>
        </p:txBody>
      </p:sp>
      <p:sp>
        <p:nvSpPr>
          <p:cNvPr id="546" name="Google Shape;546;p39"/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</a:t>
            </a:r>
            <a:endParaRPr/>
          </a:p>
        </p:txBody>
      </p:sp>
      <p:sp>
        <p:nvSpPr>
          <p:cNvPr id="548" name="Google Shape;548;p39"/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Service: service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Reply: Addr-B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cxnSp>
        <p:nvCxnSpPr>
          <p:cNvPr id="552" name="Google Shape;552;p39"/>
          <p:cNvCxnSpPr>
            <a:stCxn id="535" idx="3"/>
            <a:endCxn id="537" idx="0"/>
          </p:cNvCxnSpPr>
          <p:nvPr/>
        </p:nvCxnSpPr>
        <p:spPr>
          <a:xfrm>
            <a:off x="5509828" y="2483794"/>
            <a:ext cx="1956000" cy="9552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39"/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ServiceA: 192.168.1.2:8080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 cap="flat" cmpd="sng" w="9525">
            <a:solidFill>
              <a:srgbClr val="00704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40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61" name="Google Shape;561;p40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支持的注册方式</a:t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mDNS 默认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Zookeeper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Etcd/v3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Eureka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k8s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41"/>
          <p:cNvSpPr txBox="1"/>
          <p:nvPr>
            <p:ph type="title"/>
          </p:nvPr>
        </p:nvSpPr>
        <p:spPr>
          <a:xfrm>
            <a:off x="311699" y="445025"/>
            <a:ext cx="6399651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Selector 选择器组件</a:t>
            </a:r>
            <a:br>
              <a:rPr lang="en-US"/>
            </a:br>
            <a:endParaRPr/>
          </a:p>
        </p:txBody>
      </p:sp>
      <p:sp>
        <p:nvSpPr>
          <p:cNvPr id="569" name="Google Shape;569;p41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支持的注册方式</a:t>
            </a: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41"/>
          <p:cNvCxnSpPr>
            <a:stCxn id="573" idx="1"/>
            <a:endCxn id="571" idx="1"/>
          </p:cNvCxnSpPr>
          <p:nvPr/>
        </p:nvCxnSpPr>
        <p:spPr>
          <a:xfrm rot="10800000">
            <a:off x="4522637" y="2216494"/>
            <a:ext cx="3000" cy="846900"/>
          </a:xfrm>
          <a:prstGeom prst="curvedConnector3">
            <a:avLst>
              <a:gd fmla="val 16582700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41"/>
          <p:cNvSpPr txBox="1"/>
          <p:nvPr/>
        </p:nvSpPr>
        <p:spPr>
          <a:xfrm>
            <a:off x="3622517" y="2556752"/>
            <a:ext cx="75212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Select 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41"/>
          <p:cNvCxnSpPr>
            <a:stCxn id="571" idx="3"/>
            <a:endCxn id="572" idx="3"/>
          </p:cNvCxnSpPr>
          <p:nvPr/>
        </p:nvCxnSpPr>
        <p:spPr>
          <a:xfrm>
            <a:off x="5222561" y="2216432"/>
            <a:ext cx="600" cy="417000"/>
          </a:xfrm>
          <a:prstGeom prst="curvedConnector3">
            <a:avLst>
              <a:gd fmla="val 5749632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41"/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 B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192.168.1.2:10008/foo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192.168.1.3:10009/foo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E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192.168.1.4:10010/foo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41"/>
          <p:cNvCxnSpPr>
            <a:stCxn id="572" idx="3"/>
            <a:endCxn id="571" idx="0"/>
          </p:cNvCxnSpPr>
          <p:nvPr/>
        </p:nvCxnSpPr>
        <p:spPr>
          <a:xfrm rot="10800000">
            <a:off x="4872761" y="2067086"/>
            <a:ext cx="349800" cy="566400"/>
          </a:xfrm>
          <a:prstGeom prst="curvedConnector4">
            <a:avLst>
              <a:gd fmla="val -310123" name="adj1"/>
              <a:gd fmla="val 140362" name="adj2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p41"/>
          <p:cNvSpPr txBox="1"/>
          <p:nvPr/>
        </p:nvSpPr>
        <p:spPr>
          <a:xfrm>
            <a:off x="5687542" y="1618332"/>
            <a:ext cx="8739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B1, B2, B3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41"/>
          <p:cNvCxnSpPr>
            <a:stCxn id="571" idx="2"/>
            <a:endCxn id="573" idx="1"/>
          </p:cNvCxnSpPr>
          <p:nvPr/>
        </p:nvCxnSpPr>
        <p:spPr>
          <a:xfrm rot="5400000">
            <a:off x="4350362" y="2540986"/>
            <a:ext cx="697500" cy="347100"/>
          </a:xfrm>
          <a:prstGeom prst="curvedConnector4">
            <a:avLst>
              <a:gd fmla="val 8677" name="adj1"/>
              <a:gd fmla="val 570578" name="adj2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41"/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RoundRobin B2:192.168.1.3:10009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目前默认支持两种选择算法：随机与轮询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41"/>
          <p:cNvCxnSpPr>
            <a:stCxn id="573" idx="3"/>
            <a:endCxn id="583" idx="1"/>
          </p:cNvCxnSpPr>
          <p:nvPr/>
        </p:nvCxnSpPr>
        <p:spPr>
          <a:xfrm flipH="1" rot="10800000">
            <a:off x="5227963" y="2499094"/>
            <a:ext cx="1890600" cy="564300"/>
          </a:xfrm>
          <a:prstGeom prst="curvedConnector3">
            <a:avLst>
              <a:gd fmla="val 49999" name="adj1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5" name="Google Shape;595;p41"/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Call 1.3:10009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职责：负载均衡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/>
          </a:p>
        </p:txBody>
      </p:sp>
      <p:sp>
        <p:nvSpPr>
          <p:cNvPr id="602" name="Google Shape;602;p4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3" name="Google Shape;6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343150"/>
            <a:ext cx="4158228" cy="163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2"/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type Transport interface {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Dial(addr string, opts ...DialOption) (Client,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Listen(addr string, opts ...ListenOption) (Listener, error)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请求与响应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/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43"/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通信模型</a:t>
            </a:r>
            <a:endParaRPr b="1" i="0" sz="1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1178873" y="1167125"/>
            <a:ext cx="710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3"/>
          <p:cNvSpPr txBox="1"/>
          <p:nvPr/>
        </p:nvSpPr>
        <p:spPr>
          <a:xfrm>
            <a:off x="3433076" y="1121925"/>
            <a:ext cx="90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</p:txBody>
      </p:sp>
      <p:sp>
        <p:nvSpPr>
          <p:cNvPr id="618" name="Google Shape;618;p43"/>
          <p:cNvSpPr txBox="1"/>
          <p:nvPr/>
        </p:nvSpPr>
        <p:spPr>
          <a:xfrm>
            <a:off x="644600" y="4752250"/>
            <a:ext cx="587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注：为了简化，忽略了Codec模块。箭头所指为逻辑调用，并非直接调用</a:t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1208076" y="21612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trClient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43"/>
          <p:cNvCxnSpPr>
            <a:stCxn id="622" idx="3"/>
            <a:endCxn id="617" idx="1"/>
          </p:cNvCxnSpPr>
          <p:nvPr/>
        </p:nvCxnSpPr>
        <p:spPr>
          <a:xfrm>
            <a:off x="2533690" y="1723243"/>
            <a:ext cx="710400" cy="42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4" name="Google Shape;624;p43"/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3353223" y="21867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Listener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465251" y="2705000"/>
            <a:ext cx="71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trSocket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214947" y="1880450"/>
            <a:ext cx="11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43"/>
          <p:cNvCxnSpPr>
            <a:stCxn id="634" idx="3"/>
            <a:endCxn id="627" idx="1"/>
          </p:cNvCxnSpPr>
          <p:nvPr/>
        </p:nvCxnSpPr>
        <p:spPr>
          <a:xfrm flipH="1" rot="10800000">
            <a:off x="2286232" y="2462468"/>
            <a:ext cx="1163700" cy="3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4" name="Google Shape;634;p43"/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989625" y="1900625"/>
            <a:ext cx="100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5476797" y="1260425"/>
            <a:ext cx="23043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=&gt;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5476800" y="1672700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client.Call =&gt; server.Handler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5488451" y="2101400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transport.client =&gt; transport.listener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5508876" y="2601775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transport.Dial =&gt; transport.Accept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6085022" y="1444137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6085022" y="1900625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6085022" y="2380493"/>
            <a:ext cx="144670" cy="2791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 cap="flat" cmpd="sng" w="25400">
            <a:solidFill>
              <a:srgbClr val="0A04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http[1]</a:t>
            </a:r>
            <a:endParaRPr b="0" i="1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http[1]: 原生http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默认的HttpTransport请求模型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43"/>
          <p:cNvCxnSpPr>
            <a:stCxn id="631" idx="1"/>
            <a:endCxn id="645" idx="3"/>
          </p:cNvCxnSpPr>
          <p:nvPr/>
        </p:nvCxnSpPr>
        <p:spPr>
          <a:xfrm rot="10800000">
            <a:off x="2053679" y="3573118"/>
            <a:ext cx="1519500" cy="27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p43"/>
          <p:cNvCxnSpPr>
            <a:stCxn id="644" idx="3"/>
            <a:endCxn id="630" idx="1"/>
          </p:cNvCxnSpPr>
          <p:nvPr/>
        </p:nvCxnSpPr>
        <p:spPr>
          <a:xfrm>
            <a:off x="2053805" y="3276489"/>
            <a:ext cx="1527000" cy="15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的分类</a:t>
            </a:r>
            <a:endParaRPr/>
          </a:p>
        </p:txBody>
      </p:sp>
      <p:sp>
        <p:nvSpPr>
          <p:cNvPr id="656" name="Google Shape;656;p4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7" name="Google Shape;6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6" y="1382792"/>
            <a:ext cx="4144735" cy="322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组件插件化</a:t>
            </a:r>
            <a:endParaRPr/>
          </a:p>
        </p:txBody>
      </p:sp>
      <p:sp>
        <p:nvSpPr>
          <p:cNvPr id="663" name="Google Shape;663;p45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什么是Micro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Go-Micro框架的设计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Go-Micro主要的组件</a:t>
            </a:r>
            <a:endParaRPr b="1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Go-Micro的插件化</a:t>
            </a:r>
            <a:endParaRPr b="0" i="0" sz="1400" u="none" cap="none" strike="noStrike"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问答与下期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回顾框架</a:t>
            </a:r>
            <a:endParaRPr/>
          </a:p>
        </p:txBody>
      </p:sp>
      <p:sp>
        <p:nvSpPr>
          <p:cNvPr id="669" name="Google Shape;669;p4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150613" y="1422137"/>
            <a:ext cx="4711700" cy="1691639"/>
          </a:xfrm>
          <a:custGeom>
            <a:rect b="b" l="l" r="r" t="t"/>
            <a:pathLst>
              <a:path extrusionOk="0" h="1691639" w="471170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6"/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151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noFill/>
          <a:ln cap="flat" cmpd="sng" w="12700">
            <a:solidFill>
              <a:srgbClr val="342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10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6"/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1125">
            <a:noAutofit/>
          </a:bodyPr>
          <a:lstStyle/>
          <a:p>
            <a:pPr indent="0" lvl="0" marL="206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插件化代码演示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84" name="Google Shape;684;p4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47"/>
          <p:cNvSpPr/>
          <p:nvPr/>
        </p:nvSpPr>
        <p:spPr>
          <a:xfrm>
            <a:off x="457200" y="1657350"/>
            <a:ext cx="2879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实例化一个Rpc服务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Registry注册使用MDNS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异步消息使用HttpBroker</a:t>
            </a:r>
            <a:endParaRPr/>
          </a:p>
        </p:txBody>
      </p:sp>
      <p:sp>
        <p:nvSpPr>
          <p:cNvPr id="686" name="Google Shape;686;p47"/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实例化一个Rpc服务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注册中心使用Consul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异步消息使用RabbitMQ</a:t>
            </a:r>
            <a:endParaRPr/>
          </a:p>
          <a:p>
            <a:pPr indent="-2571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默认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自定义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:= micro.NewService()</a:t>
            </a:r>
            <a:endParaRPr/>
          </a:p>
        </p:txBody>
      </p:sp>
      <p:sp>
        <p:nvSpPr>
          <p:cNvPr id="690" name="Google Shape;690;p47"/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代码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7"/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代码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7"/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sp>
        <p:nvSpPr>
          <p:cNvPr id="693" name="Google Shape;693;p47"/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694" name="Google Shape;694;p47"/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:= micro.NewService(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micro.Registry(consul.NewRegistry(func(ops *registry.Options) {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ops.Addrs = []string{"127.0.0.1:8500"}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})),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micro.Broker(rabbitmq.NewBroker(</a:t>
            </a:r>
            <a:b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broker.Addrs([]string{"127.0.0.1:5672"}...),</a:t>
            </a:r>
            <a:b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)),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插件化原理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00" name="Google Shape;700;p48"/>
          <p:cNvSpPr txBox="1"/>
          <p:nvPr>
            <p:ph idx="1" type="body"/>
          </p:nvPr>
        </p:nvSpPr>
        <p:spPr>
          <a:xfrm>
            <a:off x="311700" y="1266325"/>
            <a:ext cx="8520600" cy="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为每个组件强定义了接口</a:t>
            </a:r>
            <a:endParaRPr/>
          </a:p>
        </p:txBody>
      </p:sp>
      <p:sp>
        <p:nvSpPr>
          <p:cNvPr id="701" name="Google Shape;701;p4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2" name="Google Shape;7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33" y="3341357"/>
            <a:ext cx="1465997" cy="14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756" y="2398144"/>
            <a:ext cx="3348488" cy="118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333" y="1852832"/>
            <a:ext cx="1431969" cy="12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1735" y="1547562"/>
            <a:ext cx="1160253" cy="12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2504" y="966513"/>
            <a:ext cx="1856240" cy="11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9907" y="3676376"/>
            <a:ext cx="1420243" cy="130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0624" y="3684768"/>
            <a:ext cx="1780994" cy="128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71735" y="3169654"/>
            <a:ext cx="1711508" cy="1030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8"/>
          <p:cNvCxnSpPr>
            <a:endCxn id="704" idx="3"/>
          </p:cNvCxnSpPr>
          <p:nvPr/>
        </p:nvCxnSpPr>
        <p:spPr>
          <a:xfrm rot="10800000">
            <a:off x="1874302" y="2498695"/>
            <a:ext cx="1196700" cy="475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1" name="Google Shape;711;p48"/>
          <p:cNvCxnSpPr/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2" name="Google Shape;712;p48"/>
          <p:cNvCxnSpPr>
            <a:endCxn id="707" idx="3"/>
          </p:cNvCxnSpPr>
          <p:nvPr/>
        </p:nvCxnSpPr>
        <p:spPr>
          <a:xfrm flipH="1">
            <a:off x="3890150" y="3388295"/>
            <a:ext cx="525600" cy="9396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48"/>
          <p:cNvCxnSpPr>
            <a:endCxn id="708" idx="0"/>
          </p:cNvCxnSpPr>
          <p:nvPr/>
        </p:nvCxnSpPr>
        <p:spPr>
          <a:xfrm>
            <a:off x="5246021" y="3426468"/>
            <a:ext cx="365100" cy="2583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p48"/>
          <p:cNvCxnSpPr>
            <a:endCxn id="709" idx="1"/>
          </p:cNvCxnSpPr>
          <p:nvPr/>
        </p:nvCxnSpPr>
        <p:spPr>
          <a:xfrm>
            <a:off x="6113835" y="3342768"/>
            <a:ext cx="657900" cy="3420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48"/>
          <p:cNvCxnSpPr>
            <a:endCxn id="705" idx="1"/>
          </p:cNvCxnSpPr>
          <p:nvPr/>
        </p:nvCxnSpPr>
        <p:spPr>
          <a:xfrm flipH="1" rot="10800000">
            <a:off x="5868435" y="2176032"/>
            <a:ext cx="903300" cy="907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48"/>
          <p:cNvCxnSpPr>
            <a:endCxn id="706" idx="2"/>
          </p:cNvCxnSpPr>
          <p:nvPr/>
        </p:nvCxnSpPr>
        <p:spPr>
          <a:xfrm flipH="1" rot="10800000">
            <a:off x="4578424" y="2086269"/>
            <a:ext cx="142200" cy="481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  <a:endParaRPr/>
          </a:p>
        </p:txBody>
      </p:sp>
      <p:sp>
        <p:nvSpPr>
          <p:cNvPr id="722" name="Google Shape;722;p4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micro.mu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资源链接：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官方站点: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微信公众号: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提问: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Micro</a:t>
            </a:r>
            <a:endParaRPr b="0" i="0" sz="1800" u="sng" cap="none" strike="noStrike">
              <a:solidFill>
                <a:srgbClr val="01AE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Micro中国站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什么是Micro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Micro包含了很多东西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框架与工具集：Go-Micro（库）、Micro（运行时工具集）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社区: slack.micro.mu</a:t>
            </a:r>
            <a:endParaRPr>
              <a:solidFill>
                <a:srgbClr val="4242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生态系统、</a:t>
            </a: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平台PasS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公司（London）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框架与工具集：Go-Micro、Micro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服务架构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549115"/>
            <a:ext cx="5216652" cy="2670641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57" name="Google Shape;157;p22"/>
          <p:cNvGraphicFramePr/>
          <p:nvPr/>
        </p:nvGraphicFramePr>
        <p:xfrm>
          <a:off x="384724" y="1581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{B3CEED2C-44EE-4A94-8FFA-138F4D873775}</a:tableStyleId>
              </a:tblPr>
              <a:tblGrid>
                <a:gridCol w="1000325"/>
                <a:gridCol w="1905000"/>
              </a:tblGrid>
              <a:tr h="34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Go-Micro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42E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微服务开发库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42E22"/>
                    </a:solidFill>
                  </a:tcPr>
                </a:tc>
              </a:tr>
              <a:tr h="41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基于Go-micro开发的运行时工具集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Go-Micro构建微服务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2"/>
          <p:cNvCxnSpPr>
            <a:stCxn id="158" idx="3"/>
          </p:cNvCxnSpPr>
          <p:nvPr/>
        </p:nvCxnSpPr>
        <p:spPr>
          <a:xfrm flipH="1" rot="10800000">
            <a:off x="3137573" y="3257525"/>
            <a:ext cx="1053300" cy="532800"/>
          </a:xfrm>
          <a:prstGeom prst="straightConnector1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Micro管理、交互微服务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2"/>
          <p:cNvCxnSpPr>
            <a:stCxn id="160" idx="2"/>
          </p:cNvCxnSpPr>
          <p:nvPr/>
        </p:nvCxnSpPr>
        <p:spPr>
          <a:xfrm flipH="1">
            <a:off x="6096013" y="1279369"/>
            <a:ext cx="1225800" cy="10638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 </a:t>
            </a:r>
            <a:r>
              <a:rPr lang="en-US"/>
              <a:t>工具集组件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API网关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功能：将Http请求转向内部应用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SRV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4"/>
          <p:cNvCxnSpPr>
            <a:stCxn id="186" idx="3"/>
          </p:cNvCxnSpPr>
          <p:nvPr/>
        </p:nvCxnSpPr>
        <p:spPr>
          <a:xfrm>
            <a:off x="1968713" y="2573713"/>
            <a:ext cx="523200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24"/>
          <p:cNvCxnSpPr>
            <a:endCxn id="180" idx="1"/>
          </p:cNvCxnSpPr>
          <p:nvPr/>
        </p:nvCxnSpPr>
        <p:spPr>
          <a:xfrm flipH="1" rot="10800000">
            <a:off x="3065480" y="1874623"/>
            <a:ext cx="1155000" cy="5451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24"/>
          <p:cNvCxnSpPr>
            <a:stCxn id="180" idx="3"/>
            <a:endCxn id="183" idx="1"/>
          </p:cNvCxnSpPr>
          <p:nvPr/>
        </p:nvCxnSpPr>
        <p:spPr>
          <a:xfrm>
            <a:off x="4987636" y="1874623"/>
            <a:ext cx="1588200" cy="84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4"/>
          <p:cNvCxnSpPr>
            <a:stCxn id="180" idx="3"/>
            <a:endCxn id="184" idx="1"/>
          </p:cNvCxnSpPr>
          <p:nvPr/>
        </p:nvCxnSpPr>
        <p:spPr>
          <a:xfrm>
            <a:off x="4987636" y="1874623"/>
            <a:ext cx="1588200" cy="9795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 rot="-1500838">
            <a:off x="3307093" y="2106693"/>
            <a:ext cx="8050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泛式 RPC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 rot="-1499347">
            <a:off x="3024366" y="1868398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router-&gt;namespace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go.micro.api.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Order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Sub: go.micro.evt.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4"/>
          <p:cNvCxnSpPr>
            <a:endCxn id="182" idx="1"/>
          </p:cNvCxnSpPr>
          <p:nvPr/>
        </p:nvCxnSpPr>
        <p:spPr>
          <a:xfrm>
            <a:off x="3033038" y="3498450"/>
            <a:ext cx="1219500" cy="419700"/>
          </a:xfrm>
          <a:prstGeom prst="straightConnector1">
            <a:avLst/>
          </a:prstGeom>
          <a:noFill/>
          <a:ln cap="flat" cmpd="sng" w="3492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Pub: login Event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ns: go.micro.evt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注：仅展示两种类型的API网关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API网关特性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33" y="1029608"/>
            <a:ext cx="5296611" cy="3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详情资料：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Micro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