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075" y="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431021-E287-49B5-AF6C-AB4212475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4C9DD6-0ABD-4F88-A861-F7C304C68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A87D01-CBB3-46A8-B9FC-99B26A4E1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96AB-4736-470D-8F5F-B2811E4F181C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A648C0-20FA-49D1-B232-5753C775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6E6239-994C-4E29-A1D4-82D6313D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7CBE-5C97-4B36-8D6E-D358E8F9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03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9E053-B231-4B5D-B2C8-E55A90AF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9196AE-B00F-4216-9D78-9DBBF7043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FA590B-3021-4710-8543-2241AF45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96AB-4736-470D-8F5F-B2811E4F181C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568EF1-D51B-4217-98DD-E7A045BE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2B091B-E4E8-41D8-96BF-21A15B44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7CBE-5C97-4B36-8D6E-D358E8F9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92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08382DE-52BF-49C1-96E5-EC0B8B420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8F22A3-3F46-4D9F-A102-CEFD89D35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87303E-BC8D-4740-AB61-BC06F67D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96AB-4736-470D-8F5F-B2811E4F181C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C240F1-EB2A-4D1A-8AC2-A898BD05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9536A9-EF5C-487C-AC88-43D59568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7CBE-5C97-4B36-8D6E-D358E8F9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02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13EF1F-CE5A-42BF-8BE1-A3774F0A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184F32-E790-4AF1-BF73-1C856415D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66A649-9168-499B-84D6-52EC0133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96AB-4736-470D-8F5F-B2811E4F181C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918453-D72E-4E97-B582-4801F3E9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D0C8A8-8654-4A0A-A3D7-2C9CC104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7CBE-5C97-4B36-8D6E-D358E8F9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4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F5FADB-209A-44EA-A986-6DF15F4E7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BD8C91-F848-4420-A3E1-44F9688C7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86EE5C-62C3-43B6-AB6E-EC0C7C97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96AB-4736-470D-8F5F-B2811E4F181C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A81F73-E29B-4B5A-982A-88891474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343719-D7B7-461C-AA65-A3F94ECE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7CBE-5C97-4B36-8D6E-D358E8F9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67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9B9AF-30CF-48F5-B909-50D67F6E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38E830-D372-4287-8DAC-C1642CF6B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0EFD13-758C-4097-8143-2EE8DFDCF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EA30FB-7D57-4C43-9431-DFC16045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96AB-4736-470D-8F5F-B2811E4F181C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684126-266B-42D8-AC53-96D93EEB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6DF68B-DEAD-4431-89F5-D5D3957B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7CBE-5C97-4B36-8D6E-D358E8F9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39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44BAFD-7F14-4238-9902-3B2DBB0B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6B3287-84CC-4EE0-B5E5-4F582E1F7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48EF04C-C550-4DA7-8794-19D6E6A3C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659DB14-5510-4480-B8D5-CC06E3CBE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F80B2E0-5C88-4D08-8EAF-E33F48CE4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F2EFDD3-76E0-481B-99E7-87B4E40B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96AB-4736-470D-8F5F-B2811E4F181C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698E4AC-DD45-4E81-B1B9-3566F9D0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7B9BB62-95F8-45ED-A28C-83BD1236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7CBE-5C97-4B36-8D6E-D358E8F9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87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511F7-5B37-447C-8B07-ECDE5A55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FF55979-5B34-4AAC-8241-3BF3A768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96AB-4736-470D-8F5F-B2811E4F181C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DFD410-5692-4652-9D7F-114D82D3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6A0AE2-8A00-45EF-8CEC-5E1161C9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7CBE-5C97-4B36-8D6E-D358E8F9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46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411BDC1-52DB-46E4-B58A-F76F43D9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96AB-4736-470D-8F5F-B2811E4F181C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BB34ACA-99D6-4244-8F8F-0EE27F73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D94852-C921-4E39-9782-B8652651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7CBE-5C97-4B36-8D6E-D358E8F9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66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EE809D-3DD9-46A5-BA97-D5AF3210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55FC45-424A-4A7A-BE67-87AA4B0F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CBAFBE-E94E-49A8-8F0D-9735D5528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5F5333-329B-4D85-887B-EB92881E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96AB-4736-470D-8F5F-B2811E4F181C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44DFB2-3728-457A-BCF7-DBC60341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425C72-2F3F-4D42-BFAE-71EDCCFE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7CBE-5C97-4B36-8D6E-D358E8F9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81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81BB34-3398-40A1-9D37-41AD8895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E7BF0D9-F574-4B63-AFEF-C7C861DE1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B48625-DC52-490B-A7A4-94C05044A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0BFB4F-0E9D-4D4E-9203-6D025212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96AB-4736-470D-8F5F-B2811E4F181C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3D873C-905A-4780-9375-D475BF03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F15C6C-A879-4796-A590-DB670828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7CBE-5C97-4B36-8D6E-D358E8F9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0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558D983-A2E5-4075-B618-EC01DA40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43E258-F38E-4BFA-9164-6410D4488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6F59A8-84EF-4A7D-814C-092010634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96AB-4736-470D-8F5F-B2811E4F181C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C4E99E-FC2C-4E51-B233-D4E38AE66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364FCA-C8BB-4281-AC96-079296451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A7CBE-5C97-4B36-8D6E-D358E8F954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67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B2B4AD1-93CD-4BB8-A213-8C4CEE7A5B8C}"/>
              </a:ext>
            </a:extLst>
          </p:cNvPr>
          <p:cNvSpPr txBox="1"/>
          <p:nvPr/>
        </p:nvSpPr>
        <p:spPr>
          <a:xfrm>
            <a:off x="4536831" y="1160585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感知機</a:t>
            </a:r>
          </a:p>
        </p:txBody>
      </p:sp>
    </p:spTree>
    <p:extLst>
      <p:ext uri="{BB962C8B-B14F-4D97-AF65-F5344CB8AC3E}">
        <p14:creationId xmlns:p14="http://schemas.microsoft.com/office/powerpoint/2010/main" val="96541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00954A48-3784-4D9E-B48F-36219568CAB0}"/>
              </a:ext>
            </a:extLst>
          </p:cNvPr>
          <p:cNvSpPr txBox="1"/>
          <p:nvPr/>
        </p:nvSpPr>
        <p:spPr>
          <a:xfrm>
            <a:off x="5079076" y="519978"/>
            <a:ext cx="111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Grafcet0</a:t>
            </a:r>
          </a:p>
        </p:txBody>
      </p:sp>
      <p:sp>
        <p:nvSpPr>
          <p:cNvPr id="11" name="框架 10">
            <a:extLst>
              <a:ext uri="{FF2B5EF4-FFF2-40B4-BE49-F238E27FC236}">
                <a16:creationId xmlns:a16="http://schemas.microsoft.com/office/drawing/2014/main" id="{9D4FAF60-66A0-4B86-9C0F-F9BB6F4C98F0}"/>
              </a:ext>
            </a:extLst>
          </p:cNvPr>
          <p:cNvSpPr/>
          <p:nvPr/>
        </p:nvSpPr>
        <p:spPr>
          <a:xfrm>
            <a:off x="5263646" y="1423940"/>
            <a:ext cx="563671" cy="563671"/>
          </a:xfrm>
          <a:prstGeom prst="fram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FA560A6-BA01-41F8-B5C2-2545B427BA8B}"/>
              </a:ext>
            </a:extLst>
          </p:cNvPr>
          <p:cNvSpPr/>
          <p:nvPr/>
        </p:nvSpPr>
        <p:spPr>
          <a:xfrm>
            <a:off x="5263646" y="3783511"/>
            <a:ext cx="563670" cy="56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26A0FDD-D4C6-437E-8711-966A782FAEAD}"/>
              </a:ext>
            </a:extLst>
          </p:cNvPr>
          <p:cNvSpPr/>
          <p:nvPr/>
        </p:nvSpPr>
        <p:spPr>
          <a:xfrm>
            <a:off x="5263647" y="2603726"/>
            <a:ext cx="563670" cy="56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515CEA7-84F2-4E65-8784-3BAA2ABDC65A}"/>
              </a:ext>
            </a:extLst>
          </p:cNvPr>
          <p:cNvGrpSpPr/>
          <p:nvPr/>
        </p:nvGrpSpPr>
        <p:grpSpPr>
          <a:xfrm>
            <a:off x="6710929" y="2603726"/>
            <a:ext cx="1924316" cy="563671"/>
            <a:chOff x="6862677" y="2603725"/>
            <a:chExt cx="1924316" cy="56367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6A8C0BB-8ED2-481E-879D-3895AFF8BF6A}"/>
                </a:ext>
              </a:extLst>
            </p:cNvPr>
            <p:cNvSpPr/>
            <p:nvPr/>
          </p:nvSpPr>
          <p:spPr>
            <a:xfrm>
              <a:off x="6862677" y="2603726"/>
              <a:ext cx="1924316" cy="5636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感知機訓練</a:t>
              </a:r>
              <a:endParaRPr lang="en-US" altLang="zh-TW" dirty="0">
                <a:solidFill>
                  <a:schemeClr val="tx1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EC8A78C-927F-4875-A662-754BF19D59BF}"/>
                </a:ext>
              </a:extLst>
            </p:cNvPr>
            <p:cNvSpPr txBox="1"/>
            <p:nvPr/>
          </p:nvSpPr>
          <p:spPr>
            <a:xfrm>
              <a:off x="7090755" y="2603725"/>
              <a:ext cx="1477047" cy="5636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/>
            </a:p>
          </p:txBody>
        </p:sp>
      </p:grp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9C72838-ACE5-4011-AE99-EC6901DA706C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5545482" y="1987611"/>
            <a:ext cx="0" cy="616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892F7BF-0424-492F-B82E-76867A65752D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flipH="1">
            <a:off x="5545481" y="3167396"/>
            <a:ext cx="1" cy="616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C2FEC139-E886-4707-95A1-AFC406E3A7A9}"/>
              </a:ext>
            </a:extLst>
          </p:cNvPr>
          <p:cNvCxnSpPr>
            <a:stCxn id="11" idx="0"/>
            <a:endCxn id="12" idx="2"/>
          </p:cNvCxnSpPr>
          <p:nvPr/>
        </p:nvCxnSpPr>
        <p:spPr>
          <a:xfrm rot="16200000" flipH="1" flipV="1">
            <a:off x="4083861" y="2885559"/>
            <a:ext cx="2923241" cy="1"/>
          </a:xfrm>
          <a:prstGeom prst="bentConnector5">
            <a:avLst>
              <a:gd name="adj1" fmla="val -7820"/>
              <a:gd name="adj2" fmla="val 51043600000"/>
              <a:gd name="adj3" fmla="val 13805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6EA1ADBF-B1D0-403E-8382-89F55635133D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827317" y="2885561"/>
            <a:ext cx="88361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DFF4BB25-222A-4AB7-8784-1878014702AB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827316" y="4065346"/>
            <a:ext cx="88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99282130-F63D-420C-ABCB-959F278581D5}"/>
              </a:ext>
            </a:extLst>
          </p:cNvPr>
          <p:cNvCxnSpPr/>
          <p:nvPr/>
        </p:nvCxnSpPr>
        <p:spPr>
          <a:xfrm>
            <a:off x="5382921" y="2336308"/>
            <a:ext cx="325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634ACC5-5CB0-4A93-A116-9FE0A3CE4152}"/>
              </a:ext>
            </a:extLst>
          </p:cNvPr>
          <p:cNvCxnSpPr/>
          <p:nvPr/>
        </p:nvCxnSpPr>
        <p:spPr>
          <a:xfrm>
            <a:off x="5382921" y="3475453"/>
            <a:ext cx="325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5F40CED-D1E0-41FF-A0E4-B554A8E4B0D0}"/>
              </a:ext>
            </a:extLst>
          </p:cNvPr>
          <p:cNvCxnSpPr/>
          <p:nvPr/>
        </p:nvCxnSpPr>
        <p:spPr>
          <a:xfrm>
            <a:off x="5382921" y="4747090"/>
            <a:ext cx="325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8B9EC85-4254-4DC3-BA20-C07538607D66}"/>
              </a:ext>
            </a:extLst>
          </p:cNvPr>
          <p:cNvSpPr txBox="1"/>
          <p:nvPr/>
        </p:nvSpPr>
        <p:spPr>
          <a:xfrm>
            <a:off x="5985997" y="2167422"/>
            <a:ext cx="995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=1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0A55D1C-0EFC-4DF9-B9F0-C0B16EFF0757}"/>
              </a:ext>
            </a:extLst>
          </p:cNvPr>
          <p:cNvSpPr txBox="1"/>
          <p:nvPr/>
        </p:nvSpPr>
        <p:spPr>
          <a:xfrm>
            <a:off x="5989875" y="3306175"/>
            <a:ext cx="995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x13 == 1</a:t>
            </a:r>
            <a:endParaRPr lang="zh-TW" altLang="en-US" sz="16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DB79807-2B0B-4936-8F20-0858AB39E789}"/>
              </a:ext>
            </a:extLst>
          </p:cNvPr>
          <p:cNvSpPr txBox="1"/>
          <p:nvPr/>
        </p:nvSpPr>
        <p:spPr>
          <a:xfrm>
            <a:off x="5995884" y="4542679"/>
            <a:ext cx="1527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x23 == 1</a:t>
            </a:r>
          </a:p>
          <a:p>
            <a:r>
              <a:rPr lang="en-US" altLang="zh-TW" sz="1600" dirty="0"/>
              <a:t>&amp;&amp;</a:t>
            </a:r>
          </a:p>
          <a:p>
            <a:r>
              <a:rPr lang="en-US" altLang="zh-TW" sz="1600" dirty="0"/>
              <a:t>times &lt;=</a:t>
            </a:r>
            <a:r>
              <a:rPr lang="zh-TW" altLang="en-US" sz="1600" dirty="0"/>
              <a:t> </a:t>
            </a:r>
            <a:r>
              <a:rPr lang="en-US" altLang="zh-TW" sz="1600" dirty="0"/>
              <a:t>EPOCH</a:t>
            </a:r>
            <a:endParaRPr lang="zh-TW" altLang="en-US" sz="1600" dirty="0"/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FC75849B-1C9C-428E-80E5-30B32AA64ABD}"/>
              </a:ext>
            </a:extLst>
          </p:cNvPr>
          <p:cNvGrpSpPr/>
          <p:nvPr/>
        </p:nvGrpSpPr>
        <p:grpSpPr>
          <a:xfrm>
            <a:off x="6749658" y="3744797"/>
            <a:ext cx="1924316" cy="563671"/>
            <a:chOff x="6862677" y="2603725"/>
            <a:chExt cx="1924316" cy="563671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C889BDC-6E64-4EAF-83F0-1BC137ED6D6B}"/>
                </a:ext>
              </a:extLst>
            </p:cNvPr>
            <p:cNvSpPr/>
            <p:nvPr/>
          </p:nvSpPr>
          <p:spPr>
            <a:xfrm>
              <a:off x="6862677" y="2603726"/>
              <a:ext cx="1924316" cy="5636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記錄數值</a:t>
              </a:r>
              <a:endParaRPr lang="en-US" altLang="zh-TW" dirty="0">
                <a:solidFill>
                  <a:schemeClr val="tx1"/>
                </a:solidFill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64D2E756-73E2-4B65-9182-DE9AD86CA4E7}"/>
                </a:ext>
              </a:extLst>
            </p:cNvPr>
            <p:cNvSpPr txBox="1"/>
            <p:nvPr/>
          </p:nvSpPr>
          <p:spPr>
            <a:xfrm>
              <a:off x="7090755" y="2603725"/>
              <a:ext cx="1477047" cy="5636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/>
            </a:p>
          </p:txBody>
        </p:sp>
      </p:grpSp>
    </p:spTree>
    <p:extLst>
      <p:ext uri="{BB962C8B-B14F-4D97-AF65-F5344CB8AC3E}">
        <p14:creationId xmlns:p14="http://schemas.microsoft.com/office/powerpoint/2010/main" val="10811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8087D2A9-463A-4706-B06E-4EFA79823682}"/>
              </a:ext>
            </a:extLst>
          </p:cNvPr>
          <p:cNvSpPr txBox="1"/>
          <p:nvPr/>
        </p:nvSpPr>
        <p:spPr>
          <a:xfrm>
            <a:off x="4376346" y="517642"/>
            <a:ext cx="111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Grafcet1</a:t>
            </a:r>
          </a:p>
        </p:txBody>
      </p:sp>
      <p:sp>
        <p:nvSpPr>
          <p:cNvPr id="14" name="框架 13">
            <a:extLst>
              <a:ext uri="{FF2B5EF4-FFF2-40B4-BE49-F238E27FC236}">
                <a16:creationId xmlns:a16="http://schemas.microsoft.com/office/drawing/2014/main" id="{0AD4C442-35F0-4C59-B3A2-3A49480AC5F1}"/>
              </a:ext>
            </a:extLst>
          </p:cNvPr>
          <p:cNvSpPr/>
          <p:nvPr/>
        </p:nvSpPr>
        <p:spPr>
          <a:xfrm>
            <a:off x="4750262" y="1515637"/>
            <a:ext cx="563671" cy="563671"/>
          </a:xfrm>
          <a:prstGeom prst="fram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0F56EA5-EA2D-48F8-8202-FAF5BD12E46D}"/>
              </a:ext>
            </a:extLst>
          </p:cNvPr>
          <p:cNvSpPr/>
          <p:nvPr/>
        </p:nvSpPr>
        <p:spPr>
          <a:xfrm>
            <a:off x="4750262" y="3875208"/>
            <a:ext cx="563670" cy="56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99D3579-D8DF-40BE-BDEA-20F26DC0D9CE}"/>
              </a:ext>
            </a:extLst>
          </p:cNvPr>
          <p:cNvSpPr/>
          <p:nvPr/>
        </p:nvSpPr>
        <p:spPr>
          <a:xfrm>
            <a:off x="4750263" y="2695423"/>
            <a:ext cx="563670" cy="56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FB30A3-F2F7-47FB-B4FE-1995D038A30F}"/>
              </a:ext>
            </a:extLst>
          </p:cNvPr>
          <p:cNvSpPr/>
          <p:nvPr/>
        </p:nvSpPr>
        <p:spPr>
          <a:xfrm>
            <a:off x="6134638" y="3869329"/>
            <a:ext cx="2297075" cy="56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感知機學習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0FC6CFD-1C41-4EAD-B244-C22C5406713F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5032098" y="2079308"/>
            <a:ext cx="0" cy="616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1D39925B-94C0-4ECD-A4E7-FEB6C207A2C3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 flipH="1">
            <a:off x="5032097" y="3259093"/>
            <a:ext cx="1" cy="616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F66727FF-FF19-435F-AEA7-E80105CEA83B}"/>
              </a:ext>
            </a:extLst>
          </p:cNvPr>
          <p:cNvCxnSpPr>
            <a:cxnSpLocks/>
            <a:stCxn id="16" idx="3"/>
            <a:endCxn id="32" idx="1"/>
          </p:cNvCxnSpPr>
          <p:nvPr/>
        </p:nvCxnSpPr>
        <p:spPr>
          <a:xfrm>
            <a:off x="5313933" y="2977258"/>
            <a:ext cx="82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93688E3D-3519-4584-A605-DDD6166E0298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5313932" y="4151164"/>
            <a:ext cx="820706" cy="5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31E4548-736D-4972-B3E3-B203E7A206FF}"/>
              </a:ext>
            </a:extLst>
          </p:cNvPr>
          <p:cNvCxnSpPr/>
          <p:nvPr/>
        </p:nvCxnSpPr>
        <p:spPr>
          <a:xfrm>
            <a:off x="4869537" y="2428005"/>
            <a:ext cx="325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B803BE83-3F1F-4085-85A7-A331702C207C}"/>
              </a:ext>
            </a:extLst>
          </p:cNvPr>
          <p:cNvCxnSpPr/>
          <p:nvPr/>
        </p:nvCxnSpPr>
        <p:spPr>
          <a:xfrm>
            <a:off x="4869537" y="3567150"/>
            <a:ext cx="325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26C5DE7-839A-44FC-AF52-05B72138A883}"/>
              </a:ext>
            </a:extLst>
          </p:cNvPr>
          <p:cNvCxnSpPr/>
          <p:nvPr/>
        </p:nvCxnSpPr>
        <p:spPr>
          <a:xfrm>
            <a:off x="4869538" y="4753846"/>
            <a:ext cx="325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0316B85-B5BA-421E-8D8E-348A1001F09F}"/>
              </a:ext>
            </a:extLst>
          </p:cNvPr>
          <p:cNvSpPr txBox="1"/>
          <p:nvPr/>
        </p:nvSpPr>
        <p:spPr>
          <a:xfrm>
            <a:off x="5472613" y="2259119"/>
            <a:ext cx="995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=1</a:t>
            </a:r>
            <a:endParaRPr lang="zh-TW" altLang="en-US" sz="16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55F2C58-AD53-45BC-AFB1-24FEDF978E9E}"/>
              </a:ext>
            </a:extLst>
          </p:cNvPr>
          <p:cNvSpPr txBox="1"/>
          <p:nvPr/>
        </p:nvSpPr>
        <p:spPr>
          <a:xfrm>
            <a:off x="5476491" y="3397872"/>
            <a:ext cx="995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=1</a:t>
            </a:r>
            <a:endParaRPr lang="zh-TW" altLang="en-US" sz="16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AE69FA2-8A42-40B6-B26E-D7C7C1BF0F2A}"/>
              </a:ext>
            </a:extLst>
          </p:cNvPr>
          <p:cNvSpPr txBox="1"/>
          <p:nvPr/>
        </p:nvSpPr>
        <p:spPr>
          <a:xfrm>
            <a:off x="5472613" y="4584569"/>
            <a:ext cx="1527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=1</a:t>
            </a:r>
            <a:endParaRPr lang="zh-TW" altLang="en-US" sz="16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8BAA807-DAE7-4382-98F9-CFC1E5E12C1C}"/>
              </a:ext>
            </a:extLst>
          </p:cNvPr>
          <p:cNvSpPr/>
          <p:nvPr/>
        </p:nvSpPr>
        <p:spPr>
          <a:xfrm>
            <a:off x="6134638" y="2695423"/>
            <a:ext cx="2297075" cy="56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設定訓練資料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EBA61ED-0FB0-461C-B756-570FEE8E4142}"/>
              </a:ext>
            </a:extLst>
          </p:cNvPr>
          <p:cNvSpPr/>
          <p:nvPr/>
        </p:nvSpPr>
        <p:spPr>
          <a:xfrm>
            <a:off x="4750262" y="5054992"/>
            <a:ext cx="563670" cy="56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B9A2DEC2-1F2D-4CFF-B7F9-1B1AEA9661CE}"/>
              </a:ext>
            </a:extLst>
          </p:cNvPr>
          <p:cNvCxnSpPr>
            <a:endCxn id="33" idx="0"/>
          </p:cNvCxnSpPr>
          <p:nvPr/>
        </p:nvCxnSpPr>
        <p:spPr>
          <a:xfrm flipH="1">
            <a:off x="5032097" y="4438877"/>
            <a:ext cx="1" cy="616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0C56A18F-7DF2-40AE-A565-856DC5E60188}"/>
              </a:ext>
            </a:extLst>
          </p:cNvPr>
          <p:cNvSpPr/>
          <p:nvPr/>
        </p:nvSpPr>
        <p:spPr>
          <a:xfrm>
            <a:off x="6134638" y="5049113"/>
            <a:ext cx="2297075" cy="56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感知機分類性能測試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FD8BBD9A-030A-4639-9FD7-382665B4B320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5313932" y="5330948"/>
            <a:ext cx="820706" cy="5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800EB444-C37D-478E-8623-BB1A1E415E30}"/>
              </a:ext>
            </a:extLst>
          </p:cNvPr>
          <p:cNvCxnSpPr>
            <a:cxnSpLocks/>
            <a:stCxn id="14" idx="0"/>
            <a:endCxn id="33" idx="2"/>
          </p:cNvCxnSpPr>
          <p:nvPr/>
        </p:nvCxnSpPr>
        <p:spPr>
          <a:xfrm rot="16200000" flipH="1" flipV="1">
            <a:off x="2980585" y="3567148"/>
            <a:ext cx="4103025" cy="1"/>
          </a:xfrm>
          <a:prstGeom prst="bentConnector5">
            <a:avLst>
              <a:gd name="adj1" fmla="val -5571"/>
              <a:gd name="adj2" fmla="val 51043600000"/>
              <a:gd name="adj3" fmla="val 1147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4363008E-9848-4681-A451-814093B38622}"/>
              </a:ext>
            </a:extLst>
          </p:cNvPr>
          <p:cNvCxnSpPr/>
          <p:nvPr/>
        </p:nvCxnSpPr>
        <p:spPr>
          <a:xfrm>
            <a:off x="4887177" y="5908050"/>
            <a:ext cx="325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049C646-680C-4E99-821D-D98269A5C556}"/>
              </a:ext>
            </a:extLst>
          </p:cNvPr>
          <p:cNvSpPr txBox="1"/>
          <p:nvPr/>
        </p:nvSpPr>
        <p:spPr>
          <a:xfrm>
            <a:off x="5490252" y="5738773"/>
            <a:ext cx="1527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=1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5630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4F234F4-832F-4885-8FE6-BC7DE5EAD5FA}"/>
              </a:ext>
            </a:extLst>
          </p:cNvPr>
          <p:cNvSpPr txBox="1"/>
          <p:nvPr/>
        </p:nvSpPr>
        <p:spPr>
          <a:xfrm>
            <a:off x="4815808" y="1063874"/>
            <a:ext cx="111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Grafcet2</a:t>
            </a:r>
          </a:p>
        </p:txBody>
      </p:sp>
      <p:sp>
        <p:nvSpPr>
          <p:cNvPr id="3" name="框架 2">
            <a:extLst>
              <a:ext uri="{FF2B5EF4-FFF2-40B4-BE49-F238E27FC236}">
                <a16:creationId xmlns:a16="http://schemas.microsoft.com/office/drawing/2014/main" id="{7AC3CEF4-569A-43D6-B997-673F9450735D}"/>
              </a:ext>
            </a:extLst>
          </p:cNvPr>
          <p:cNvSpPr/>
          <p:nvPr/>
        </p:nvSpPr>
        <p:spPr>
          <a:xfrm>
            <a:off x="5090926" y="1812791"/>
            <a:ext cx="563671" cy="563671"/>
          </a:xfrm>
          <a:prstGeom prst="fram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FE3795-66F2-47AE-96D9-8DDCABCF6E8A}"/>
              </a:ext>
            </a:extLst>
          </p:cNvPr>
          <p:cNvSpPr/>
          <p:nvPr/>
        </p:nvSpPr>
        <p:spPr>
          <a:xfrm>
            <a:off x="2626822" y="4777125"/>
            <a:ext cx="563670" cy="56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395A88-8BFD-454B-AF68-E0A721929332}"/>
              </a:ext>
            </a:extLst>
          </p:cNvPr>
          <p:cNvSpPr/>
          <p:nvPr/>
        </p:nvSpPr>
        <p:spPr>
          <a:xfrm>
            <a:off x="5090927" y="2992577"/>
            <a:ext cx="563670" cy="56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85EC83-ED56-4F1E-A13E-457F5220D7AB}"/>
              </a:ext>
            </a:extLst>
          </p:cNvPr>
          <p:cNvSpPr/>
          <p:nvPr/>
        </p:nvSpPr>
        <p:spPr>
          <a:xfrm>
            <a:off x="3651662" y="4777125"/>
            <a:ext cx="2297075" cy="56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加本次誤差值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FA7F310-C9F4-4CAA-A8D1-02EB057478F9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5372762" y="2376462"/>
            <a:ext cx="0" cy="616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B24754A-BA61-4ECA-875A-2388B9BCF68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90492" y="5058960"/>
            <a:ext cx="4611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4E0269-1C2F-4B31-8EB1-1BED33B06A13}"/>
              </a:ext>
            </a:extLst>
          </p:cNvPr>
          <p:cNvCxnSpPr/>
          <p:nvPr/>
        </p:nvCxnSpPr>
        <p:spPr>
          <a:xfrm>
            <a:off x="5210201" y="2725159"/>
            <a:ext cx="325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B9CFC2F-7918-4E82-9CEC-DE24224F555B}"/>
              </a:ext>
            </a:extLst>
          </p:cNvPr>
          <p:cNvSpPr txBox="1"/>
          <p:nvPr/>
        </p:nvSpPr>
        <p:spPr>
          <a:xfrm>
            <a:off x="5813277" y="2556273"/>
            <a:ext cx="995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=1</a:t>
            </a:r>
            <a:endParaRPr lang="zh-TW" altLang="en-US" sz="16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67A34B-B0FB-47DE-A014-808CA6F6D572}"/>
              </a:ext>
            </a:extLst>
          </p:cNvPr>
          <p:cNvSpPr/>
          <p:nvPr/>
        </p:nvSpPr>
        <p:spPr>
          <a:xfrm>
            <a:off x="6342604" y="2992577"/>
            <a:ext cx="2297075" cy="56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記錄學習過程數值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46A2532-F610-4BF6-BCA3-74FC5CB4CD7C}"/>
              </a:ext>
            </a:extLst>
          </p:cNvPr>
          <p:cNvSpPr/>
          <p:nvPr/>
        </p:nvSpPr>
        <p:spPr>
          <a:xfrm>
            <a:off x="6409907" y="4777125"/>
            <a:ext cx="563670" cy="56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0C3B7F8-E6F7-4497-880A-465E04F060C0}"/>
              </a:ext>
            </a:extLst>
          </p:cNvPr>
          <p:cNvSpPr/>
          <p:nvPr/>
        </p:nvSpPr>
        <p:spPr>
          <a:xfrm>
            <a:off x="7434747" y="4777125"/>
            <a:ext cx="2297075" cy="56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紀錄誤差總和平均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FA01601-EDEF-497A-8A0E-632B8ADB28C0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6973577" y="5058960"/>
            <a:ext cx="4611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D963E7B3-E6EB-495B-A910-54BA015E61EA}"/>
              </a:ext>
            </a:extLst>
          </p:cNvPr>
          <p:cNvCxnSpPr>
            <a:cxnSpLocks/>
          </p:cNvCxnSpPr>
          <p:nvPr/>
        </p:nvCxnSpPr>
        <p:spPr>
          <a:xfrm>
            <a:off x="2626822" y="4070501"/>
            <a:ext cx="50986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D488E7F8-7850-4219-B608-75B223F6D45A}"/>
              </a:ext>
            </a:extLst>
          </p:cNvPr>
          <p:cNvCxnSpPr>
            <a:stCxn id="5" idx="2"/>
          </p:cNvCxnSpPr>
          <p:nvPr/>
        </p:nvCxnSpPr>
        <p:spPr>
          <a:xfrm>
            <a:off x="5372762" y="3556247"/>
            <a:ext cx="0" cy="514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FD0B8090-E9D2-462A-84A4-3849CA2977F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908657" y="4070501"/>
            <a:ext cx="0" cy="706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B9EC2BAC-E6BE-42C0-AFB8-00C8DE25BAA0}"/>
              </a:ext>
            </a:extLst>
          </p:cNvPr>
          <p:cNvCxnSpPr>
            <a:stCxn id="18" idx="0"/>
          </p:cNvCxnSpPr>
          <p:nvPr/>
        </p:nvCxnSpPr>
        <p:spPr>
          <a:xfrm flipV="1">
            <a:off x="6691742" y="4070501"/>
            <a:ext cx="1666" cy="706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1B459D6E-72C5-4AB8-9722-2FFF2A71D866}"/>
              </a:ext>
            </a:extLst>
          </p:cNvPr>
          <p:cNvCxnSpPr/>
          <p:nvPr/>
        </p:nvCxnSpPr>
        <p:spPr>
          <a:xfrm>
            <a:off x="6541161" y="4439939"/>
            <a:ext cx="325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C4548F9-FC85-40D3-9771-4B6AF55EF62C}"/>
              </a:ext>
            </a:extLst>
          </p:cNvPr>
          <p:cNvSpPr txBox="1"/>
          <p:nvPr/>
        </p:nvSpPr>
        <p:spPr>
          <a:xfrm>
            <a:off x="7144237" y="4271053"/>
            <a:ext cx="1543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times % 4 == 0</a:t>
            </a:r>
            <a:endParaRPr lang="zh-TW" altLang="en-US" sz="1600" dirty="0"/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F0FD08A3-0F37-4C73-9266-701C2542521C}"/>
              </a:ext>
            </a:extLst>
          </p:cNvPr>
          <p:cNvCxnSpPr/>
          <p:nvPr/>
        </p:nvCxnSpPr>
        <p:spPr>
          <a:xfrm>
            <a:off x="2756411" y="4444510"/>
            <a:ext cx="325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6916358-3E86-465F-AB63-DB7968AAB33B}"/>
              </a:ext>
            </a:extLst>
          </p:cNvPr>
          <p:cNvSpPr txBox="1"/>
          <p:nvPr/>
        </p:nvSpPr>
        <p:spPr>
          <a:xfrm>
            <a:off x="3359486" y="4275624"/>
            <a:ext cx="1507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times % 4 != 0</a:t>
            </a:r>
            <a:endParaRPr lang="zh-TW" altLang="en-US" sz="1600" dirty="0"/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5048052D-5ADC-4300-96F2-9D6712252D73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rot="16200000" flipH="1" flipV="1">
            <a:off x="2376708" y="2344740"/>
            <a:ext cx="3528004" cy="2464105"/>
          </a:xfrm>
          <a:prstGeom prst="bentConnector5">
            <a:avLst>
              <a:gd name="adj1" fmla="val -6480"/>
              <a:gd name="adj2" fmla="val 140710"/>
              <a:gd name="adj3" fmla="val 1215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491D9349-3041-4AD9-B4A9-B75BCF53DD6F}"/>
              </a:ext>
            </a:extLst>
          </p:cNvPr>
          <p:cNvCxnSpPr>
            <a:cxnSpLocks/>
            <a:stCxn id="18" idx="2"/>
            <a:endCxn id="3" idx="0"/>
          </p:cNvCxnSpPr>
          <p:nvPr/>
        </p:nvCxnSpPr>
        <p:spPr>
          <a:xfrm rot="5400000" flipH="1">
            <a:off x="4268250" y="2917303"/>
            <a:ext cx="3528004" cy="1318980"/>
          </a:xfrm>
          <a:prstGeom prst="bentConnector5">
            <a:avLst>
              <a:gd name="adj1" fmla="val -22031"/>
              <a:gd name="adj2" fmla="val -275834"/>
              <a:gd name="adj3" fmla="val 10648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85C160B6-1D88-4D10-82FB-1618B94EF029}"/>
              </a:ext>
            </a:extLst>
          </p:cNvPr>
          <p:cNvCxnSpPr/>
          <p:nvPr/>
        </p:nvCxnSpPr>
        <p:spPr>
          <a:xfrm>
            <a:off x="6541161" y="5751105"/>
            <a:ext cx="325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B2C896E0-B629-4B78-B2DD-73124332B0C2}"/>
              </a:ext>
            </a:extLst>
          </p:cNvPr>
          <p:cNvSpPr txBox="1"/>
          <p:nvPr/>
        </p:nvSpPr>
        <p:spPr>
          <a:xfrm>
            <a:off x="7144237" y="5582219"/>
            <a:ext cx="995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=1</a:t>
            </a:r>
            <a:endParaRPr lang="zh-TW" altLang="en-US" sz="1600" dirty="0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3FCD4056-4BB2-41CD-BCC0-81C1D1EB7159}"/>
              </a:ext>
            </a:extLst>
          </p:cNvPr>
          <p:cNvCxnSpPr/>
          <p:nvPr/>
        </p:nvCxnSpPr>
        <p:spPr>
          <a:xfrm>
            <a:off x="2756410" y="5791516"/>
            <a:ext cx="325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FCBC643-70D1-45A7-BD91-3164C8605577}"/>
              </a:ext>
            </a:extLst>
          </p:cNvPr>
          <p:cNvSpPr txBox="1"/>
          <p:nvPr/>
        </p:nvSpPr>
        <p:spPr>
          <a:xfrm>
            <a:off x="3359486" y="5622630"/>
            <a:ext cx="995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=1</a:t>
            </a:r>
            <a:endParaRPr lang="zh-TW" altLang="en-US" sz="1600" dirty="0"/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96E9636D-EBD4-479E-BD2E-33C5AE970CA5}"/>
              </a:ext>
            </a:extLst>
          </p:cNvPr>
          <p:cNvCxnSpPr>
            <a:stCxn id="17" idx="1"/>
            <a:endCxn id="5" idx="3"/>
          </p:cNvCxnSpPr>
          <p:nvPr/>
        </p:nvCxnSpPr>
        <p:spPr>
          <a:xfrm flipH="1">
            <a:off x="5654597" y="3274412"/>
            <a:ext cx="688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邊形 2">
            <a:extLst>
              <a:ext uri="{FF2B5EF4-FFF2-40B4-BE49-F238E27FC236}">
                <a16:creationId xmlns:a16="http://schemas.microsoft.com/office/drawing/2014/main" id="{69AC2631-DE6C-47D0-98F4-94E3A537F128}"/>
              </a:ext>
            </a:extLst>
          </p:cNvPr>
          <p:cNvSpPr/>
          <p:nvPr/>
        </p:nvSpPr>
        <p:spPr>
          <a:xfrm>
            <a:off x="3573780" y="3099845"/>
            <a:ext cx="1874520" cy="86868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感知機訓練</a:t>
            </a:r>
          </a:p>
        </p:txBody>
      </p:sp>
      <p:sp>
        <p:nvSpPr>
          <p:cNvPr id="4" name="平行四邊形 3">
            <a:extLst>
              <a:ext uri="{FF2B5EF4-FFF2-40B4-BE49-F238E27FC236}">
                <a16:creationId xmlns:a16="http://schemas.microsoft.com/office/drawing/2014/main" id="{B06B7567-7C8B-4E15-B694-7B0C839E15FC}"/>
              </a:ext>
            </a:extLst>
          </p:cNvPr>
          <p:cNvSpPr/>
          <p:nvPr/>
        </p:nvSpPr>
        <p:spPr>
          <a:xfrm>
            <a:off x="4511040" y="381000"/>
            <a:ext cx="3169920" cy="1630680"/>
          </a:xfrm>
          <a:prstGeom prst="parallelogram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平行四邊形 4">
            <a:extLst>
              <a:ext uri="{FF2B5EF4-FFF2-40B4-BE49-F238E27FC236}">
                <a16:creationId xmlns:a16="http://schemas.microsoft.com/office/drawing/2014/main" id="{4BBA9114-8EB0-492B-8F08-A2310E9CC9FB}"/>
              </a:ext>
            </a:extLst>
          </p:cNvPr>
          <p:cNvSpPr/>
          <p:nvPr/>
        </p:nvSpPr>
        <p:spPr>
          <a:xfrm>
            <a:off x="2487930" y="2644140"/>
            <a:ext cx="7216140" cy="2865408"/>
          </a:xfrm>
          <a:prstGeom prst="parallelogram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平行四邊形 5">
            <a:extLst>
              <a:ext uri="{FF2B5EF4-FFF2-40B4-BE49-F238E27FC236}">
                <a16:creationId xmlns:a16="http://schemas.microsoft.com/office/drawing/2014/main" id="{2B4A841F-1D79-4A0A-BD84-8DDFD0AC0F12}"/>
              </a:ext>
            </a:extLst>
          </p:cNvPr>
          <p:cNvSpPr/>
          <p:nvPr/>
        </p:nvSpPr>
        <p:spPr>
          <a:xfrm>
            <a:off x="6743700" y="4263390"/>
            <a:ext cx="1874520" cy="86868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記錄數值</a:t>
            </a:r>
          </a:p>
        </p:txBody>
      </p:sp>
      <p:sp>
        <p:nvSpPr>
          <p:cNvPr id="7" name="平行四邊形 6">
            <a:extLst>
              <a:ext uri="{FF2B5EF4-FFF2-40B4-BE49-F238E27FC236}">
                <a16:creationId xmlns:a16="http://schemas.microsoft.com/office/drawing/2014/main" id="{5B9D6BB6-07B6-403E-BB5E-1DDD5433FC49}"/>
              </a:ext>
            </a:extLst>
          </p:cNvPr>
          <p:cNvSpPr/>
          <p:nvPr/>
        </p:nvSpPr>
        <p:spPr>
          <a:xfrm>
            <a:off x="5158740" y="762000"/>
            <a:ext cx="1874520" cy="86868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感知機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FCC8A8B-6688-4CC1-9862-B6B581D220FA}"/>
              </a:ext>
            </a:extLst>
          </p:cNvPr>
          <p:cNvCxnSpPr>
            <a:cxnSpLocks/>
            <a:endCxn id="3" idx="5"/>
          </p:cNvCxnSpPr>
          <p:nvPr/>
        </p:nvCxnSpPr>
        <p:spPr>
          <a:xfrm>
            <a:off x="1773434" y="3534185"/>
            <a:ext cx="1908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0E01425-73EB-4D2B-A62B-2DD37AE21D9B}"/>
              </a:ext>
            </a:extLst>
          </p:cNvPr>
          <p:cNvSpPr txBox="1"/>
          <p:nvPr/>
        </p:nvSpPr>
        <p:spPr>
          <a:xfrm>
            <a:off x="1807845" y="3132349"/>
            <a:ext cx="123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訓練資料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75AAA03D-F87A-4D44-BB54-84B174619059}"/>
              </a:ext>
            </a:extLst>
          </p:cNvPr>
          <p:cNvCxnSpPr>
            <a:stCxn id="3" idx="2"/>
            <a:endCxn id="6" idx="5"/>
          </p:cNvCxnSpPr>
          <p:nvPr/>
        </p:nvCxnSpPr>
        <p:spPr>
          <a:xfrm>
            <a:off x="5339715" y="3534185"/>
            <a:ext cx="1512570" cy="11635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155F9E7-F38E-4F71-93FD-7D6EB1852214}"/>
              </a:ext>
            </a:extLst>
          </p:cNvPr>
          <p:cNvSpPr txBox="1"/>
          <p:nvPr/>
        </p:nvSpPr>
        <p:spPr>
          <a:xfrm>
            <a:off x="6162796" y="3422824"/>
            <a:ext cx="161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訓練結果數值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0B814480-ACE1-4724-B444-9257F69F5951}"/>
              </a:ext>
            </a:extLst>
          </p:cNvPr>
          <p:cNvCxnSpPr/>
          <p:nvPr/>
        </p:nvCxnSpPr>
        <p:spPr>
          <a:xfrm flipH="1">
            <a:off x="2487930" y="1630680"/>
            <a:ext cx="2670810" cy="387886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918BA02-1866-4CF4-80C5-384A221AD6FE}"/>
              </a:ext>
            </a:extLst>
          </p:cNvPr>
          <p:cNvCxnSpPr>
            <a:cxnSpLocks/>
          </p:cNvCxnSpPr>
          <p:nvPr/>
        </p:nvCxnSpPr>
        <p:spPr>
          <a:xfrm flipH="1">
            <a:off x="3227311" y="762000"/>
            <a:ext cx="2174317" cy="188214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B0DEC31-C41A-45E8-8D02-5B6DE6E9329E}"/>
              </a:ext>
            </a:extLst>
          </p:cNvPr>
          <p:cNvCxnSpPr>
            <a:cxnSpLocks/>
          </p:cNvCxnSpPr>
          <p:nvPr/>
        </p:nvCxnSpPr>
        <p:spPr>
          <a:xfrm>
            <a:off x="6805614" y="1630680"/>
            <a:ext cx="2159075" cy="387886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C1F65EA3-FEE7-4F71-B22D-8720165D98D6}"/>
              </a:ext>
            </a:extLst>
          </p:cNvPr>
          <p:cNvCxnSpPr>
            <a:cxnSpLocks/>
          </p:cNvCxnSpPr>
          <p:nvPr/>
        </p:nvCxnSpPr>
        <p:spPr>
          <a:xfrm>
            <a:off x="7048502" y="762000"/>
            <a:ext cx="2670810" cy="188214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13BA3D16-37DD-4583-8CC1-C9483C67F4A8}"/>
              </a:ext>
            </a:extLst>
          </p:cNvPr>
          <p:cNvCxnSpPr>
            <a:cxnSpLocks/>
          </p:cNvCxnSpPr>
          <p:nvPr/>
        </p:nvCxnSpPr>
        <p:spPr>
          <a:xfrm>
            <a:off x="3370741" y="1163836"/>
            <a:ext cx="1908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AFBBAF6-67D1-4D15-B2B1-452DC05707DB}"/>
              </a:ext>
            </a:extLst>
          </p:cNvPr>
          <p:cNvSpPr txBox="1"/>
          <p:nvPr/>
        </p:nvSpPr>
        <p:spPr>
          <a:xfrm>
            <a:off x="3405152" y="762000"/>
            <a:ext cx="123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訓練資料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1F1A761-29B3-4762-BC08-A93C04CA9D77}"/>
              </a:ext>
            </a:extLst>
          </p:cNvPr>
          <p:cNvSpPr txBox="1"/>
          <p:nvPr/>
        </p:nvSpPr>
        <p:spPr>
          <a:xfrm>
            <a:off x="6448353" y="1319343"/>
            <a:ext cx="45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A0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18FD7DA-84AD-455E-B845-92399372B4AC}"/>
              </a:ext>
            </a:extLst>
          </p:cNvPr>
          <p:cNvSpPr txBox="1"/>
          <p:nvPr/>
        </p:nvSpPr>
        <p:spPr>
          <a:xfrm>
            <a:off x="4771024" y="3657600"/>
            <a:ext cx="45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A1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25553D7-90E9-42F9-A28E-5E036C3AB5FA}"/>
              </a:ext>
            </a:extLst>
          </p:cNvPr>
          <p:cNvSpPr txBox="1"/>
          <p:nvPr/>
        </p:nvSpPr>
        <p:spPr>
          <a:xfrm>
            <a:off x="8007010" y="4823263"/>
            <a:ext cx="45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26009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邊形 2">
            <a:extLst>
              <a:ext uri="{FF2B5EF4-FFF2-40B4-BE49-F238E27FC236}">
                <a16:creationId xmlns:a16="http://schemas.microsoft.com/office/drawing/2014/main" id="{69AC2631-DE6C-47D0-98F4-94E3A537F128}"/>
              </a:ext>
            </a:extLst>
          </p:cNvPr>
          <p:cNvSpPr/>
          <p:nvPr/>
        </p:nvSpPr>
        <p:spPr>
          <a:xfrm>
            <a:off x="2453588" y="3381199"/>
            <a:ext cx="2220989" cy="86868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設定訓練資料</a:t>
            </a:r>
          </a:p>
        </p:txBody>
      </p:sp>
      <p:sp>
        <p:nvSpPr>
          <p:cNvPr id="4" name="平行四邊形 3">
            <a:extLst>
              <a:ext uri="{FF2B5EF4-FFF2-40B4-BE49-F238E27FC236}">
                <a16:creationId xmlns:a16="http://schemas.microsoft.com/office/drawing/2014/main" id="{B06B7567-7C8B-4E15-B694-7B0C839E15FC}"/>
              </a:ext>
            </a:extLst>
          </p:cNvPr>
          <p:cNvSpPr/>
          <p:nvPr/>
        </p:nvSpPr>
        <p:spPr>
          <a:xfrm>
            <a:off x="3737317" y="662354"/>
            <a:ext cx="3169920" cy="1630680"/>
          </a:xfrm>
          <a:prstGeom prst="parallelogram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平行四邊形 4">
            <a:extLst>
              <a:ext uri="{FF2B5EF4-FFF2-40B4-BE49-F238E27FC236}">
                <a16:creationId xmlns:a16="http://schemas.microsoft.com/office/drawing/2014/main" id="{4BBA9114-8EB0-492B-8F08-A2310E9CC9FB}"/>
              </a:ext>
            </a:extLst>
          </p:cNvPr>
          <p:cNvSpPr/>
          <p:nvPr/>
        </p:nvSpPr>
        <p:spPr>
          <a:xfrm>
            <a:off x="1714206" y="2925494"/>
            <a:ext cx="8438571" cy="2865408"/>
          </a:xfrm>
          <a:prstGeom prst="parallelogram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平行四邊形 5">
            <a:extLst>
              <a:ext uri="{FF2B5EF4-FFF2-40B4-BE49-F238E27FC236}">
                <a16:creationId xmlns:a16="http://schemas.microsoft.com/office/drawing/2014/main" id="{2B4A841F-1D79-4A0A-BD84-8DDFD0AC0F12}"/>
              </a:ext>
            </a:extLst>
          </p:cNvPr>
          <p:cNvSpPr/>
          <p:nvPr/>
        </p:nvSpPr>
        <p:spPr>
          <a:xfrm>
            <a:off x="5077391" y="4127526"/>
            <a:ext cx="1874520" cy="86868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感知機學習</a:t>
            </a:r>
          </a:p>
        </p:txBody>
      </p:sp>
      <p:sp>
        <p:nvSpPr>
          <p:cNvPr id="7" name="平行四邊形 6">
            <a:extLst>
              <a:ext uri="{FF2B5EF4-FFF2-40B4-BE49-F238E27FC236}">
                <a16:creationId xmlns:a16="http://schemas.microsoft.com/office/drawing/2014/main" id="{5B9D6BB6-07B6-403E-BB5E-1DDD5433FC49}"/>
              </a:ext>
            </a:extLst>
          </p:cNvPr>
          <p:cNvSpPr/>
          <p:nvPr/>
        </p:nvSpPr>
        <p:spPr>
          <a:xfrm>
            <a:off x="4385017" y="1043354"/>
            <a:ext cx="1874520" cy="86868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感知機訓練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FCC8A8B-6688-4CC1-9862-B6B581D220FA}"/>
              </a:ext>
            </a:extLst>
          </p:cNvPr>
          <p:cNvCxnSpPr>
            <a:cxnSpLocks/>
            <a:endCxn id="3" idx="5"/>
          </p:cNvCxnSpPr>
          <p:nvPr/>
        </p:nvCxnSpPr>
        <p:spPr>
          <a:xfrm>
            <a:off x="999711" y="3815539"/>
            <a:ext cx="1562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0E01425-73EB-4D2B-A62B-2DD37AE21D9B}"/>
              </a:ext>
            </a:extLst>
          </p:cNvPr>
          <p:cNvSpPr txBox="1"/>
          <p:nvPr/>
        </p:nvSpPr>
        <p:spPr>
          <a:xfrm>
            <a:off x="1034122" y="3413703"/>
            <a:ext cx="123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訓練資料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75AAA03D-F87A-4D44-BB54-84B174619059}"/>
              </a:ext>
            </a:extLst>
          </p:cNvPr>
          <p:cNvCxnSpPr>
            <a:cxnSpLocks/>
            <a:stCxn id="3" idx="2"/>
            <a:endCxn id="6" idx="5"/>
          </p:cNvCxnSpPr>
          <p:nvPr/>
        </p:nvCxnSpPr>
        <p:spPr>
          <a:xfrm>
            <a:off x="4565992" y="3815539"/>
            <a:ext cx="619984" cy="7463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155F9E7-F38E-4F71-93FD-7D6EB1852214}"/>
              </a:ext>
            </a:extLst>
          </p:cNvPr>
          <p:cNvSpPr txBox="1"/>
          <p:nvPr/>
        </p:nvSpPr>
        <p:spPr>
          <a:xfrm>
            <a:off x="7036801" y="1067712"/>
            <a:ext cx="161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訓練結果數值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0B814480-ACE1-4724-B444-9257F69F5951}"/>
              </a:ext>
            </a:extLst>
          </p:cNvPr>
          <p:cNvCxnSpPr/>
          <p:nvPr/>
        </p:nvCxnSpPr>
        <p:spPr>
          <a:xfrm flipH="1">
            <a:off x="1714207" y="1912034"/>
            <a:ext cx="2670810" cy="387886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918BA02-1866-4CF4-80C5-384A221AD6FE}"/>
              </a:ext>
            </a:extLst>
          </p:cNvPr>
          <p:cNvCxnSpPr>
            <a:cxnSpLocks/>
          </p:cNvCxnSpPr>
          <p:nvPr/>
        </p:nvCxnSpPr>
        <p:spPr>
          <a:xfrm flipH="1">
            <a:off x="2453588" y="1043354"/>
            <a:ext cx="2174317" cy="188214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C1F65EA3-FEE7-4F71-B22D-8720165D98D6}"/>
              </a:ext>
            </a:extLst>
          </p:cNvPr>
          <p:cNvCxnSpPr>
            <a:cxnSpLocks/>
          </p:cNvCxnSpPr>
          <p:nvPr/>
        </p:nvCxnSpPr>
        <p:spPr>
          <a:xfrm>
            <a:off x="6274779" y="1043354"/>
            <a:ext cx="3877998" cy="188214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13BA3D16-37DD-4583-8CC1-C9483C67F4A8}"/>
              </a:ext>
            </a:extLst>
          </p:cNvPr>
          <p:cNvCxnSpPr>
            <a:cxnSpLocks/>
          </p:cNvCxnSpPr>
          <p:nvPr/>
        </p:nvCxnSpPr>
        <p:spPr>
          <a:xfrm>
            <a:off x="2597018" y="1445190"/>
            <a:ext cx="1908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AFBBAF6-67D1-4D15-B2B1-452DC05707DB}"/>
              </a:ext>
            </a:extLst>
          </p:cNvPr>
          <p:cNvSpPr txBox="1"/>
          <p:nvPr/>
        </p:nvSpPr>
        <p:spPr>
          <a:xfrm>
            <a:off x="2631429" y="1043354"/>
            <a:ext cx="123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訓練資料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1F1A761-29B3-4762-BC08-A93C04CA9D77}"/>
              </a:ext>
            </a:extLst>
          </p:cNvPr>
          <p:cNvSpPr txBox="1"/>
          <p:nvPr/>
        </p:nvSpPr>
        <p:spPr>
          <a:xfrm>
            <a:off x="5674630" y="1600697"/>
            <a:ext cx="45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A1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18FD7DA-84AD-455E-B845-92399372B4AC}"/>
              </a:ext>
            </a:extLst>
          </p:cNvPr>
          <p:cNvSpPr txBox="1"/>
          <p:nvPr/>
        </p:nvSpPr>
        <p:spPr>
          <a:xfrm>
            <a:off x="3869921" y="3938954"/>
            <a:ext cx="58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A11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25553D7-90E9-42F9-A28E-5E036C3AB5FA}"/>
              </a:ext>
            </a:extLst>
          </p:cNvPr>
          <p:cNvSpPr txBox="1"/>
          <p:nvPr/>
        </p:nvSpPr>
        <p:spPr>
          <a:xfrm>
            <a:off x="6199022" y="4684219"/>
            <a:ext cx="56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A12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59ECD3D-3179-4C68-8924-B184FE0270D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150952" y="1477694"/>
            <a:ext cx="2682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D6712A8-49ED-4222-90D5-6588DA3029CF}"/>
              </a:ext>
            </a:extLst>
          </p:cNvPr>
          <p:cNvSpPr txBox="1"/>
          <p:nvPr/>
        </p:nvSpPr>
        <p:spPr>
          <a:xfrm>
            <a:off x="4920445" y="3630873"/>
            <a:ext cx="123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訓練數據</a:t>
            </a:r>
          </a:p>
        </p:txBody>
      </p:sp>
      <p:sp>
        <p:nvSpPr>
          <p:cNvPr id="30" name="平行四邊形 29">
            <a:extLst>
              <a:ext uri="{FF2B5EF4-FFF2-40B4-BE49-F238E27FC236}">
                <a16:creationId xmlns:a16="http://schemas.microsoft.com/office/drawing/2014/main" id="{51661C6A-6F7A-4A3F-B316-24DE629D8ECC}"/>
              </a:ext>
            </a:extLst>
          </p:cNvPr>
          <p:cNvSpPr/>
          <p:nvPr/>
        </p:nvSpPr>
        <p:spPr>
          <a:xfrm>
            <a:off x="7297351" y="4807634"/>
            <a:ext cx="1874520" cy="86868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感知機分類性能測試</a:t>
            </a:r>
          </a:p>
        </p:txBody>
      </p: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EA82906F-67FD-40DF-8401-77E5C691BA06}"/>
              </a:ext>
            </a:extLst>
          </p:cNvPr>
          <p:cNvCxnSpPr>
            <a:stCxn id="6" idx="2"/>
            <a:endCxn id="30" idx="5"/>
          </p:cNvCxnSpPr>
          <p:nvPr/>
        </p:nvCxnSpPr>
        <p:spPr>
          <a:xfrm>
            <a:off x="6843326" y="4561866"/>
            <a:ext cx="562610" cy="6801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7959B90-4B2F-4353-A5C6-489E2C6E5E15}"/>
              </a:ext>
            </a:extLst>
          </p:cNvPr>
          <p:cNvSpPr txBox="1"/>
          <p:nvPr/>
        </p:nvSpPr>
        <p:spPr>
          <a:xfrm>
            <a:off x="9776811" y="4208500"/>
            <a:ext cx="205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學習後</a:t>
            </a:r>
            <a:r>
              <a:rPr lang="en-US" altLang="zh-TW" dirty="0"/>
              <a:t>Weight, Bias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58E7BD23-122E-4D4B-B635-236D70C0F758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063286" y="5241974"/>
            <a:ext cx="2326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BF594F1-9785-4399-9106-0B8F80425CCE}"/>
              </a:ext>
            </a:extLst>
          </p:cNvPr>
          <p:cNvSpPr txBox="1"/>
          <p:nvPr/>
        </p:nvSpPr>
        <p:spPr>
          <a:xfrm>
            <a:off x="9776811" y="4807634"/>
            <a:ext cx="205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誤差值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2B2F09BC-72A5-4FB2-B031-C0EA8A50186C}"/>
              </a:ext>
            </a:extLst>
          </p:cNvPr>
          <p:cNvCxnSpPr>
            <a:cxnSpLocks/>
          </p:cNvCxnSpPr>
          <p:nvPr/>
        </p:nvCxnSpPr>
        <p:spPr>
          <a:xfrm>
            <a:off x="7136894" y="4561866"/>
            <a:ext cx="4264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3FABA39-435D-48A9-939B-94EB8FC64A9A}"/>
              </a:ext>
            </a:extLst>
          </p:cNvPr>
          <p:cNvSpPr txBox="1"/>
          <p:nvPr/>
        </p:nvSpPr>
        <p:spPr>
          <a:xfrm>
            <a:off x="8452373" y="5392873"/>
            <a:ext cx="56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A13</a:t>
            </a: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B0DEC31-C41A-45E8-8D02-5B6DE6E9329E}"/>
              </a:ext>
            </a:extLst>
          </p:cNvPr>
          <p:cNvCxnSpPr>
            <a:cxnSpLocks/>
          </p:cNvCxnSpPr>
          <p:nvPr/>
        </p:nvCxnSpPr>
        <p:spPr>
          <a:xfrm>
            <a:off x="6031891" y="1912034"/>
            <a:ext cx="3414832" cy="3907977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0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邊形 2">
            <a:extLst>
              <a:ext uri="{FF2B5EF4-FFF2-40B4-BE49-F238E27FC236}">
                <a16:creationId xmlns:a16="http://schemas.microsoft.com/office/drawing/2014/main" id="{69AC2631-DE6C-47D0-98F4-94E3A537F128}"/>
              </a:ext>
            </a:extLst>
          </p:cNvPr>
          <p:cNvSpPr/>
          <p:nvPr/>
        </p:nvSpPr>
        <p:spPr>
          <a:xfrm>
            <a:off x="3227311" y="3208164"/>
            <a:ext cx="2220989" cy="86868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紀錄學習過程數值</a:t>
            </a:r>
          </a:p>
        </p:txBody>
      </p:sp>
      <p:sp>
        <p:nvSpPr>
          <p:cNvPr id="4" name="平行四邊形 3">
            <a:extLst>
              <a:ext uri="{FF2B5EF4-FFF2-40B4-BE49-F238E27FC236}">
                <a16:creationId xmlns:a16="http://schemas.microsoft.com/office/drawing/2014/main" id="{B06B7567-7C8B-4E15-B694-7B0C839E15FC}"/>
              </a:ext>
            </a:extLst>
          </p:cNvPr>
          <p:cNvSpPr/>
          <p:nvPr/>
        </p:nvSpPr>
        <p:spPr>
          <a:xfrm>
            <a:off x="4511040" y="381000"/>
            <a:ext cx="3169920" cy="1630680"/>
          </a:xfrm>
          <a:prstGeom prst="parallelogram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平行四邊形 4">
            <a:extLst>
              <a:ext uri="{FF2B5EF4-FFF2-40B4-BE49-F238E27FC236}">
                <a16:creationId xmlns:a16="http://schemas.microsoft.com/office/drawing/2014/main" id="{4BBA9114-8EB0-492B-8F08-A2310E9CC9FB}"/>
              </a:ext>
            </a:extLst>
          </p:cNvPr>
          <p:cNvSpPr/>
          <p:nvPr/>
        </p:nvSpPr>
        <p:spPr>
          <a:xfrm>
            <a:off x="2487929" y="2644140"/>
            <a:ext cx="7216141" cy="2865408"/>
          </a:xfrm>
          <a:prstGeom prst="parallelogram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平行四邊形 5">
            <a:extLst>
              <a:ext uri="{FF2B5EF4-FFF2-40B4-BE49-F238E27FC236}">
                <a16:creationId xmlns:a16="http://schemas.microsoft.com/office/drawing/2014/main" id="{2B4A841F-1D79-4A0A-BD84-8DDFD0AC0F12}"/>
              </a:ext>
            </a:extLst>
          </p:cNvPr>
          <p:cNvSpPr/>
          <p:nvPr/>
        </p:nvSpPr>
        <p:spPr>
          <a:xfrm>
            <a:off x="6743700" y="4009517"/>
            <a:ext cx="1874520" cy="86868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紀錄誤差值</a:t>
            </a:r>
          </a:p>
        </p:txBody>
      </p:sp>
      <p:sp>
        <p:nvSpPr>
          <p:cNvPr id="7" name="平行四邊形 6">
            <a:extLst>
              <a:ext uri="{FF2B5EF4-FFF2-40B4-BE49-F238E27FC236}">
                <a16:creationId xmlns:a16="http://schemas.microsoft.com/office/drawing/2014/main" id="{5B9D6BB6-07B6-403E-BB5E-1DDD5433FC49}"/>
              </a:ext>
            </a:extLst>
          </p:cNvPr>
          <p:cNvSpPr/>
          <p:nvPr/>
        </p:nvSpPr>
        <p:spPr>
          <a:xfrm>
            <a:off x="5158740" y="762000"/>
            <a:ext cx="1874520" cy="86868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記錄數值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FCC8A8B-6688-4CC1-9862-B6B581D220FA}"/>
              </a:ext>
            </a:extLst>
          </p:cNvPr>
          <p:cNvCxnSpPr>
            <a:cxnSpLocks/>
            <a:endCxn id="3" idx="5"/>
          </p:cNvCxnSpPr>
          <p:nvPr/>
        </p:nvCxnSpPr>
        <p:spPr>
          <a:xfrm>
            <a:off x="1250066" y="3642504"/>
            <a:ext cx="2085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75AAA03D-F87A-4D44-BB54-84B174619059}"/>
              </a:ext>
            </a:extLst>
          </p:cNvPr>
          <p:cNvCxnSpPr>
            <a:cxnSpLocks/>
            <a:stCxn id="3" idx="2"/>
            <a:endCxn id="6" idx="5"/>
          </p:cNvCxnSpPr>
          <p:nvPr/>
        </p:nvCxnSpPr>
        <p:spPr>
          <a:xfrm>
            <a:off x="5339715" y="3642504"/>
            <a:ext cx="1512570" cy="801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0B814480-ACE1-4724-B444-9257F69F5951}"/>
              </a:ext>
            </a:extLst>
          </p:cNvPr>
          <p:cNvCxnSpPr/>
          <p:nvPr/>
        </p:nvCxnSpPr>
        <p:spPr>
          <a:xfrm flipH="1">
            <a:off x="2487930" y="1630680"/>
            <a:ext cx="2670810" cy="387886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918BA02-1866-4CF4-80C5-384A221AD6FE}"/>
              </a:ext>
            </a:extLst>
          </p:cNvPr>
          <p:cNvCxnSpPr>
            <a:cxnSpLocks/>
          </p:cNvCxnSpPr>
          <p:nvPr/>
        </p:nvCxnSpPr>
        <p:spPr>
          <a:xfrm flipH="1">
            <a:off x="3227311" y="762000"/>
            <a:ext cx="2174317" cy="188214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B0DEC31-C41A-45E8-8D02-5B6DE6E9329E}"/>
              </a:ext>
            </a:extLst>
          </p:cNvPr>
          <p:cNvCxnSpPr>
            <a:cxnSpLocks/>
          </p:cNvCxnSpPr>
          <p:nvPr/>
        </p:nvCxnSpPr>
        <p:spPr>
          <a:xfrm>
            <a:off x="6805614" y="1630680"/>
            <a:ext cx="2159075" cy="387886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C1F65EA3-FEE7-4F71-B22D-8720165D98D6}"/>
              </a:ext>
            </a:extLst>
          </p:cNvPr>
          <p:cNvCxnSpPr>
            <a:cxnSpLocks/>
          </p:cNvCxnSpPr>
          <p:nvPr/>
        </p:nvCxnSpPr>
        <p:spPr>
          <a:xfrm>
            <a:off x="7048502" y="762000"/>
            <a:ext cx="2670810" cy="188214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13BA3D16-37DD-4583-8CC1-C9483C67F4A8}"/>
              </a:ext>
            </a:extLst>
          </p:cNvPr>
          <p:cNvCxnSpPr>
            <a:cxnSpLocks/>
          </p:cNvCxnSpPr>
          <p:nvPr/>
        </p:nvCxnSpPr>
        <p:spPr>
          <a:xfrm>
            <a:off x="2870522" y="1163836"/>
            <a:ext cx="240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AFBBAF6-67D1-4D15-B2B1-452DC05707DB}"/>
              </a:ext>
            </a:extLst>
          </p:cNvPr>
          <p:cNvSpPr txBox="1"/>
          <p:nvPr/>
        </p:nvSpPr>
        <p:spPr>
          <a:xfrm>
            <a:off x="3046336" y="762000"/>
            <a:ext cx="159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訓練結果數值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1F1A761-29B3-4762-BC08-A93C04CA9D77}"/>
              </a:ext>
            </a:extLst>
          </p:cNvPr>
          <p:cNvSpPr txBox="1"/>
          <p:nvPr/>
        </p:nvSpPr>
        <p:spPr>
          <a:xfrm>
            <a:off x="6448353" y="1319343"/>
            <a:ext cx="45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A2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18FD7DA-84AD-455E-B845-92399372B4AC}"/>
              </a:ext>
            </a:extLst>
          </p:cNvPr>
          <p:cNvSpPr txBox="1"/>
          <p:nvPr/>
        </p:nvSpPr>
        <p:spPr>
          <a:xfrm>
            <a:off x="4643644" y="3765919"/>
            <a:ext cx="58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A21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25553D7-90E9-42F9-A28E-5E036C3AB5FA}"/>
              </a:ext>
            </a:extLst>
          </p:cNvPr>
          <p:cNvSpPr txBox="1"/>
          <p:nvPr/>
        </p:nvSpPr>
        <p:spPr>
          <a:xfrm>
            <a:off x="7885151" y="4526280"/>
            <a:ext cx="56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A22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D6712A8-49ED-4222-90D5-6588DA3029CF}"/>
              </a:ext>
            </a:extLst>
          </p:cNvPr>
          <p:cNvSpPr txBox="1"/>
          <p:nvPr/>
        </p:nvSpPr>
        <p:spPr>
          <a:xfrm>
            <a:off x="5684343" y="-679728"/>
            <a:ext cx="123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訓練數據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02C0C66-7DD7-4FD3-8522-008C4CC4418D}"/>
              </a:ext>
            </a:extLst>
          </p:cNvPr>
          <p:cNvSpPr txBox="1"/>
          <p:nvPr/>
        </p:nvSpPr>
        <p:spPr>
          <a:xfrm>
            <a:off x="1332100" y="3165678"/>
            <a:ext cx="159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訓練結果數值</a:t>
            </a:r>
          </a:p>
        </p:txBody>
      </p:sp>
    </p:spTree>
    <p:extLst>
      <p:ext uri="{BB962C8B-B14F-4D97-AF65-F5344CB8AC3E}">
        <p14:creationId xmlns:p14="http://schemas.microsoft.com/office/powerpoint/2010/main" val="203504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4081</TotalTime>
  <Words>152</Words>
  <Application>Microsoft Office PowerPoint</Application>
  <PresentationFormat>寬螢幕</PresentationFormat>
  <Paragraphs>69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ting0</dc:creator>
  <cp:lastModifiedBy>ZT Ding</cp:lastModifiedBy>
  <cp:revision>52</cp:revision>
  <dcterms:created xsi:type="dcterms:W3CDTF">2023-11-09T11:36:28Z</dcterms:created>
  <dcterms:modified xsi:type="dcterms:W3CDTF">2023-11-12T08:11:23Z</dcterms:modified>
</cp:coreProperties>
</file>