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package/2006/relationships/metadata/extended-properties" Target="docProps/app0.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81" autoAdjust="0"/>
  </p:normalViewPr>
  <p:slideViewPr>
    <p:cSldViewPr snapToGrid="0" snapToObjects="1">
      <p:cViewPr varScale="1">
        <p:scale>
          <a:sx n="143" d="100"/>
          <a:sy n="143" d="100"/>
        </p:scale>
        <p:origin x="760" y="19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784"/>
            <a:ext cx="7772400" cy="1102519"/>
          </a:xfrm>
        </p:spPr>
        <p:txBody>
          <a:bodyPr/>
          <a:lstStyle/>
          <a:p>
            <a:pPr marL="0" lvl="0" indent="0">
              <a:buNone/>
            </a:pPr>
            <a:r>
              <a:t>Powerlifting: An Exploration on the Data</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Zach Eanes &amp; Dalton Rogers</a:t>
            </a:r>
          </a:p>
        </p:txBody>
      </p:sp>
      <p:sp>
        <p:nvSpPr>
          <p:cNvPr id="4" name="Date Placeholder 3"/>
          <p:cNvSpPr>
            <a:spLocks noGrp="1"/>
          </p:cNvSpPr>
          <p:nvPr>
            <p:ph type="dt" sz="half" idx="10"/>
          </p:nvPr>
        </p:nvSpPr>
        <p:spPr/>
        <p:txBody>
          <a:bodyPr/>
          <a:lstStyle/>
          <a:p>
            <a:pPr marL="0" lvl="0" indent="0">
              <a:buNone/>
            </a:pPr>
            <a:r>
              <a:t>2024-05-07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R Code for Failure</a:t>
            </a:r>
          </a:p>
        </p:txBody>
      </p:sp>
      <p:sp>
        <p:nvSpPr>
          <p:cNvPr id="4" name="Text Placeholder 3"/>
          <p:cNvSpPr>
            <a:spLocks noGrp="1"/>
          </p:cNvSpPr>
          <p:nvPr>
            <p:ph type="body" sz="half" idx="2"/>
          </p:nvPr>
        </p:nvSpPr>
        <p:spPr>
          <a:xfrm>
            <a:off x="161365" y="968188"/>
            <a:ext cx="3304149" cy="3626435"/>
          </a:xfrm>
        </p:spPr>
        <p:txBody>
          <a:bodyPr>
            <a:normAutofit fontScale="77500" lnSpcReduction="20000"/>
          </a:bodyPr>
          <a:lstStyle/>
          <a:p>
            <a:pPr lvl="0" indent="0">
              <a:buNone/>
            </a:pPr>
            <a:r>
              <a:rPr i="1" dirty="0">
                <a:solidFill>
                  <a:srgbClr val="60A0B0"/>
                </a:solidFill>
                <a:latin typeface="Courier"/>
              </a:rPr>
              <a:t># recreate our data set for demonstration purposes</a:t>
            </a:r>
            <a:br>
              <a:rPr dirty="0"/>
            </a:br>
            <a:r>
              <a:rPr dirty="0" err="1">
                <a:latin typeface="Courier"/>
              </a:rPr>
              <a:t>male_classes</a:t>
            </a:r>
            <a:r>
              <a:rPr dirty="0">
                <a:latin typeface="Courier"/>
              </a:rPr>
              <a:t> </a:t>
            </a:r>
            <a:r>
              <a:rPr dirty="0">
                <a:solidFill>
                  <a:srgbClr val="007020"/>
                </a:solidFill>
                <a:latin typeface="Courier"/>
              </a:rPr>
              <a:t>&lt;-</a:t>
            </a:r>
            <a:r>
              <a:rPr dirty="0">
                <a:latin typeface="Courier"/>
              </a:rPr>
              <a:t> </a:t>
            </a:r>
            <a:r>
              <a:rPr dirty="0" err="1">
                <a:latin typeface="Courier"/>
              </a:rPr>
              <a:t>ipf</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filter</a:t>
            </a:r>
            <a:r>
              <a:rPr dirty="0">
                <a:latin typeface="Courier"/>
              </a:rPr>
              <a:t>(</a:t>
            </a:r>
            <a:r>
              <a:rPr dirty="0" err="1">
                <a:latin typeface="Courier"/>
              </a:rPr>
              <a:t>weight_class_kg</a:t>
            </a:r>
            <a:r>
              <a:rPr dirty="0">
                <a:latin typeface="Courier"/>
              </a:rPr>
              <a:t> </a:t>
            </a:r>
            <a:r>
              <a:rPr dirty="0">
                <a:solidFill>
                  <a:srgbClr val="4070A0"/>
                </a:solidFill>
                <a:latin typeface="Courier"/>
              </a:rPr>
              <a:t>%in%</a:t>
            </a:r>
            <a:r>
              <a:rPr dirty="0">
                <a:latin typeface="Courier"/>
              </a:rPr>
              <a:t> </a:t>
            </a:r>
            <a:r>
              <a:rPr dirty="0">
                <a:solidFill>
                  <a:srgbClr val="06287E"/>
                </a:solidFill>
                <a:latin typeface="Courier"/>
              </a:rPr>
              <a:t>c</a:t>
            </a:r>
            <a:r>
              <a:rPr dirty="0">
                <a:latin typeface="Courier"/>
              </a:rPr>
              <a:t>(</a:t>
            </a:r>
            <a:r>
              <a:rPr dirty="0">
                <a:solidFill>
                  <a:srgbClr val="40A070"/>
                </a:solidFill>
                <a:latin typeface="Courier"/>
              </a:rPr>
              <a:t>59</a:t>
            </a:r>
            <a:r>
              <a:rPr dirty="0">
                <a:latin typeface="Courier"/>
              </a:rPr>
              <a:t>, </a:t>
            </a:r>
            <a:r>
              <a:rPr dirty="0">
                <a:solidFill>
                  <a:srgbClr val="40A070"/>
                </a:solidFill>
                <a:latin typeface="Courier"/>
              </a:rPr>
              <a:t>66</a:t>
            </a:r>
            <a:r>
              <a:rPr dirty="0">
                <a:latin typeface="Courier"/>
              </a:rPr>
              <a:t>, </a:t>
            </a:r>
            <a:r>
              <a:rPr dirty="0">
                <a:solidFill>
                  <a:srgbClr val="40A070"/>
                </a:solidFill>
                <a:latin typeface="Courier"/>
              </a:rPr>
              <a:t>74</a:t>
            </a:r>
            <a:r>
              <a:rPr dirty="0">
                <a:latin typeface="Courier"/>
              </a:rPr>
              <a:t>, </a:t>
            </a:r>
            <a:r>
              <a:rPr dirty="0">
                <a:solidFill>
                  <a:srgbClr val="40A070"/>
                </a:solidFill>
                <a:latin typeface="Courier"/>
              </a:rPr>
              <a:t>83</a:t>
            </a:r>
            <a:r>
              <a:rPr dirty="0">
                <a:latin typeface="Courier"/>
              </a:rPr>
              <a:t>, </a:t>
            </a:r>
            <a:r>
              <a:rPr dirty="0">
                <a:solidFill>
                  <a:srgbClr val="40A070"/>
                </a:solidFill>
                <a:latin typeface="Courier"/>
              </a:rPr>
              <a:t>93</a:t>
            </a:r>
            <a:r>
              <a:rPr dirty="0">
                <a:latin typeface="Courier"/>
              </a:rPr>
              <a:t>, </a:t>
            </a:r>
            <a:r>
              <a:rPr dirty="0">
                <a:solidFill>
                  <a:srgbClr val="40A070"/>
                </a:solidFill>
                <a:latin typeface="Courier"/>
              </a:rPr>
              <a:t>105</a:t>
            </a:r>
            <a:r>
              <a:rPr dirty="0">
                <a:latin typeface="Courier"/>
              </a:rPr>
              <a:t>, </a:t>
            </a:r>
            <a:r>
              <a:rPr dirty="0">
                <a:solidFill>
                  <a:srgbClr val="40A070"/>
                </a:solidFill>
                <a:latin typeface="Courier"/>
              </a:rPr>
              <a:t>120</a:t>
            </a:r>
            <a:r>
              <a:rPr dirty="0">
                <a:latin typeface="Courier"/>
              </a:rPr>
              <a:t>, </a:t>
            </a:r>
            <a:r>
              <a:rPr dirty="0">
                <a:solidFill>
                  <a:srgbClr val="4070A0"/>
                </a:solidFill>
                <a:latin typeface="Courier"/>
              </a:rPr>
              <a:t>"120+"</a:t>
            </a:r>
            <a:r>
              <a:rPr dirty="0">
                <a:latin typeface="Courier"/>
              </a:rPr>
              <a:t>) </a:t>
            </a:r>
            <a:r>
              <a:rPr dirty="0">
                <a:solidFill>
                  <a:srgbClr val="4070A0"/>
                </a:solidFill>
                <a:latin typeface="Courier"/>
              </a:rPr>
              <a:t>&amp;</a:t>
            </a:r>
            <a:r>
              <a:rPr dirty="0">
                <a:latin typeface="Courier"/>
              </a:rPr>
              <a:t> sex </a:t>
            </a:r>
            <a:r>
              <a:rPr dirty="0">
                <a:solidFill>
                  <a:srgbClr val="4070A0"/>
                </a:solidFill>
                <a:latin typeface="Courier"/>
              </a:rPr>
              <a:t>==</a:t>
            </a:r>
            <a:r>
              <a:rPr dirty="0">
                <a:latin typeface="Courier"/>
              </a:rPr>
              <a:t> </a:t>
            </a:r>
            <a:r>
              <a:rPr dirty="0">
                <a:solidFill>
                  <a:srgbClr val="4070A0"/>
                </a:solidFill>
                <a:latin typeface="Courier"/>
              </a:rPr>
              <a:t>"M"</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mutate</a:t>
            </a:r>
            <a:r>
              <a:rPr dirty="0">
                <a:latin typeface="Courier"/>
              </a:rPr>
              <a:t>(</a:t>
            </a:r>
            <a:r>
              <a:rPr dirty="0" err="1">
                <a:solidFill>
                  <a:srgbClr val="7D9029"/>
                </a:solidFill>
                <a:latin typeface="Courier"/>
              </a:rPr>
              <a:t>weight_class_kg</a:t>
            </a:r>
            <a:r>
              <a:rPr dirty="0">
                <a:solidFill>
                  <a:srgbClr val="7D9029"/>
                </a:solidFill>
                <a:latin typeface="Courier"/>
              </a:rPr>
              <a:t> =</a:t>
            </a:r>
            <a:r>
              <a:rPr dirty="0">
                <a:latin typeface="Courier"/>
              </a:rPr>
              <a:t> </a:t>
            </a:r>
            <a:r>
              <a:rPr dirty="0">
                <a:solidFill>
                  <a:srgbClr val="06287E"/>
                </a:solidFill>
                <a:latin typeface="Courier"/>
              </a:rPr>
              <a:t>factor</a:t>
            </a:r>
            <a:r>
              <a:rPr dirty="0">
                <a:latin typeface="Courier"/>
              </a:rPr>
              <a:t>(</a:t>
            </a:r>
            <a:r>
              <a:rPr dirty="0" err="1">
                <a:latin typeface="Courier"/>
              </a:rPr>
              <a:t>weight_class_kg</a:t>
            </a:r>
            <a:r>
              <a:rPr dirty="0">
                <a:latin typeface="Courier"/>
              </a:rPr>
              <a:t>, </a:t>
            </a:r>
            <a:br>
              <a:rPr dirty="0"/>
            </a:br>
            <a:r>
              <a:rPr dirty="0">
                <a:latin typeface="Courier"/>
              </a:rPr>
              <a:t>                                       </a:t>
            </a:r>
            <a:r>
              <a:rPr dirty="0">
                <a:solidFill>
                  <a:srgbClr val="7D9029"/>
                </a:solidFill>
                <a:latin typeface="Courier"/>
              </a:rPr>
              <a:t>levels =</a:t>
            </a:r>
            <a:r>
              <a:rPr dirty="0">
                <a:latin typeface="Courier"/>
              </a:rPr>
              <a:t> </a:t>
            </a:r>
            <a:r>
              <a:rPr dirty="0" err="1">
                <a:latin typeface="Courier"/>
              </a:rPr>
              <a:t>male_factors</a:t>
            </a:r>
            <a:r>
              <a:rPr dirty="0">
                <a:latin typeface="Courier"/>
              </a:rPr>
              <a:t>))</a:t>
            </a:r>
            <a:br>
              <a:rPr dirty="0"/>
            </a:br>
            <a:r>
              <a:rPr i="1" dirty="0">
                <a:solidFill>
                  <a:srgbClr val="60A0B0"/>
                </a:solidFill>
                <a:latin typeface="Courier"/>
              </a:rPr>
              <a:t># this was the dataset before</a:t>
            </a:r>
            <a:br>
              <a:rPr dirty="0"/>
            </a:br>
            <a:r>
              <a:rPr dirty="0" err="1">
                <a:solidFill>
                  <a:srgbClr val="06287E"/>
                </a:solidFill>
                <a:latin typeface="Courier"/>
              </a:rPr>
              <a:t>avg_weights</a:t>
            </a:r>
            <a:r>
              <a:rPr dirty="0">
                <a:latin typeface="Courier"/>
              </a:rPr>
              <a:t>(</a:t>
            </a:r>
            <a:r>
              <a:rPr dirty="0" err="1">
                <a:latin typeface="Courier"/>
              </a:rPr>
              <a:t>male_classes</a:t>
            </a:r>
            <a:r>
              <a:rPr dirty="0">
                <a:latin typeface="Courier"/>
              </a:rPr>
              <a:t>) </a:t>
            </a:r>
          </a:p>
          <a:p>
            <a:pPr lvl="0" indent="0">
              <a:buNone/>
            </a:pPr>
            <a:r>
              <a:rPr dirty="0">
                <a:latin typeface="Courier"/>
              </a:rPr>
              <a:t>## # A </a:t>
            </a:r>
            <a:r>
              <a:rPr dirty="0" err="1">
                <a:latin typeface="Courier"/>
              </a:rPr>
              <a:t>tibble</a:t>
            </a:r>
            <a:r>
              <a:rPr dirty="0">
                <a:latin typeface="Courier"/>
              </a:rPr>
              <a:t>: 8 × 4
##   </a:t>
            </a:r>
            <a:r>
              <a:rPr dirty="0" err="1">
                <a:latin typeface="Courier"/>
              </a:rPr>
              <a:t>weight_class_kg</a:t>
            </a:r>
            <a:r>
              <a:rPr dirty="0">
                <a:latin typeface="Courier"/>
              </a:rPr>
              <a:t> </a:t>
            </a:r>
            <a:r>
              <a:rPr dirty="0" err="1">
                <a:latin typeface="Courier"/>
              </a:rPr>
              <a:t>avg_squat</a:t>
            </a:r>
            <a:r>
              <a:rPr dirty="0">
                <a:latin typeface="Courier"/>
              </a:rPr>
              <a:t> </a:t>
            </a:r>
            <a:r>
              <a:rPr dirty="0" err="1">
                <a:latin typeface="Courier"/>
              </a:rPr>
              <a:t>avg_bench</a:t>
            </a:r>
            <a:r>
              <a:rPr dirty="0">
                <a:latin typeface="Courier"/>
              </a:rPr>
              <a:t> </a:t>
            </a:r>
            <a:r>
              <a:rPr dirty="0" err="1">
                <a:latin typeface="Courier"/>
              </a:rPr>
              <a:t>avg_dead</a:t>
            </a:r>
            <a:r>
              <a:rPr dirty="0">
                <a:latin typeface="Courier"/>
              </a:rPr>
              <a:t>
##   &lt;</a:t>
            </a:r>
            <a:r>
              <a:rPr dirty="0" err="1">
                <a:latin typeface="Courier"/>
              </a:rPr>
              <a:t>fct</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59                   136.      88.5     158.
## 2 66                   156.     103.      181.
## 3 74                   174.     115.      201.
## 4 83                   190.     126.      216.
## 5 93                   205.     137.      229.
## 6 105                  220.     149.      241.
## 7 120                  236.     162.      250.
## 8 120+                 254.     175.      257.</a:t>
            </a:r>
          </a:p>
          <a:p>
            <a:pPr lvl="0" indent="0">
              <a:buNone/>
            </a:pPr>
            <a:r>
              <a:rPr i="1" dirty="0">
                <a:solidFill>
                  <a:srgbClr val="60A0B0"/>
                </a:solidFill>
                <a:latin typeface="Courier"/>
              </a:rPr>
              <a:t># this was out plot before the </a:t>
            </a:r>
            <a:r>
              <a:rPr i="1" dirty="0" err="1">
                <a:solidFill>
                  <a:srgbClr val="60A0B0"/>
                </a:solidFill>
                <a:latin typeface="Courier"/>
              </a:rPr>
              <a:t>pivot_longer</a:t>
            </a:r>
            <a:r>
              <a:rPr i="1" dirty="0">
                <a:solidFill>
                  <a:srgbClr val="60A0B0"/>
                </a:solidFill>
                <a:latin typeface="Courier"/>
              </a:rPr>
              <a:t>, as we just had each lift in </a:t>
            </a:r>
            <a:r>
              <a:rPr i="1" dirty="0" err="1">
                <a:solidFill>
                  <a:srgbClr val="60A0B0"/>
                </a:solidFill>
                <a:latin typeface="Courier"/>
              </a:rPr>
              <a:t>thier</a:t>
            </a:r>
            <a:r>
              <a:rPr i="1" dirty="0">
                <a:solidFill>
                  <a:srgbClr val="60A0B0"/>
                </a:solidFill>
                <a:latin typeface="Courier"/>
              </a:rPr>
              <a:t> own graph</a:t>
            </a:r>
            <a:br>
              <a:rPr dirty="0"/>
            </a:br>
            <a:r>
              <a:rPr dirty="0" err="1">
                <a:solidFill>
                  <a:srgbClr val="06287E"/>
                </a:solidFill>
                <a:latin typeface="Courier"/>
              </a:rPr>
              <a:t>avg_weights</a:t>
            </a:r>
            <a:r>
              <a:rPr dirty="0">
                <a:latin typeface="Courier"/>
              </a:rPr>
              <a:t>(</a:t>
            </a:r>
            <a:r>
              <a:rPr dirty="0" err="1">
                <a:latin typeface="Courier"/>
              </a:rPr>
              <a:t>male_classes</a:t>
            </a:r>
            <a:r>
              <a:rPr dirty="0">
                <a:latin typeface="Courier"/>
              </a:rPr>
              <a:t>) </a:t>
            </a:r>
            <a:r>
              <a:rPr dirty="0">
                <a:solidFill>
                  <a:srgbClr val="4070A0"/>
                </a:solidFill>
                <a:latin typeface="Courier"/>
              </a:rPr>
              <a:t>|&gt;</a:t>
            </a:r>
            <a:r>
              <a:rPr dirty="0">
                <a:latin typeface="Courier"/>
              </a:rPr>
              <a:t> </a:t>
            </a:r>
            <a:r>
              <a:rPr dirty="0" err="1">
                <a:solidFill>
                  <a:srgbClr val="06287E"/>
                </a:solidFill>
                <a:latin typeface="Courier"/>
              </a:rPr>
              <a:t>ggplot</a:t>
            </a:r>
            <a:r>
              <a:rPr dirty="0">
                <a:latin typeface="Courier"/>
              </a:rPr>
              <a:t>(</a:t>
            </a:r>
            <a:r>
              <a:rPr dirty="0" err="1">
                <a:solidFill>
                  <a:srgbClr val="06287E"/>
                </a:solidFill>
                <a:latin typeface="Courier"/>
              </a:rPr>
              <a:t>aes</a:t>
            </a:r>
            <a:r>
              <a:rPr dirty="0">
                <a:latin typeface="Courier"/>
              </a:rPr>
              <a:t>(</a:t>
            </a:r>
            <a:r>
              <a:rPr dirty="0">
                <a:solidFill>
                  <a:srgbClr val="7D9029"/>
                </a:solidFill>
                <a:latin typeface="Courier"/>
              </a:rPr>
              <a:t>x =</a:t>
            </a:r>
            <a:r>
              <a:rPr dirty="0">
                <a:latin typeface="Courier"/>
              </a:rPr>
              <a:t> </a:t>
            </a:r>
            <a:r>
              <a:rPr dirty="0" err="1">
                <a:latin typeface="Courier"/>
              </a:rPr>
              <a:t>weight_class_kg</a:t>
            </a:r>
            <a:r>
              <a:rPr dirty="0">
                <a:latin typeface="Courier"/>
              </a:rPr>
              <a:t>, </a:t>
            </a:r>
            <a:r>
              <a:rPr dirty="0">
                <a:solidFill>
                  <a:srgbClr val="7D9029"/>
                </a:solidFill>
                <a:latin typeface="Courier"/>
              </a:rPr>
              <a:t>y =</a:t>
            </a:r>
            <a:r>
              <a:rPr dirty="0">
                <a:latin typeface="Courier"/>
              </a:rPr>
              <a:t> </a:t>
            </a:r>
            <a:r>
              <a:rPr dirty="0" err="1">
                <a:latin typeface="Courier"/>
              </a:rPr>
              <a:t>avg_squat</a:t>
            </a:r>
            <a:r>
              <a:rPr dirty="0">
                <a:latin typeface="Courier"/>
              </a:rPr>
              <a:t>, </a:t>
            </a:r>
            <a:r>
              <a:rPr dirty="0">
                <a:solidFill>
                  <a:srgbClr val="7D9029"/>
                </a:solidFill>
                <a:latin typeface="Courier"/>
              </a:rPr>
              <a:t>fill =</a:t>
            </a:r>
            <a:r>
              <a:rPr dirty="0">
                <a:latin typeface="Courier"/>
              </a:rPr>
              <a:t> </a:t>
            </a:r>
            <a:r>
              <a:rPr dirty="0" err="1">
                <a:latin typeface="Courier"/>
              </a:rPr>
              <a:t>avg_squat</a:t>
            </a:r>
            <a:r>
              <a:rPr dirty="0">
                <a:latin typeface="Courier"/>
              </a:rPr>
              <a:t>)) </a:t>
            </a:r>
            <a:r>
              <a:rPr dirty="0">
                <a:solidFill>
                  <a:srgbClr val="4070A0"/>
                </a:solidFill>
                <a:latin typeface="Courier"/>
              </a:rPr>
              <a:t>+</a:t>
            </a:r>
            <a:r>
              <a:rPr dirty="0">
                <a:latin typeface="Courier"/>
              </a:rPr>
              <a:t> </a:t>
            </a:r>
            <a:br>
              <a:rPr dirty="0"/>
            </a:br>
            <a:r>
              <a:rPr dirty="0">
                <a:latin typeface="Courier"/>
              </a:rPr>
              <a:t>    </a:t>
            </a:r>
            <a:r>
              <a:rPr dirty="0" err="1">
                <a:solidFill>
                  <a:srgbClr val="06287E"/>
                </a:solidFill>
                <a:latin typeface="Courier"/>
              </a:rPr>
              <a:t>geom_bar</a:t>
            </a:r>
            <a:r>
              <a:rPr dirty="0">
                <a:latin typeface="Courier"/>
              </a:rPr>
              <a:t>(</a:t>
            </a:r>
            <a:r>
              <a:rPr dirty="0">
                <a:solidFill>
                  <a:srgbClr val="7D9029"/>
                </a:solidFill>
                <a:latin typeface="Courier"/>
              </a:rPr>
              <a:t>stat =</a:t>
            </a:r>
            <a:r>
              <a:rPr dirty="0">
                <a:latin typeface="Courier"/>
              </a:rPr>
              <a:t> </a:t>
            </a:r>
            <a:r>
              <a:rPr dirty="0">
                <a:solidFill>
                  <a:srgbClr val="4070A0"/>
                </a:solidFill>
                <a:latin typeface="Courier"/>
              </a:rPr>
              <a:t>"identity"</a:t>
            </a:r>
            <a:r>
              <a:rPr dirty="0">
                <a:latin typeface="Courier"/>
              </a:rPr>
              <a:t>) </a:t>
            </a:r>
          </a:p>
        </p:txBody>
      </p:sp>
      <p:pic>
        <p:nvPicPr>
          <p:cNvPr id="3" name="Picture 1" descr="lifting_files/figure-pptx/avg_failure-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 for Section 1</a:t>
            </a:r>
          </a:p>
        </p:txBody>
      </p:sp>
      <p:sp>
        <p:nvSpPr>
          <p:cNvPr id="3" name="Content Placeholder 2"/>
          <p:cNvSpPr>
            <a:spLocks noGrp="1"/>
          </p:cNvSpPr>
          <p:nvPr>
            <p:ph idx="1"/>
          </p:nvPr>
        </p:nvSpPr>
        <p:spPr/>
        <p:txBody>
          <a:bodyPr/>
          <a:lstStyle/>
          <a:p>
            <a:pPr marL="0" lvl="0" indent="0">
              <a:buNone/>
            </a:pPr>
            <a:r>
              <a:t>Overall, we were able to find that there is a general linear progression of weight classes and the amount of weight lifted. This is a trend we expected, as the heavier weight classes generally have more muscle mass and are able to lift more weight.</a:t>
            </a:r>
          </a:p>
          <a:p>
            <a:pPr marL="0" lvl="0" indent="0">
              <a:buNone/>
            </a:pPr>
            <a:r>
              <a:t>Interestingly, we found that the womens 76kg class completely beat out the class above them, the 84kg. Along with this, towards the higher classes, there’s a slight taper on the deadlifts, and our guess is because of grip strength limitations.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Percentage of Failed Lifts Across all Nine Attempts (Section 2)</a:t>
            </a:r>
          </a:p>
        </p:txBody>
      </p:sp>
      <p:sp>
        <p:nvSpPr>
          <p:cNvPr id="3" name="Content Placeholder 2"/>
          <p:cNvSpPr>
            <a:spLocks noGrp="1"/>
          </p:cNvSpPr>
          <p:nvPr>
            <p:ph idx="1"/>
          </p:nvPr>
        </p:nvSpPr>
        <p:spPr/>
        <p:txBody>
          <a:bodyPr/>
          <a:lstStyle/>
          <a:p>
            <a:pPr marL="0" lvl="0" indent="0">
              <a:buNone/>
            </a:pPr>
            <a:r>
              <a:t>In this section, we wanted to observe if for certain lifts, competitors are more likely to fail the lift. In the database, if a life begins with a “-”, this means it was a failure. Using this, we may be able to get the percentage of good lifts to failed lifts for each lift, all 3 for SBD.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Setup for Graphing</a:t>
            </a:r>
          </a:p>
        </p:txBody>
      </p:sp>
      <p:sp>
        <p:nvSpPr>
          <p:cNvPr id="3" name="Content Placeholder 2"/>
          <p:cNvSpPr>
            <a:spLocks noGrp="1"/>
          </p:cNvSpPr>
          <p:nvPr>
            <p:ph idx="1"/>
          </p:nvPr>
        </p:nvSpPr>
        <p:spPr>
          <a:xfrm>
            <a:off x="394447" y="1192306"/>
            <a:ext cx="8292353" cy="3402317"/>
          </a:xfrm>
        </p:spPr>
        <p:txBody>
          <a:bodyPr>
            <a:normAutofit fontScale="47500" lnSpcReduction="20000"/>
          </a:bodyPr>
          <a:lstStyle/>
          <a:p>
            <a:pPr lvl="0" indent="0">
              <a:buNone/>
            </a:pPr>
            <a:r>
              <a:rPr i="1" dirty="0">
                <a:solidFill>
                  <a:srgbClr val="60A0B0"/>
                </a:solidFill>
                <a:latin typeface="Courier"/>
              </a:rPr>
              <a:t># first we remove bad entries, where any of their lifts are </a:t>
            </a:r>
            <a:r>
              <a:rPr i="1" dirty="0" err="1">
                <a:solidFill>
                  <a:srgbClr val="60A0B0"/>
                </a:solidFill>
                <a:latin typeface="Courier"/>
              </a:rPr>
              <a:t>na.</a:t>
            </a:r>
            <a:r>
              <a:rPr i="1" dirty="0">
                <a:solidFill>
                  <a:srgbClr val="60A0B0"/>
                </a:solidFill>
                <a:latin typeface="Courier"/>
              </a:rPr>
              <a:t> sum up only data we want</a:t>
            </a:r>
            <a:br>
              <a:rPr dirty="0"/>
            </a:br>
            <a:r>
              <a:rPr i="1" dirty="0">
                <a:solidFill>
                  <a:srgbClr val="60A0B0"/>
                </a:solidFill>
                <a:latin typeface="Courier"/>
              </a:rPr>
              <a:t># to observe</a:t>
            </a:r>
            <a:br>
              <a:rPr dirty="0"/>
            </a:br>
            <a:r>
              <a:rPr dirty="0" err="1">
                <a:latin typeface="Courier"/>
              </a:rPr>
              <a:t>good_lifts</a:t>
            </a:r>
            <a:r>
              <a:rPr dirty="0">
                <a:latin typeface="Courier"/>
              </a:rPr>
              <a:t> </a:t>
            </a:r>
            <a:r>
              <a:rPr dirty="0">
                <a:solidFill>
                  <a:srgbClr val="007020"/>
                </a:solidFill>
                <a:latin typeface="Courier"/>
              </a:rPr>
              <a:t>&lt;-</a:t>
            </a:r>
            <a:r>
              <a:rPr dirty="0">
                <a:latin typeface="Courier"/>
              </a:rPr>
              <a:t> </a:t>
            </a:r>
            <a:r>
              <a:rPr dirty="0" err="1">
                <a:latin typeface="Courier"/>
              </a:rPr>
              <a:t>ipf</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i="1" dirty="0">
                <a:solidFill>
                  <a:srgbClr val="60A0B0"/>
                </a:solidFill>
                <a:latin typeface="Courier"/>
              </a:rPr>
              <a:t># filter our bad entries</a:t>
            </a:r>
            <a:br>
              <a:rPr dirty="0"/>
            </a:br>
            <a:r>
              <a:rPr dirty="0">
                <a:latin typeface="Courier"/>
              </a:rPr>
              <a:t>    </a:t>
            </a:r>
            <a:r>
              <a:rPr dirty="0">
                <a:solidFill>
                  <a:srgbClr val="06287E"/>
                </a:solidFill>
                <a:latin typeface="Courier"/>
              </a:rPr>
              <a:t>filter</a:t>
            </a:r>
            <a:r>
              <a:rPr dirty="0">
                <a:latin typeface="Courier"/>
              </a:rPr>
              <a:t>(</a:t>
            </a:r>
            <a:r>
              <a:rPr dirty="0">
                <a:solidFill>
                  <a:srgbClr val="4070A0"/>
                </a:solidFill>
                <a:latin typeface="Courier"/>
              </a:rPr>
              <a:t>!</a:t>
            </a:r>
            <a:r>
              <a:rPr dirty="0" err="1">
                <a:solidFill>
                  <a:srgbClr val="06287E"/>
                </a:solidFill>
                <a:latin typeface="Courier"/>
              </a:rPr>
              <a:t>is.na</a:t>
            </a:r>
            <a:r>
              <a:rPr dirty="0">
                <a:latin typeface="Courier"/>
              </a:rPr>
              <a:t>(squat1kg) </a:t>
            </a:r>
            <a:r>
              <a:rPr dirty="0">
                <a:solidFill>
                  <a:srgbClr val="4070A0"/>
                </a:solidFill>
                <a:latin typeface="Courier"/>
              </a:rPr>
              <a:t>&amp;</a:t>
            </a: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(squat2kg) </a:t>
            </a:r>
            <a:r>
              <a:rPr dirty="0">
                <a:solidFill>
                  <a:srgbClr val="4070A0"/>
                </a:solidFill>
                <a:latin typeface="Courier"/>
              </a:rPr>
              <a:t>&amp;</a:t>
            </a: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(squat3kg) </a:t>
            </a:r>
            <a:r>
              <a:rPr dirty="0">
                <a:solidFill>
                  <a:srgbClr val="4070A0"/>
                </a:solidFill>
                <a:latin typeface="Courier"/>
              </a:rPr>
              <a:t>&amp;</a:t>
            </a:r>
            <a:br>
              <a:rPr dirty="0"/>
            </a:b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(bench1kg) </a:t>
            </a:r>
            <a:r>
              <a:rPr dirty="0">
                <a:solidFill>
                  <a:srgbClr val="4070A0"/>
                </a:solidFill>
                <a:latin typeface="Courier"/>
              </a:rPr>
              <a:t>&amp;</a:t>
            </a: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(bench2kg) </a:t>
            </a:r>
            <a:r>
              <a:rPr dirty="0">
                <a:solidFill>
                  <a:srgbClr val="4070A0"/>
                </a:solidFill>
                <a:latin typeface="Courier"/>
              </a:rPr>
              <a:t>&amp;</a:t>
            </a: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(bench3kg) </a:t>
            </a:r>
            <a:r>
              <a:rPr dirty="0">
                <a:solidFill>
                  <a:srgbClr val="4070A0"/>
                </a:solidFill>
                <a:latin typeface="Courier"/>
              </a:rPr>
              <a:t>&amp;</a:t>
            </a:r>
            <a:br>
              <a:rPr dirty="0"/>
            </a:b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(deadlift1kg) </a:t>
            </a:r>
            <a:r>
              <a:rPr dirty="0">
                <a:solidFill>
                  <a:srgbClr val="4070A0"/>
                </a:solidFill>
                <a:latin typeface="Courier"/>
              </a:rPr>
              <a:t>&amp;</a:t>
            </a: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(deadlift2kg) </a:t>
            </a:r>
            <a:r>
              <a:rPr dirty="0">
                <a:solidFill>
                  <a:srgbClr val="4070A0"/>
                </a:solidFill>
                <a:latin typeface="Courier"/>
              </a:rPr>
              <a:t>&amp;</a:t>
            </a: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(deadlift3kg)) </a:t>
            </a:r>
            <a:r>
              <a:rPr dirty="0">
                <a:solidFill>
                  <a:srgbClr val="4070A0"/>
                </a:solidFill>
                <a:latin typeface="Courier"/>
              </a:rPr>
              <a:t>|&gt;</a:t>
            </a:r>
            <a:r>
              <a:rPr dirty="0">
                <a:latin typeface="Courier"/>
              </a:rPr>
              <a:t> </a:t>
            </a:r>
            <a:br>
              <a:rPr dirty="0"/>
            </a:br>
            <a:r>
              <a:rPr dirty="0">
                <a:latin typeface="Courier"/>
              </a:rPr>
              <a:t>    </a:t>
            </a:r>
            <a:r>
              <a:rPr i="1" dirty="0">
                <a:solidFill>
                  <a:srgbClr val="60A0B0"/>
                </a:solidFill>
                <a:latin typeface="Courier"/>
              </a:rPr>
              <a:t># only get what we need</a:t>
            </a:r>
            <a:br>
              <a:rPr dirty="0"/>
            </a:br>
            <a:r>
              <a:rPr dirty="0">
                <a:latin typeface="Courier"/>
              </a:rPr>
              <a:t>    </a:t>
            </a:r>
            <a:r>
              <a:rPr dirty="0">
                <a:solidFill>
                  <a:srgbClr val="06287E"/>
                </a:solidFill>
                <a:latin typeface="Courier"/>
              </a:rPr>
              <a:t>summarize</a:t>
            </a:r>
            <a:r>
              <a:rPr dirty="0">
                <a:latin typeface="Courier"/>
              </a:rPr>
              <a:t>(name, squat1kg, squat2kg, squat3kg, bench1kg, bench2kg, bench3kg,</a:t>
            </a:r>
            <a:br>
              <a:rPr dirty="0"/>
            </a:br>
            <a:r>
              <a:rPr dirty="0">
                <a:latin typeface="Courier"/>
              </a:rPr>
              <a:t>              deadlift1kg, deadlift2kg, deadlift3kg)</a:t>
            </a:r>
          </a:p>
          <a:p>
            <a:pPr lvl="0" indent="0">
              <a:buNone/>
            </a:pPr>
            <a:endParaRPr lang="en-US" i="1" dirty="0">
              <a:solidFill>
                <a:srgbClr val="60A0B0"/>
              </a:solidFill>
              <a:latin typeface="Courier"/>
            </a:endParaRPr>
          </a:p>
          <a:p>
            <a:pPr lvl="0" indent="0">
              <a:buNone/>
            </a:pPr>
            <a:r>
              <a:rPr i="1" dirty="0">
                <a:solidFill>
                  <a:srgbClr val="60A0B0"/>
                </a:solidFill>
                <a:latin typeface="Courier"/>
              </a:rPr>
              <a:t># pivot longer to get the data as column lift with a value of the column name and weight </a:t>
            </a:r>
            <a:br>
              <a:rPr dirty="0"/>
            </a:br>
            <a:r>
              <a:rPr i="1" dirty="0">
                <a:solidFill>
                  <a:srgbClr val="60A0B0"/>
                </a:solidFill>
                <a:latin typeface="Courier"/>
              </a:rPr>
              <a:t># as a value in another</a:t>
            </a:r>
            <a:br>
              <a:rPr dirty="0"/>
            </a:br>
            <a:r>
              <a:rPr dirty="0" err="1">
                <a:latin typeface="Courier"/>
              </a:rPr>
              <a:t>good_lifts</a:t>
            </a:r>
            <a:r>
              <a:rPr dirty="0">
                <a:latin typeface="Courier"/>
              </a:rPr>
              <a:t> </a:t>
            </a:r>
            <a:r>
              <a:rPr dirty="0">
                <a:solidFill>
                  <a:srgbClr val="007020"/>
                </a:solidFill>
                <a:latin typeface="Courier"/>
              </a:rPr>
              <a:t>&lt;-</a:t>
            </a:r>
            <a:r>
              <a:rPr dirty="0">
                <a:latin typeface="Courier"/>
              </a:rPr>
              <a:t> </a:t>
            </a:r>
            <a:r>
              <a:rPr dirty="0" err="1">
                <a:latin typeface="Courier"/>
              </a:rPr>
              <a:t>good_lifts</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i="1" dirty="0">
                <a:solidFill>
                  <a:srgbClr val="60A0B0"/>
                </a:solidFill>
                <a:latin typeface="Courier"/>
              </a:rPr>
              <a:t># split the dataset into lift and weight, to observe entries as group easier</a:t>
            </a:r>
            <a:br>
              <a:rPr dirty="0"/>
            </a:br>
            <a:r>
              <a:rPr dirty="0">
                <a:latin typeface="Courier"/>
              </a:rPr>
              <a:t>    </a:t>
            </a:r>
            <a:r>
              <a:rPr dirty="0" err="1">
                <a:solidFill>
                  <a:srgbClr val="06287E"/>
                </a:solidFill>
                <a:latin typeface="Courier"/>
              </a:rPr>
              <a:t>pivot_longer</a:t>
            </a:r>
            <a:r>
              <a:rPr dirty="0">
                <a:latin typeface="Courier"/>
              </a:rPr>
              <a:t>(</a:t>
            </a:r>
            <a:r>
              <a:rPr dirty="0">
                <a:solidFill>
                  <a:srgbClr val="7D9029"/>
                </a:solidFill>
                <a:latin typeface="Courier"/>
              </a:rPr>
              <a:t>cols =</a:t>
            </a:r>
            <a:r>
              <a:rPr dirty="0">
                <a:latin typeface="Courier"/>
              </a:rPr>
              <a:t> </a:t>
            </a:r>
            <a:r>
              <a:rPr dirty="0">
                <a:solidFill>
                  <a:srgbClr val="06287E"/>
                </a:solidFill>
                <a:latin typeface="Courier"/>
              </a:rPr>
              <a:t>c</a:t>
            </a:r>
            <a:r>
              <a:rPr dirty="0">
                <a:latin typeface="Courier"/>
              </a:rPr>
              <a:t>(squat1kg, squat2kg, squat3kg, bench1kg, bench2kg, bench3kg, </a:t>
            </a:r>
            <a:br>
              <a:rPr dirty="0"/>
            </a:br>
            <a:r>
              <a:rPr dirty="0">
                <a:latin typeface="Courier"/>
              </a:rPr>
              <a:t>                          deadlift1kg, deadlift2kg, deadlift3kg),</a:t>
            </a:r>
            <a:br>
              <a:rPr dirty="0"/>
            </a:br>
            <a:r>
              <a:rPr dirty="0">
                <a:latin typeface="Courier"/>
              </a:rPr>
              <a:t>                 </a:t>
            </a:r>
            <a:r>
              <a:rPr dirty="0" err="1">
                <a:solidFill>
                  <a:srgbClr val="7D9029"/>
                </a:solidFill>
                <a:latin typeface="Courier"/>
              </a:rPr>
              <a:t>names_to</a:t>
            </a:r>
            <a:r>
              <a:rPr dirty="0">
                <a:solidFill>
                  <a:srgbClr val="7D9029"/>
                </a:solidFill>
                <a:latin typeface="Courier"/>
              </a:rPr>
              <a:t> =</a:t>
            </a:r>
            <a:r>
              <a:rPr dirty="0">
                <a:latin typeface="Courier"/>
              </a:rPr>
              <a:t> </a:t>
            </a:r>
            <a:r>
              <a:rPr dirty="0">
                <a:solidFill>
                  <a:srgbClr val="4070A0"/>
                </a:solidFill>
                <a:latin typeface="Courier"/>
              </a:rPr>
              <a:t>"lift"</a:t>
            </a:r>
            <a:r>
              <a:rPr dirty="0">
                <a:latin typeface="Courier"/>
              </a:rPr>
              <a:t>, </a:t>
            </a:r>
            <a:r>
              <a:rPr dirty="0" err="1">
                <a:solidFill>
                  <a:srgbClr val="7D9029"/>
                </a:solidFill>
                <a:latin typeface="Courier"/>
              </a:rPr>
              <a:t>values_to</a:t>
            </a:r>
            <a:r>
              <a:rPr dirty="0">
                <a:solidFill>
                  <a:srgbClr val="7D9029"/>
                </a:solidFill>
                <a:latin typeface="Courier"/>
              </a:rPr>
              <a:t> =</a:t>
            </a:r>
            <a:r>
              <a:rPr dirty="0">
                <a:latin typeface="Courier"/>
              </a:rPr>
              <a:t> </a:t>
            </a:r>
            <a:r>
              <a:rPr dirty="0">
                <a:solidFill>
                  <a:srgbClr val="4070A0"/>
                </a:solidFill>
                <a:latin typeface="Courier"/>
              </a:rPr>
              <a:t>"weight"</a:t>
            </a:r>
            <a:r>
              <a:rPr dirty="0">
                <a:latin typeface="Courier"/>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Getting the Percentage of Failed Lifts</a:t>
            </a:r>
          </a:p>
        </p:txBody>
      </p:sp>
      <p:sp>
        <p:nvSpPr>
          <p:cNvPr id="3" name="Content Placeholder 2"/>
          <p:cNvSpPr>
            <a:spLocks noGrp="1"/>
          </p:cNvSpPr>
          <p:nvPr>
            <p:ph idx="1"/>
          </p:nvPr>
        </p:nvSpPr>
        <p:spPr>
          <a:xfrm>
            <a:off x="367553" y="1183341"/>
            <a:ext cx="8319247" cy="3411282"/>
          </a:xfrm>
        </p:spPr>
        <p:txBody>
          <a:bodyPr>
            <a:normAutofit fontScale="47500" lnSpcReduction="20000"/>
          </a:bodyPr>
          <a:lstStyle/>
          <a:p>
            <a:pPr lvl="0" indent="0">
              <a:buNone/>
            </a:pPr>
            <a:r>
              <a:rPr i="1" dirty="0">
                <a:solidFill>
                  <a:srgbClr val="60A0B0"/>
                </a:solidFill>
                <a:latin typeface="Courier"/>
              </a:rPr>
              <a:t># this function gets the percentage of failed lifts for each lift. because the dataset </a:t>
            </a:r>
            <a:br>
              <a:rPr dirty="0"/>
            </a:br>
            <a:r>
              <a:rPr i="1" dirty="0">
                <a:solidFill>
                  <a:srgbClr val="60A0B0"/>
                </a:solidFill>
                <a:latin typeface="Courier"/>
              </a:rPr>
              <a:t># lists the failed lifts beginning with a -, we can use regex to explore failure </a:t>
            </a:r>
            <a:br>
              <a:rPr dirty="0"/>
            </a:br>
            <a:r>
              <a:rPr i="1" dirty="0">
                <a:solidFill>
                  <a:srgbClr val="60A0B0"/>
                </a:solidFill>
                <a:latin typeface="Courier"/>
              </a:rPr>
              <a:t># to success</a:t>
            </a:r>
            <a:br>
              <a:rPr dirty="0"/>
            </a:br>
            <a:r>
              <a:rPr i="1" dirty="0">
                <a:solidFill>
                  <a:srgbClr val="60A0B0"/>
                </a:solidFill>
                <a:latin typeface="Courier"/>
              </a:rPr>
              <a:t>#</a:t>
            </a:r>
            <a:br>
              <a:rPr dirty="0"/>
            </a:br>
            <a:r>
              <a:rPr i="1" dirty="0">
                <a:solidFill>
                  <a:srgbClr val="60A0B0"/>
                </a:solidFill>
                <a:latin typeface="Courier"/>
              </a:rPr>
              <a:t># </a:t>
            </a:r>
            <a:r>
              <a:rPr i="1" dirty="0" err="1">
                <a:solidFill>
                  <a:srgbClr val="60A0B0"/>
                </a:solidFill>
                <a:latin typeface="Courier"/>
              </a:rPr>
              <a:t>Args</a:t>
            </a:r>
            <a:r>
              <a:rPr i="1" dirty="0">
                <a:solidFill>
                  <a:srgbClr val="60A0B0"/>
                </a:solidFill>
                <a:latin typeface="Courier"/>
              </a:rPr>
              <a:t>: class - the data we want to get the percentage of failed lifts for</a:t>
            </a:r>
            <a:br>
              <a:rPr dirty="0"/>
            </a:br>
            <a:r>
              <a:rPr dirty="0" err="1">
                <a:latin typeface="Courier"/>
              </a:rPr>
              <a:t>percentage_failed</a:t>
            </a:r>
            <a:r>
              <a:rPr dirty="0">
                <a:latin typeface="Courier"/>
              </a:rPr>
              <a:t> </a:t>
            </a:r>
            <a:r>
              <a:rPr dirty="0">
                <a:solidFill>
                  <a:srgbClr val="007020"/>
                </a:solidFill>
                <a:latin typeface="Courier"/>
              </a:rPr>
              <a:t>&lt;-</a:t>
            </a:r>
            <a:r>
              <a:rPr dirty="0">
                <a:latin typeface="Courier"/>
              </a:rPr>
              <a:t> </a:t>
            </a:r>
            <a:r>
              <a:rPr b="1" dirty="0">
                <a:solidFill>
                  <a:srgbClr val="007020"/>
                </a:solidFill>
                <a:latin typeface="Courier"/>
              </a:rPr>
              <a:t>function</a:t>
            </a:r>
            <a:r>
              <a:rPr dirty="0">
                <a:latin typeface="Courier"/>
              </a:rPr>
              <a:t>(class) {</a:t>
            </a:r>
            <a:br>
              <a:rPr dirty="0"/>
            </a:br>
            <a:r>
              <a:rPr dirty="0">
                <a:latin typeface="Courier"/>
              </a:rPr>
              <a:t>    class </a:t>
            </a:r>
            <a:r>
              <a:rPr dirty="0">
                <a:solidFill>
                  <a:srgbClr val="4070A0"/>
                </a:solidFill>
                <a:latin typeface="Courier"/>
              </a:rPr>
              <a:t>|&gt;</a:t>
            </a:r>
            <a:r>
              <a:rPr dirty="0">
                <a:latin typeface="Courier"/>
              </a:rPr>
              <a:t> </a:t>
            </a:r>
            <a:br>
              <a:rPr dirty="0"/>
            </a:br>
            <a:r>
              <a:rPr dirty="0">
                <a:latin typeface="Courier"/>
              </a:rPr>
              <a:t>        </a:t>
            </a:r>
            <a:r>
              <a:rPr i="1" dirty="0">
                <a:solidFill>
                  <a:srgbClr val="60A0B0"/>
                </a:solidFill>
                <a:latin typeface="Courier"/>
              </a:rPr>
              <a:t># group by lifts to see the success/fail rate of each</a:t>
            </a:r>
            <a:br>
              <a:rPr dirty="0"/>
            </a:br>
            <a:r>
              <a:rPr dirty="0">
                <a:latin typeface="Courier"/>
              </a:rPr>
              <a:t>        </a:t>
            </a:r>
            <a:r>
              <a:rPr dirty="0" err="1">
                <a:solidFill>
                  <a:srgbClr val="06287E"/>
                </a:solidFill>
                <a:latin typeface="Courier"/>
              </a:rPr>
              <a:t>group_by</a:t>
            </a:r>
            <a:r>
              <a:rPr dirty="0">
                <a:latin typeface="Courier"/>
              </a:rPr>
              <a:t>(lift) </a:t>
            </a:r>
            <a:r>
              <a:rPr dirty="0">
                <a:solidFill>
                  <a:srgbClr val="4070A0"/>
                </a:solidFill>
                <a:latin typeface="Courier"/>
              </a:rPr>
              <a:t>|&gt;</a:t>
            </a:r>
            <a:br>
              <a:rPr dirty="0"/>
            </a:br>
            <a:r>
              <a:rPr dirty="0">
                <a:latin typeface="Courier"/>
              </a:rPr>
              <a:t>        </a:t>
            </a:r>
            <a:r>
              <a:rPr i="1" dirty="0">
                <a:solidFill>
                  <a:srgbClr val="60A0B0"/>
                </a:solidFill>
                <a:latin typeface="Courier"/>
              </a:rPr>
              <a:t># get the percentage of failed lifts for each lift</a:t>
            </a:r>
            <a:br>
              <a:rPr dirty="0"/>
            </a:br>
            <a:r>
              <a:rPr dirty="0">
                <a:latin typeface="Courier"/>
              </a:rPr>
              <a:t>        </a:t>
            </a:r>
            <a:r>
              <a:rPr dirty="0">
                <a:solidFill>
                  <a:srgbClr val="06287E"/>
                </a:solidFill>
                <a:latin typeface="Courier"/>
              </a:rPr>
              <a:t>summarize</a:t>
            </a:r>
            <a:r>
              <a:rPr dirty="0">
                <a:latin typeface="Courier"/>
              </a:rPr>
              <a:t>( </a:t>
            </a:r>
            <a:r>
              <a:rPr i="1" dirty="0">
                <a:solidFill>
                  <a:srgbClr val="60A0B0"/>
                </a:solidFill>
                <a:latin typeface="Courier"/>
              </a:rPr>
              <a:t># get the lift and their respective failure/success rate</a:t>
            </a:r>
            <a:br>
              <a:rPr dirty="0"/>
            </a:br>
            <a:r>
              <a:rPr dirty="0">
                <a:latin typeface="Courier"/>
              </a:rPr>
              <a:t>            </a:t>
            </a:r>
            <a:r>
              <a:rPr dirty="0">
                <a:solidFill>
                  <a:srgbClr val="7D9029"/>
                </a:solidFill>
                <a:latin typeface="Courier"/>
              </a:rPr>
              <a:t>failed =</a:t>
            </a:r>
            <a:r>
              <a:rPr dirty="0">
                <a:latin typeface="Courier"/>
              </a:rPr>
              <a:t> </a:t>
            </a:r>
            <a:r>
              <a:rPr dirty="0">
                <a:solidFill>
                  <a:srgbClr val="06287E"/>
                </a:solidFill>
                <a:latin typeface="Courier"/>
              </a:rPr>
              <a:t>sum</a:t>
            </a:r>
            <a:r>
              <a:rPr dirty="0">
                <a:latin typeface="Courier"/>
              </a:rPr>
              <a:t>(</a:t>
            </a:r>
            <a:r>
              <a:rPr dirty="0" err="1">
                <a:solidFill>
                  <a:srgbClr val="06287E"/>
                </a:solidFill>
                <a:latin typeface="Courier"/>
              </a:rPr>
              <a:t>str_detect</a:t>
            </a:r>
            <a:r>
              <a:rPr dirty="0">
                <a:latin typeface="Courier"/>
              </a:rPr>
              <a:t>(weight, </a:t>
            </a:r>
            <a:r>
              <a:rPr dirty="0">
                <a:solidFill>
                  <a:srgbClr val="4070A0"/>
                </a:solidFill>
                <a:latin typeface="Courier"/>
              </a:rPr>
              <a:t>"^-.*"</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n</a:t>
            </a:r>
            <a:r>
              <a:rPr dirty="0">
                <a:latin typeface="Courier"/>
              </a:rPr>
              <a:t>() </a:t>
            </a:r>
            <a:r>
              <a:rPr dirty="0">
                <a:solidFill>
                  <a:srgbClr val="4070A0"/>
                </a:solidFill>
                <a:latin typeface="Courier"/>
              </a:rPr>
              <a:t>*</a:t>
            </a:r>
            <a:r>
              <a:rPr dirty="0">
                <a:latin typeface="Courier"/>
              </a:rPr>
              <a:t> </a:t>
            </a:r>
            <a:r>
              <a:rPr dirty="0">
                <a:solidFill>
                  <a:srgbClr val="40A070"/>
                </a:solidFill>
                <a:latin typeface="Courier"/>
              </a:rPr>
              <a:t>100</a:t>
            </a:r>
            <a:r>
              <a:rPr dirty="0">
                <a:latin typeface="Courier"/>
              </a:rPr>
              <a:t>,</a:t>
            </a:r>
            <a:br>
              <a:rPr dirty="0"/>
            </a:br>
            <a:r>
              <a:rPr dirty="0">
                <a:latin typeface="Courier"/>
              </a:rPr>
              <a:t>            </a:t>
            </a:r>
            <a:r>
              <a:rPr dirty="0" err="1">
                <a:solidFill>
                  <a:srgbClr val="7D9029"/>
                </a:solidFill>
                <a:latin typeface="Courier"/>
              </a:rPr>
              <a:t>num_failed</a:t>
            </a:r>
            <a:r>
              <a:rPr dirty="0">
                <a:solidFill>
                  <a:srgbClr val="7D9029"/>
                </a:solidFill>
                <a:latin typeface="Courier"/>
              </a:rPr>
              <a:t> =</a:t>
            </a:r>
            <a:r>
              <a:rPr dirty="0">
                <a:latin typeface="Courier"/>
              </a:rPr>
              <a:t> </a:t>
            </a:r>
            <a:r>
              <a:rPr dirty="0">
                <a:solidFill>
                  <a:srgbClr val="06287E"/>
                </a:solidFill>
                <a:latin typeface="Courier"/>
              </a:rPr>
              <a:t>sum</a:t>
            </a:r>
            <a:r>
              <a:rPr dirty="0">
                <a:latin typeface="Courier"/>
              </a:rPr>
              <a:t>(</a:t>
            </a:r>
            <a:r>
              <a:rPr dirty="0" err="1">
                <a:solidFill>
                  <a:srgbClr val="06287E"/>
                </a:solidFill>
                <a:latin typeface="Courier"/>
              </a:rPr>
              <a:t>str_detect</a:t>
            </a:r>
            <a:r>
              <a:rPr dirty="0">
                <a:latin typeface="Courier"/>
              </a:rPr>
              <a:t>(weight, </a:t>
            </a:r>
            <a:r>
              <a:rPr dirty="0">
                <a:solidFill>
                  <a:srgbClr val="4070A0"/>
                </a:solidFill>
                <a:latin typeface="Courier"/>
              </a:rPr>
              <a:t>"^-.*"</a:t>
            </a:r>
            <a:r>
              <a:rPr dirty="0">
                <a:latin typeface="Courier"/>
              </a:rPr>
              <a:t>)),</a:t>
            </a:r>
            <a:br>
              <a:rPr dirty="0"/>
            </a:br>
            <a:r>
              <a:rPr dirty="0">
                <a:latin typeface="Courier"/>
              </a:rPr>
              <a:t>            </a:t>
            </a:r>
            <a:r>
              <a:rPr dirty="0">
                <a:solidFill>
                  <a:srgbClr val="7D9029"/>
                </a:solidFill>
                <a:latin typeface="Courier"/>
              </a:rPr>
              <a:t>success =</a:t>
            </a:r>
            <a:r>
              <a:rPr dirty="0">
                <a:latin typeface="Courier"/>
              </a:rPr>
              <a:t> </a:t>
            </a:r>
            <a:r>
              <a:rPr dirty="0">
                <a:solidFill>
                  <a:srgbClr val="40A070"/>
                </a:solidFill>
                <a:latin typeface="Courier"/>
              </a:rPr>
              <a:t>100</a:t>
            </a:r>
            <a:r>
              <a:rPr dirty="0">
                <a:latin typeface="Courier"/>
              </a:rPr>
              <a:t> </a:t>
            </a:r>
            <a:r>
              <a:rPr dirty="0">
                <a:solidFill>
                  <a:srgbClr val="4070A0"/>
                </a:solidFill>
                <a:latin typeface="Courier"/>
              </a:rPr>
              <a:t>-</a:t>
            </a:r>
            <a:r>
              <a:rPr dirty="0">
                <a:latin typeface="Courier"/>
              </a:rPr>
              <a:t> failed,</a:t>
            </a:r>
            <a:br>
              <a:rPr dirty="0"/>
            </a:br>
            <a:r>
              <a:rPr dirty="0">
                <a:latin typeface="Courier"/>
              </a:rPr>
              <a:t>            </a:t>
            </a:r>
            <a:r>
              <a:rPr dirty="0" err="1">
                <a:solidFill>
                  <a:srgbClr val="7D9029"/>
                </a:solidFill>
                <a:latin typeface="Courier"/>
              </a:rPr>
              <a:t>num_success</a:t>
            </a:r>
            <a:r>
              <a:rPr dirty="0">
                <a:solidFill>
                  <a:srgbClr val="7D9029"/>
                </a:solidFill>
                <a:latin typeface="Courier"/>
              </a:rPr>
              <a:t> =</a:t>
            </a:r>
            <a:r>
              <a:rPr dirty="0">
                <a:latin typeface="Courier"/>
              </a:rPr>
              <a:t> </a:t>
            </a:r>
            <a:r>
              <a:rPr dirty="0">
                <a:solidFill>
                  <a:srgbClr val="06287E"/>
                </a:solidFill>
                <a:latin typeface="Courier"/>
              </a:rPr>
              <a:t>n</a:t>
            </a:r>
            <a:r>
              <a:rPr dirty="0">
                <a:latin typeface="Courier"/>
              </a:rPr>
              <a:t>() </a:t>
            </a:r>
            <a:r>
              <a:rPr dirty="0">
                <a:solidFill>
                  <a:srgbClr val="4070A0"/>
                </a:solidFill>
                <a:latin typeface="Courier"/>
              </a:rPr>
              <a:t>-</a:t>
            </a:r>
            <a:r>
              <a:rPr dirty="0">
                <a:latin typeface="Courier"/>
              </a:rPr>
              <a:t> </a:t>
            </a:r>
            <a:r>
              <a:rPr dirty="0" err="1">
                <a:latin typeface="Courier"/>
              </a:rPr>
              <a:t>num_failed</a:t>
            </a:r>
            <a:r>
              <a:rPr dirty="0">
                <a:latin typeface="Courier"/>
              </a:rPr>
              <a:t>,</a:t>
            </a:r>
            <a:br>
              <a:rPr dirty="0"/>
            </a:br>
            <a:r>
              <a:rPr dirty="0">
                <a:latin typeface="Courier"/>
              </a:rPr>
              <a:t>            </a:t>
            </a:r>
            <a:r>
              <a:rPr dirty="0">
                <a:solidFill>
                  <a:srgbClr val="7D9029"/>
                </a:solidFill>
                <a:latin typeface="Courier"/>
              </a:rPr>
              <a:t>total =</a:t>
            </a:r>
            <a:r>
              <a:rPr dirty="0">
                <a:latin typeface="Courier"/>
              </a:rPr>
              <a:t> failed </a:t>
            </a:r>
            <a:r>
              <a:rPr dirty="0">
                <a:solidFill>
                  <a:srgbClr val="4070A0"/>
                </a:solidFill>
                <a:latin typeface="Courier"/>
              </a:rPr>
              <a:t>+</a:t>
            </a:r>
            <a:r>
              <a:rPr dirty="0">
                <a:latin typeface="Courier"/>
              </a:rPr>
              <a:t> success</a:t>
            </a:r>
            <a:br>
              <a:rPr dirty="0"/>
            </a:br>
            <a:r>
              <a:rPr dirty="0">
                <a:latin typeface="Courier"/>
              </a:rPr>
              <a:t>        )</a:t>
            </a:r>
            <a:br>
              <a:rPr dirty="0"/>
            </a:br>
            <a:r>
              <a:rPr dirty="0">
                <a:latin typeface="Courier"/>
              </a:rPr>
              <a:t>}</a:t>
            </a:r>
            <a:br>
              <a:rPr dirty="0"/>
            </a:br>
            <a:br>
              <a:rPr dirty="0"/>
            </a:br>
            <a:r>
              <a:rPr i="1" dirty="0">
                <a:solidFill>
                  <a:srgbClr val="60A0B0"/>
                </a:solidFill>
                <a:latin typeface="Courier"/>
              </a:rPr>
              <a:t># get the percentage of failed lifts for each lift</a:t>
            </a:r>
            <a:br>
              <a:rPr dirty="0"/>
            </a:br>
            <a:r>
              <a:rPr dirty="0">
                <a:latin typeface="Courier"/>
              </a:rPr>
              <a:t>rates </a:t>
            </a:r>
            <a:r>
              <a:rPr dirty="0">
                <a:solidFill>
                  <a:srgbClr val="007020"/>
                </a:solidFill>
                <a:latin typeface="Courier"/>
              </a:rPr>
              <a:t>&lt;-</a:t>
            </a:r>
            <a:r>
              <a:rPr dirty="0">
                <a:latin typeface="Courier"/>
              </a:rPr>
              <a:t> </a:t>
            </a:r>
            <a:r>
              <a:rPr dirty="0" err="1">
                <a:solidFill>
                  <a:srgbClr val="06287E"/>
                </a:solidFill>
                <a:latin typeface="Courier"/>
              </a:rPr>
              <a:t>percentage_failed</a:t>
            </a:r>
            <a:r>
              <a:rPr dirty="0">
                <a:latin typeface="Courier"/>
              </a:rPr>
              <a:t>(</a:t>
            </a:r>
            <a:r>
              <a:rPr dirty="0" err="1">
                <a:latin typeface="Courier"/>
              </a:rPr>
              <a:t>good_lifts</a:t>
            </a:r>
            <a:r>
              <a:rPr dirty="0">
                <a:latin typeface="Courier"/>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Graphing the Data</a:t>
            </a:r>
          </a:p>
        </p:txBody>
      </p:sp>
      <p:sp>
        <p:nvSpPr>
          <p:cNvPr id="4" name="Text Placeholder 3"/>
          <p:cNvSpPr>
            <a:spLocks noGrp="1"/>
          </p:cNvSpPr>
          <p:nvPr>
            <p:ph type="body" sz="half" idx="2"/>
          </p:nvPr>
        </p:nvSpPr>
        <p:spPr/>
        <p:txBody>
          <a:bodyPr/>
          <a:lstStyle/>
          <a:p>
            <a:pPr lvl="0" indent="0">
              <a:buNone/>
            </a:pPr>
            <a:r>
              <a:rPr i="1">
                <a:solidFill>
                  <a:srgbClr val="60A0B0"/>
                </a:solidFill>
                <a:latin typeface="Courier"/>
              </a:rPr>
              <a:t># longer data in order to graph easier :)</a:t>
            </a:r>
            <a:br/>
            <a:r>
              <a:rPr>
                <a:latin typeface="Courier"/>
              </a:rPr>
              <a:t>lift_data_long </a:t>
            </a:r>
            <a:r>
              <a:rPr>
                <a:solidFill>
                  <a:srgbClr val="007020"/>
                </a:solidFill>
                <a:latin typeface="Courier"/>
              </a:rPr>
              <a:t>&lt;-</a:t>
            </a:r>
            <a:r>
              <a:rPr>
                <a:latin typeface="Courier"/>
              </a:rPr>
              <a:t> rates </a:t>
            </a:r>
            <a:r>
              <a:rPr>
                <a:solidFill>
                  <a:srgbClr val="4070A0"/>
                </a:solidFill>
                <a:latin typeface="Courier"/>
              </a:rPr>
              <a:t>|&gt;</a:t>
            </a:r>
            <a:r>
              <a:rPr>
                <a:latin typeface="Courier"/>
              </a:rPr>
              <a:t> </a:t>
            </a:r>
            <a:br/>
            <a:r>
              <a:rPr>
                <a:latin typeface="Courier"/>
              </a:rPr>
              <a:t>    </a:t>
            </a:r>
            <a:r>
              <a:rPr>
                <a:solidFill>
                  <a:srgbClr val="06287E"/>
                </a:solidFill>
                <a:latin typeface="Courier"/>
              </a:rPr>
              <a:t>pivot_longer</a:t>
            </a:r>
            <a:r>
              <a:rPr>
                <a:latin typeface="Courier"/>
              </a:rPr>
              <a:t>(</a:t>
            </a:r>
            <a:r>
              <a:rPr>
                <a:solidFill>
                  <a:srgbClr val="7D9029"/>
                </a:solidFill>
                <a:latin typeface="Courier"/>
              </a:rPr>
              <a:t>cols =</a:t>
            </a:r>
            <a:r>
              <a:rPr>
                <a:latin typeface="Courier"/>
              </a:rPr>
              <a:t> </a:t>
            </a:r>
            <a:r>
              <a:rPr>
                <a:solidFill>
                  <a:srgbClr val="06287E"/>
                </a:solidFill>
                <a:latin typeface="Courier"/>
              </a:rPr>
              <a:t>c</a:t>
            </a:r>
            <a:r>
              <a:rPr>
                <a:latin typeface="Courier"/>
              </a:rPr>
              <a:t>(failed, success), </a:t>
            </a:r>
            <a:r>
              <a:rPr>
                <a:solidFill>
                  <a:srgbClr val="7D9029"/>
                </a:solidFill>
                <a:latin typeface="Courier"/>
              </a:rPr>
              <a:t>names_to =</a:t>
            </a:r>
            <a:r>
              <a:rPr>
                <a:latin typeface="Courier"/>
              </a:rPr>
              <a:t> </a:t>
            </a:r>
            <a:r>
              <a:rPr>
                <a:solidFill>
                  <a:srgbClr val="4070A0"/>
                </a:solidFill>
                <a:latin typeface="Courier"/>
              </a:rPr>
              <a:t>"outcome"</a:t>
            </a:r>
            <a:r>
              <a:rPr>
                <a:latin typeface="Courier"/>
              </a:rPr>
              <a:t>, </a:t>
            </a:r>
            <a:r>
              <a:rPr>
                <a:solidFill>
                  <a:srgbClr val="7D9029"/>
                </a:solidFill>
                <a:latin typeface="Courier"/>
              </a:rPr>
              <a:t>values_to =</a:t>
            </a:r>
            <a:r>
              <a:rPr>
                <a:latin typeface="Courier"/>
              </a:rPr>
              <a:t> </a:t>
            </a:r>
            <a:r>
              <a:rPr>
                <a:solidFill>
                  <a:srgbClr val="4070A0"/>
                </a:solidFill>
                <a:latin typeface="Courier"/>
              </a:rPr>
              <a:t>"percentage"</a:t>
            </a:r>
            <a:r>
              <a:rPr>
                <a:latin typeface="Courier"/>
              </a:rPr>
              <a:t>)</a:t>
            </a:r>
            <a:br/>
            <a:br/>
            <a:r>
              <a:rPr i="1">
                <a:solidFill>
                  <a:srgbClr val="60A0B0"/>
                </a:solidFill>
                <a:latin typeface="Courier"/>
              </a:rPr>
              <a:t># Plot</a:t>
            </a:r>
            <a:br/>
            <a:r>
              <a:rPr>
                <a:solidFill>
                  <a:srgbClr val="06287E"/>
                </a:solidFill>
                <a:latin typeface="Courier"/>
              </a:rPr>
              <a:t>ggplot</a:t>
            </a:r>
            <a:r>
              <a:rPr>
                <a:latin typeface="Courier"/>
              </a:rPr>
              <a:t>(lift_data_long, </a:t>
            </a:r>
            <a:r>
              <a:rPr>
                <a:solidFill>
                  <a:srgbClr val="06287E"/>
                </a:solidFill>
                <a:latin typeface="Courier"/>
              </a:rPr>
              <a:t>aes</a:t>
            </a:r>
            <a:r>
              <a:rPr>
                <a:latin typeface="Courier"/>
              </a:rPr>
              <a:t>(</a:t>
            </a:r>
            <a:r>
              <a:rPr>
                <a:solidFill>
                  <a:srgbClr val="7D9029"/>
                </a:solidFill>
                <a:latin typeface="Courier"/>
              </a:rPr>
              <a:t>x =</a:t>
            </a:r>
            <a:r>
              <a:rPr>
                <a:latin typeface="Courier"/>
              </a:rPr>
              <a:t> lift, </a:t>
            </a:r>
            <a:r>
              <a:rPr>
                <a:solidFill>
                  <a:srgbClr val="7D9029"/>
                </a:solidFill>
                <a:latin typeface="Courier"/>
              </a:rPr>
              <a:t>y =</a:t>
            </a:r>
            <a:r>
              <a:rPr>
                <a:latin typeface="Courier"/>
              </a:rPr>
              <a:t> percentage, </a:t>
            </a:r>
            <a:r>
              <a:rPr>
                <a:solidFill>
                  <a:srgbClr val="7D9029"/>
                </a:solidFill>
                <a:latin typeface="Courier"/>
              </a:rPr>
              <a:t>fill =</a:t>
            </a:r>
            <a:r>
              <a:rPr>
                <a:latin typeface="Courier"/>
              </a:rPr>
              <a:t> outcome)) </a:t>
            </a:r>
            <a:r>
              <a:rPr>
                <a:solidFill>
                  <a:srgbClr val="4070A0"/>
                </a:solidFill>
                <a:latin typeface="Courier"/>
              </a:rPr>
              <a:t>+</a:t>
            </a:r>
            <a:br/>
            <a:r>
              <a:rPr>
                <a:latin typeface="Courier"/>
              </a:rPr>
              <a:t>    </a:t>
            </a:r>
            <a:r>
              <a:rPr i="1">
                <a:solidFill>
                  <a:srgbClr val="60A0B0"/>
                </a:solidFill>
                <a:latin typeface="Courier"/>
              </a:rPr>
              <a:t># bar chart of the percentage of failed and successful lifts for each lift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r>
              <a:rPr>
                <a:latin typeface="Courier"/>
              </a:rPr>
              <a:t> </a:t>
            </a:r>
            <a:br/>
            <a:r>
              <a:rPr>
                <a:latin typeface="Courier"/>
              </a:rPr>
              <a:t>    </a:t>
            </a:r>
            <a:r>
              <a:rPr i="1">
                <a:solidFill>
                  <a:srgbClr val="60A0B0"/>
                </a:solidFill>
                <a:latin typeface="Courier"/>
              </a:rPr>
              <a:t># add text to the chart showing the percentage itself </a:t>
            </a:r>
            <a:br/>
            <a:r>
              <a:rPr>
                <a:latin typeface="Courier"/>
              </a:rPr>
              <a:t>    </a:t>
            </a:r>
            <a:r>
              <a:rPr>
                <a:solidFill>
                  <a:srgbClr val="06287E"/>
                </a:solidFill>
                <a:latin typeface="Courier"/>
              </a:rPr>
              <a:t>geom_text</a:t>
            </a:r>
            <a:r>
              <a:rPr>
                <a:latin typeface="Courier"/>
              </a:rPr>
              <a:t>(</a:t>
            </a:r>
            <a:r>
              <a:rPr>
                <a:solidFill>
                  <a:srgbClr val="06287E"/>
                </a:solidFill>
                <a:latin typeface="Courier"/>
              </a:rPr>
              <a:t>aes</a:t>
            </a:r>
            <a:r>
              <a:rPr>
                <a:latin typeface="Courier"/>
              </a:rPr>
              <a:t>(</a:t>
            </a:r>
            <a:r>
              <a:rPr>
                <a:solidFill>
                  <a:srgbClr val="7D9029"/>
                </a:solidFill>
                <a:latin typeface="Courier"/>
              </a:rPr>
              <a:t>label =</a:t>
            </a:r>
            <a:r>
              <a:rPr>
                <a:latin typeface="Courier"/>
              </a:rPr>
              <a:t> </a:t>
            </a:r>
            <a:r>
              <a:rPr>
                <a:solidFill>
                  <a:srgbClr val="06287E"/>
                </a:solidFill>
                <a:latin typeface="Courier"/>
              </a:rPr>
              <a:t>paste0</a:t>
            </a:r>
            <a:r>
              <a:rPr>
                <a:latin typeface="Courier"/>
              </a:rPr>
              <a:t>(</a:t>
            </a:r>
            <a:r>
              <a:rPr>
                <a:solidFill>
                  <a:srgbClr val="06287E"/>
                </a:solidFill>
                <a:latin typeface="Courier"/>
              </a:rPr>
              <a:t>round</a:t>
            </a:r>
            <a:r>
              <a:rPr>
                <a:latin typeface="Courier"/>
              </a:rPr>
              <a:t>(percentage, </a:t>
            </a:r>
            <a:r>
              <a:rPr>
                <a:solidFill>
                  <a:srgbClr val="40A070"/>
                </a:solidFill>
                <a:latin typeface="Courier"/>
              </a:rPr>
              <a:t>2</a:t>
            </a:r>
            <a:r>
              <a:rPr>
                <a:latin typeface="Courier"/>
              </a:rPr>
              <a:t>), </a:t>
            </a:r>
            <a:r>
              <a:rPr>
                <a:solidFill>
                  <a:srgbClr val="4070A0"/>
                </a:solidFill>
                <a:latin typeface="Courier"/>
              </a:rPr>
              <a:t>"%"</a:t>
            </a:r>
            <a:r>
              <a:rPr>
                <a:latin typeface="Courier"/>
              </a:rPr>
              <a:t>)), </a:t>
            </a:r>
            <a:br/>
            <a:r>
              <a:rPr>
                <a:latin typeface="Courier"/>
              </a:rPr>
              <a:t>              </a:t>
            </a:r>
            <a:r>
              <a:rPr>
                <a:solidFill>
                  <a:srgbClr val="7D9029"/>
                </a:solidFill>
                <a:latin typeface="Courier"/>
              </a:rPr>
              <a:t>position =</a:t>
            </a:r>
            <a:r>
              <a:rPr>
                <a:latin typeface="Courier"/>
              </a:rPr>
              <a:t> </a:t>
            </a:r>
            <a:r>
              <a:rPr>
                <a:solidFill>
                  <a:srgbClr val="06287E"/>
                </a:solidFill>
                <a:latin typeface="Courier"/>
              </a:rPr>
              <a:t>position_stack</a:t>
            </a:r>
            <a:r>
              <a:rPr>
                <a:latin typeface="Courier"/>
              </a:rPr>
              <a:t>(</a:t>
            </a:r>
            <a:r>
              <a:rPr>
                <a:solidFill>
                  <a:srgbClr val="7D9029"/>
                </a:solidFill>
                <a:latin typeface="Courier"/>
              </a:rPr>
              <a:t>vjust =</a:t>
            </a:r>
            <a:r>
              <a:rPr>
                <a:latin typeface="Courier"/>
              </a:rPr>
              <a:t> </a:t>
            </a:r>
            <a:r>
              <a:rPr>
                <a:solidFill>
                  <a:srgbClr val="40A070"/>
                </a:solidFill>
                <a:latin typeface="Courier"/>
              </a:rPr>
              <a:t>0.5</a:t>
            </a:r>
            <a:r>
              <a:rPr>
                <a:latin typeface="Courier"/>
              </a:rPr>
              <a:t>), </a:t>
            </a:r>
            <a:br/>
            <a:r>
              <a:rPr>
                <a:latin typeface="Courier"/>
              </a:rPr>
              <a:t>              </a:t>
            </a:r>
            <a:r>
              <a:rPr>
                <a:solidFill>
                  <a:srgbClr val="7D9029"/>
                </a:solidFill>
                <a:latin typeface="Courier"/>
              </a:rPr>
              <a:t>color =</a:t>
            </a:r>
            <a:r>
              <a:rPr>
                <a:latin typeface="Courier"/>
              </a:rPr>
              <a:t> </a:t>
            </a:r>
            <a:r>
              <a:rPr>
                <a:solidFill>
                  <a:srgbClr val="4070A0"/>
                </a:solidFill>
                <a:latin typeface="Courier"/>
              </a:rPr>
              <a:t>"white"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br/>
            <a:r>
              <a:rPr>
                <a:latin typeface="Courier"/>
              </a:rPr>
              <a:t>        </a:t>
            </a:r>
            <a:r>
              <a:rPr>
                <a:solidFill>
                  <a:srgbClr val="7D9029"/>
                </a:solidFill>
                <a:latin typeface="Courier"/>
              </a:rPr>
              <a:t>title =</a:t>
            </a:r>
            <a:r>
              <a:rPr>
                <a:latin typeface="Courier"/>
              </a:rPr>
              <a:t> </a:t>
            </a:r>
            <a:r>
              <a:rPr>
                <a:solidFill>
                  <a:srgbClr val="4070A0"/>
                </a:solidFill>
                <a:latin typeface="Courier"/>
              </a:rPr>
              <a:t>"Percentage of Failed and Successful Lifts for Each Lift"</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"Lift"</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"Percentage (%)"</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"Outcome"</a:t>
            </a:r>
            <a:br/>
            <a:r>
              <a:rPr>
                <a:latin typeface="Courier"/>
              </a:rPr>
              <a:t>    ) </a:t>
            </a:r>
            <a:r>
              <a:rPr>
                <a:solidFill>
                  <a:srgbClr val="4070A0"/>
                </a:solidFill>
                <a:latin typeface="Courier"/>
              </a:rPr>
              <a:t>+</a:t>
            </a:r>
            <a:br/>
            <a:r>
              <a:rPr>
                <a:latin typeface="Courier"/>
              </a:rPr>
              <a:t>    </a:t>
            </a:r>
            <a:r>
              <a:rPr i="1">
                <a:solidFill>
                  <a:srgbClr val="60A0B0"/>
                </a:solidFill>
                <a:latin typeface="Courier"/>
              </a:rPr>
              <a:t># colors for the percentages themselves </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"success"</a:t>
            </a:r>
            <a:r>
              <a:rPr>
                <a:latin typeface="Courier"/>
              </a:rPr>
              <a:t> </a:t>
            </a:r>
            <a:r>
              <a:rPr>
                <a:solidFill>
                  <a:srgbClr val="007020"/>
                </a:solidFill>
                <a:latin typeface="Courier"/>
              </a:rPr>
              <a:t>=</a:t>
            </a:r>
            <a:r>
              <a:rPr>
                <a:latin typeface="Courier"/>
              </a:rPr>
              <a:t> </a:t>
            </a:r>
            <a:r>
              <a:rPr>
                <a:solidFill>
                  <a:srgbClr val="4070A0"/>
                </a:solidFill>
                <a:latin typeface="Courier"/>
              </a:rPr>
              <a:t>"darkgreen"</a:t>
            </a:r>
            <a:r>
              <a:rPr>
                <a:latin typeface="Courier"/>
              </a:rPr>
              <a:t>, </a:t>
            </a:r>
            <a:r>
              <a:rPr>
                <a:solidFill>
                  <a:srgbClr val="4070A0"/>
                </a:solidFill>
                <a:latin typeface="Courier"/>
              </a:rPr>
              <a:t>"failed"</a:t>
            </a:r>
            <a:r>
              <a:rPr>
                <a:latin typeface="Courier"/>
              </a:rPr>
              <a:t> </a:t>
            </a:r>
            <a:r>
              <a:rPr>
                <a:solidFill>
                  <a:srgbClr val="007020"/>
                </a:solidFill>
                <a:latin typeface="Courier"/>
              </a:rPr>
              <a:t>=</a:t>
            </a:r>
            <a:r>
              <a:rPr>
                <a:latin typeface="Courier"/>
              </a:rPr>
              <a:t> </a:t>
            </a:r>
            <a:r>
              <a:rPr>
                <a:solidFill>
                  <a:srgbClr val="4070A0"/>
                </a:solidFill>
                <a:latin typeface="Courier"/>
              </a:rPr>
              <a:t>"red"</a:t>
            </a:r>
            <a:r>
              <a:rPr>
                <a:latin typeface="Courier"/>
              </a:rPr>
              <a:t>), </a:t>
            </a:r>
            <a:br/>
            <a:r>
              <a:rPr>
                <a:latin typeface="Courier"/>
              </a:rPr>
              <a:t>                      </a:t>
            </a:r>
            <a:r>
              <a:rPr>
                <a:solidFill>
                  <a:srgbClr val="7D9029"/>
                </a:solidFill>
                <a:latin typeface="Courier"/>
              </a:rPr>
              <a:t>name =</a:t>
            </a:r>
            <a:r>
              <a:rPr>
                <a:latin typeface="Courier"/>
              </a:rPr>
              <a:t> </a:t>
            </a:r>
            <a:r>
              <a:rPr>
                <a:solidFill>
                  <a:srgbClr val="4070A0"/>
                </a:solidFill>
                <a:latin typeface="Courier"/>
              </a:rPr>
              <a:t>"Outcome of Lift"</a:t>
            </a:r>
            <a:r>
              <a:rPr>
                <a:latin typeface="Courier"/>
              </a:rPr>
              <a:t>,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"Failure"</a:t>
            </a:r>
            <a:r>
              <a:rPr>
                <a:latin typeface="Courier"/>
              </a:rPr>
              <a:t>, </a:t>
            </a:r>
            <a:r>
              <a:rPr>
                <a:solidFill>
                  <a:srgbClr val="4070A0"/>
                </a:solidFill>
                <a:latin typeface="Courier"/>
              </a:rPr>
              <a:t>"Success"</a:t>
            </a:r>
            <a:r>
              <a:rPr>
                <a:latin typeface="Courier"/>
              </a:rPr>
              <a:t>)) </a:t>
            </a:r>
            <a:r>
              <a:rPr>
                <a:solidFill>
                  <a:srgbClr val="4070A0"/>
                </a:solidFill>
                <a:latin typeface="Courier"/>
              </a:rPr>
              <a:t>+</a:t>
            </a:r>
            <a:br/>
            <a:r>
              <a:rPr>
                <a:latin typeface="Courier"/>
              </a:rPr>
              <a:t>    </a:t>
            </a:r>
            <a:r>
              <a:rPr i="1">
                <a:solidFill>
                  <a:srgbClr val="60A0B0"/>
                </a:solidFill>
                <a:latin typeface="Courier"/>
              </a:rPr>
              <a:t># make the x axis text easier to read</a:t>
            </a:r>
            <a:br/>
            <a:r>
              <a:rPr>
                <a:latin typeface="Courier"/>
              </a:rPr>
              <a:t>    </a:t>
            </a:r>
            <a:r>
              <a:rPr>
                <a:solidFill>
                  <a:srgbClr val="06287E"/>
                </a:solidFill>
                <a:latin typeface="Courier"/>
              </a:rPr>
              <a:t>theme</a:t>
            </a:r>
            <a:r>
              <a:rPr>
                <a:latin typeface="Courier"/>
              </a:rPr>
              <a:t>(</a:t>
            </a:r>
            <a:r>
              <a:rPr>
                <a:solidFill>
                  <a:srgbClr val="7D9029"/>
                </a:solidFill>
                <a:latin typeface="Courier"/>
              </a:rPr>
              <a:t>axis.text.x =</a:t>
            </a:r>
            <a:r>
              <a:rPr>
                <a:latin typeface="Courier"/>
              </a:rPr>
              <a:t> </a:t>
            </a:r>
            <a:r>
              <a:rPr>
                <a:solidFill>
                  <a:srgbClr val="06287E"/>
                </a:solidFill>
                <a:latin typeface="Courier"/>
              </a:rPr>
              <a:t>element_text</a:t>
            </a:r>
            <a:r>
              <a:rPr>
                <a:latin typeface="Courier"/>
              </a:rPr>
              <a:t>(</a:t>
            </a:r>
            <a:r>
              <a:rPr>
                <a:solidFill>
                  <a:srgbClr val="7D9029"/>
                </a:solidFill>
                <a:latin typeface="Courier"/>
              </a:rPr>
              <a:t>angle =</a:t>
            </a:r>
            <a:r>
              <a:rPr>
                <a:latin typeface="Courier"/>
              </a:rPr>
              <a:t> </a:t>
            </a:r>
            <a:r>
              <a:rPr>
                <a:solidFill>
                  <a:srgbClr val="40A070"/>
                </a:solidFill>
                <a:latin typeface="Courier"/>
              </a:rPr>
              <a:t>20</a:t>
            </a:r>
            <a:r>
              <a:rPr>
                <a:latin typeface="Courier"/>
              </a:rPr>
              <a:t>, </a:t>
            </a:r>
            <a:r>
              <a:rPr>
                <a:solidFill>
                  <a:srgbClr val="7D9029"/>
                </a:solidFill>
                <a:latin typeface="Courier"/>
              </a:rPr>
              <a:t>hjust =</a:t>
            </a:r>
            <a:r>
              <a:rPr>
                <a:latin typeface="Courier"/>
              </a:rPr>
              <a:t> </a:t>
            </a:r>
            <a:r>
              <a:rPr>
                <a:solidFill>
                  <a:srgbClr val="40A070"/>
                </a:solidFill>
                <a:latin typeface="Courier"/>
              </a:rPr>
              <a:t>1</a:t>
            </a:r>
            <a:r>
              <a:rPr>
                <a:latin typeface="Courier"/>
              </a:rPr>
              <a:t>))</a:t>
            </a:r>
          </a:p>
        </p:txBody>
      </p:sp>
      <p:pic>
        <p:nvPicPr>
          <p:cNvPr id="3" name="Picture 1" descr="lifting_files/figure-pptx/unnamed-chunk-5-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 for Section 2</a:t>
            </a:r>
          </a:p>
        </p:txBody>
      </p:sp>
      <p:sp>
        <p:nvSpPr>
          <p:cNvPr id="3" name="Content Placeholder 2"/>
          <p:cNvSpPr>
            <a:spLocks noGrp="1"/>
          </p:cNvSpPr>
          <p:nvPr>
            <p:ph idx="1"/>
          </p:nvPr>
        </p:nvSpPr>
        <p:spPr>
          <a:xfrm>
            <a:off x="394447" y="1138518"/>
            <a:ext cx="8292353" cy="3456105"/>
          </a:xfrm>
        </p:spPr>
        <p:txBody>
          <a:bodyPr>
            <a:normAutofit fontScale="85000" lnSpcReduction="20000"/>
          </a:bodyPr>
          <a:lstStyle/>
          <a:p>
            <a:pPr marL="0" lvl="0" indent="0">
              <a:buNone/>
            </a:pPr>
            <a:r>
              <a:rPr dirty="0"/>
              <a:t>Looking at the chart itself, there’s some shocking results. First, we never expected the last bench attempt to have the highest failure rate. This is because the bench press is generally attempted safely, as competitors still have the deadlift after to try and get more. Our guess was that the last deadlift would have the highest failure rate, for many reasons: 1) It’s the last lift, so competitors will be more fatigued from the rest of the event. 2) Since it’s the last, many competitors go “all-out” to attempt to place on the podium. 3) In generality, deadlift is the hardest lift to get up, because grip strength is a large limiting factor for the strongest competitors.</a:t>
            </a:r>
          </a:p>
          <a:p>
            <a:pPr marL="0" lvl="0" indent="0">
              <a:buNone/>
            </a:pPr>
            <a:r>
              <a:rPr dirty="0"/>
              <a:t>Lastly, we were able to conclude that there is some trend to where the first lift is the most successful, and the last lift is the least successful. This is because the first lift is generally the lightest, and the last lift is generally the heaviest. This is a trend we expected, but it’s nice to see it confirmed in the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Is Powerlifting a growing sport? (Section 3)</a:t>
            </a:r>
          </a:p>
        </p:txBody>
      </p:sp>
      <p:sp>
        <p:nvSpPr>
          <p:cNvPr id="3" name="Content Placeholder 2"/>
          <p:cNvSpPr>
            <a:spLocks noGrp="1"/>
          </p:cNvSpPr>
          <p:nvPr>
            <p:ph idx="1"/>
          </p:nvPr>
        </p:nvSpPr>
        <p:spPr/>
        <p:txBody>
          <a:bodyPr/>
          <a:lstStyle/>
          <a:p>
            <a:pPr marL="0" lvl="0" indent="0">
              <a:buNone/>
            </a:pPr>
            <a:r>
              <a:t>In this section, we simply want to see if the data supports the idea that powerlifting is a growing sport. It’s been said to be a growing sport, and many say that the explosion of social media especially backs this up. To do this, we can observe the total amount of competitors in each year, and see if there’s a trend of growth.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Questions to Answer</a:t>
            </a:r>
          </a:p>
        </p:txBody>
      </p:sp>
      <p:sp>
        <p:nvSpPr>
          <p:cNvPr id="3" name="Content Placeholder 2"/>
          <p:cNvSpPr>
            <a:spLocks noGrp="1"/>
          </p:cNvSpPr>
          <p:nvPr>
            <p:ph idx="1"/>
          </p:nvPr>
        </p:nvSpPr>
        <p:spPr/>
        <p:txBody>
          <a:bodyPr/>
          <a:lstStyle/>
          <a:p>
            <a:pPr marL="0" lvl="0" indent="0">
              <a:buNone/>
            </a:pPr>
            <a:r>
              <a:t>There’s also some other interesting ideas we’d like to see: 1) Did the pandemic of COVID-19 have an effect on the amount of competitors? If so, what years were most affected by it? 2) Which years had the largest percent growth from the previous? 3) Which years had the largest percent decrease from the previous? 4) What is the average growth rate of competitors per year?</a:t>
            </a:r>
          </a:p>
          <a:p>
            <a:pPr marL="0" lvl="0" indent="0">
              <a:buNone/>
            </a:pPr>
            <a:r>
              <a:t>By being able to look at the data to support this idea, especially for the largest powerlifting federation, IPF, we can see if the sport is truly growing or not.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TODO (Section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“Powerlifting”?</a:t>
            </a:r>
          </a:p>
        </p:txBody>
      </p:sp>
      <p:sp>
        <p:nvSpPr>
          <p:cNvPr id="3" name="Content Placeholder 2"/>
          <p:cNvSpPr>
            <a:spLocks noGrp="1"/>
          </p:cNvSpPr>
          <p:nvPr>
            <p:ph idx="1"/>
          </p:nvPr>
        </p:nvSpPr>
        <p:spPr/>
        <p:txBody>
          <a:bodyPr/>
          <a:lstStyle/>
          <a:p>
            <a:pPr marL="0" lvl="0" indent="0">
              <a:buNone/>
            </a:pPr>
            <a:r>
              <a:t>As an easy description, powerlifting is the open sport of competing to see who can lift the most total weight across three primary lifts. These lifts being Squat, Bench, and Deadlift (referred to as SBD throughout this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TODO (Section 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general structure of many of these competitions includes many little factors:</a:t>
            </a:r>
          </a:p>
        </p:txBody>
      </p:sp>
      <p:sp>
        <p:nvSpPr>
          <p:cNvPr id="3" name="Content Placeholder 2"/>
          <p:cNvSpPr>
            <a:spLocks noGrp="1"/>
          </p:cNvSpPr>
          <p:nvPr>
            <p:ph idx="1"/>
          </p:nvPr>
        </p:nvSpPr>
        <p:spPr/>
        <p:txBody>
          <a:bodyPr/>
          <a:lstStyle/>
          <a:p>
            <a:pPr marL="342900" lvl="0" indent="-342900">
              <a:buAutoNum type="arabicParenR"/>
            </a:pPr>
            <a:r>
              <a:t>Everyone is split into weight classes, gender, and age classes. This is to ensure everyone is competing fairly and no one has a clear advantage.</a:t>
            </a:r>
          </a:p>
          <a:p>
            <a:pPr marL="342900" lvl="0" indent="-342900">
              <a:buAutoNum type="arabicParenR"/>
            </a:pPr>
            <a:r>
              <a:t>Every lifter has 3 attempts for each lifting, leaving 9 total lifts across the competition.</a:t>
            </a:r>
          </a:p>
          <a:p>
            <a:pPr marL="342900" lvl="0" indent="-342900">
              <a:buAutoNum type="arabicParenR"/>
            </a:pPr>
            <a:r>
              <a:t>Drug free! No steroids or substances that may boost someone’s performance, and these competitors are tested to ensure they are drug free.</a:t>
            </a:r>
          </a:p>
          <a:p>
            <a:pPr marL="342900" lvl="0" indent="-342900">
              <a:buAutoNum type="arabicParenR"/>
            </a:pPr>
            <a:r>
              <a:t>The concept of good and failed lifts: There’s 3 judges for a lift, all viewing a different perspective of the lifter. In order for a lift to be good, 2/3 judges must deem it a good lift. Some common failures include not getting enough depth squatting, not controlling the drop after a deadlift, or of course literally not getting the weight 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Progression of Weight Classes? (Section 1)</a:t>
            </a:r>
          </a:p>
        </p:txBody>
      </p:sp>
      <p:sp>
        <p:nvSpPr>
          <p:cNvPr id="3" name="Content Placeholder 2"/>
          <p:cNvSpPr>
            <a:spLocks noGrp="1"/>
          </p:cNvSpPr>
          <p:nvPr>
            <p:ph idx="1"/>
          </p:nvPr>
        </p:nvSpPr>
        <p:spPr/>
        <p:txBody>
          <a:bodyPr/>
          <a:lstStyle/>
          <a:p>
            <a:pPr marL="0" lvl="0" indent="0">
              <a:buNone/>
            </a:pPr>
            <a:r>
              <a:t>This one is simple, do heavier weights classes generally lift higher amounts than lower? We can observe the best successful lift for each SBD and find an average for each weight class group and then we can compare the classes to see if there’s a linear progression.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Weight Classes for IPF</a:t>
            </a:r>
          </a:p>
        </p:txBody>
      </p:sp>
      <p:sp>
        <p:nvSpPr>
          <p:cNvPr id="3" name="Content Placeholder 2"/>
          <p:cNvSpPr>
            <a:spLocks noGrp="1"/>
          </p:cNvSpPr>
          <p:nvPr>
            <p:ph idx="1"/>
          </p:nvPr>
        </p:nvSpPr>
        <p:spPr/>
        <p:txBody>
          <a:bodyPr/>
          <a:lstStyle/>
          <a:p>
            <a:pPr marL="0" lvl="0" indent="0">
              <a:buNone/>
            </a:pPr>
            <a:r>
              <a:t>IPF lists their male weight classes as: 59.0 kg Class: up to 59.0 kg 66.0 kg Class: from 59.01 kg up to 66.0 kg 74.0 kg Class: from 66.01 kg up to 74.0 kg 83.0 kg Class: from 74.01 kg up to 83.0 kg 93.0 kg Class: from 83.01 kg up to 93.0 kg 105.0 kg Class: from 93.01 kg up to 105.0 kg 120.0 kg Class: from 105.01 kg up to 120.0 kg 120.0+ kg Class: from 120.01 kg up to unlimited</a:t>
            </a:r>
          </a:p>
          <a:p>
            <a:pPr marL="0" lvl="0" indent="0">
              <a:buNone/>
            </a:pPr>
            <a:r>
              <a:t>IPF lists their female weight classes as: 47.0 kg Class: up to 47.0 kg 52.0 kg Class: from 47.01 kg up to 52.0 kg 57.0 kg Class: from 52.01 kg up to 57.0 kg 63.0 kg Class: from 57.01 kg up to 63.0 kg 69.0 kg Class: from 63.01 kg up to 69.0 kg 76.0 kg Class: from 69.01 kg up to 76.0 kg 84.0 kg Class: from 76.01 kg up to 84.0 kg 84.0+ kg Class: from 84.01 kg up to unlimited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Functions Used</a:t>
            </a:r>
          </a:p>
        </p:txBody>
      </p:sp>
      <p:sp>
        <p:nvSpPr>
          <p:cNvPr id="3" name="Content Placeholder 2"/>
          <p:cNvSpPr>
            <a:spLocks noGrp="1"/>
          </p:cNvSpPr>
          <p:nvPr>
            <p:ph idx="1"/>
          </p:nvPr>
        </p:nvSpPr>
        <p:spPr>
          <a:xfrm>
            <a:off x="457200" y="1147482"/>
            <a:ext cx="8229600" cy="3447141"/>
          </a:xfrm>
        </p:spPr>
        <p:txBody>
          <a:bodyPr>
            <a:normAutofit fontScale="47500" lnSpcReduction="20000"/>
          </a:bodyPr>
          <a:lstStyle/>
          <a:p>
            <a:pPr lvl="0" indent="0">
              <a:buNone/>
            </a:pPr>
            <a:r>
              <a:rPr i="1" dirty="0">
                <a:solidFill>
                  <a:srgbClr val="60A0B0"/>
                </a:solidFill>
                <a:latin typeface="Courier"/>
              </a:rPr>
              <a:t># This function gets the average of the best lift for each factor and arranges it</a:t>
            </a:r>
            <a:br>
              <a:rPr dirty="0"/>
            </a:br>
            <a:r>
              <a:rPr i="1" dirty="0">
                <a:solidFill>
                  <a:srgbClr val="60A0B0"/>
                </a:solidFill>
                <a:latin typeface="Courier"/>
              </a:rPr>
              <a:t># by the weight class itself</a:t>
            </a:r>
            <a:br>
              <a:rPr dirty="0"/>
            </a:br>
            <a:r>
              <a:rPr i="1" dirty="0">
                <a:solidFill>
                  <a:srgbClr val="60A0B0"/>
                </a:solidFill>
                <a:latin typeface="Courier"/>
              </a:rPr>
              <a:t>#</a:t>
            </a:r>
            <a:br>
              <a:rPr dirty="0"/>
            </a:br>
            <a:r>
              <a:rPr i="1" dirty="0">
                <a:solidFill>
                  <a:srgbClr val="60A0B0"/>
                </a:solidFill>
                <a:latin typeface="Courier"/>
              </a:rPr>
              <a:t># </a:t>
            </a:r>
            <a:r>
              <a:rPr i="1" dirty="0" err="1">
                <a:solidFill>
                  <a:srgbClr val="60A0B0"/>
                </a:solidFill>
                <a:latin typeface="Courier"/>
              </a:rPr>
              <a:t>Args</a:t>
            </a:r>
            <a:r>
              <a:rPr i="1" dirty="0">
                <a:solidFill>
                  <a:srgbClr val="60A0B0"/>
                </a:solidFill>
                <a:latin typeface="Courier"/>
              </a:rPr>
              <a:t>: class - the class we want to get the average weights for</a:t>
            </a:r>
            <a:br>
              <a:rPr dirty="0"/>
            </a:br>
            <a:r>
              <a:rPr dirty="0" err="1">
                <a:latin typeface="Courier"/>
              </a:rPr>
              <a:t>avg_weights</a:t>
            </a:r>
            <a:r>
              <a:rPr dirty="0">
                <a:latin typeface="Courier"/>
              </a:rPr>
              <a:t> </a:t>
            </a:r>
            <a:r>
              <a:rPr dirty="0">
                <a:solidFill>
                  <a:srgbClr val="007020"/>
                </a:solidFill>
                <a:latin typeface="Courier"/>
              </a:rPr>
              <a:t>&lt;-</a:t>
            </a:r>
            <a:r>
              <a:rPr dirty="0">
                <a:latin typeface="Courier"/>
              </a:rPr>
              <a:t> </a:t>
            </a:r>
            <a:r>
              <a:rPr b="1" dirty="0">
                <a:solidFill>
                  <a:srgbClr val="007020"/>
                </a:solidFill>
                <a:latin typeface="Courier"/>
              </a:rPr>
              <a:t>function</a:t>
            </a:r>
            <a:r>
              <a:rPr dirty="0">
                <a:latin typeface="Courier"/>
              </a:rPr>
              <a:t>(class) {</a:t>
            </a:r>
            <a:br>
              <a:rPr dirty="0"/>
            </a:br>
            <a:r>
              <a:rPr dirty="0">
                <a:latin typeface="Courier"/>
              </a:rPr>
              <a:t>    class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filter</a:t>
            </a:r>
            <a:r>
              <a:rPr dirty="0">
                <a:latin typeface="Courier"/>
              </a:rPr>
              <a:t>(</a:t>
            </a:r>
            <a:r>
              <a:rPr dirty="0">
                <a:solidFill>
                  <a:srgbClr val="4070A0"/>
                </a:solidFill>
                <a:latin typeface="Courier"/>
              </a:rPr>
              <a:t>!</a:t>
            </a:r>
            <a:r>
              <a:rPr dirty="0" err="1">
                <a:solidFill>
                  <a:srgbClr val="06287E"/>
                </a:solidFill>
                <a:latin typeface="Courier"/>
              </a:rPr>
              <a:t>is.na</a:t>
            </a:r>
            <a:r>
              <a:rPr dirty="0">
                <a:latin typeface="Courier"/>
              </a:rPr>
              <a:t>(best3squat_kg) </a:t>
            </a:r>
            <a:r>
              <a:rPr dirty="0">
                <a:solidFill>
                  <a:srgbClr val="4070A0"/>
                </a:solidFill>
                <a:latin typeface="Courier"/>
              </a:rPr>
              <a:t>&amp;</a:t>
            </a: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(best3bench_kg) </a:t>
            </a:r>
            <a:r>
              <a:rPr dirty="0">
                <a:solidFill>
                  <a:srgbClr val="4070A0"/>
                </a:solidFill>
                <a:latin typeface="Courier"/>
              </a:rPr>
              <a:t>&amp;</a:t>
            </a:r>
            <a:r>
              <a:rPr dirty="0">
                <a:latin typeface="Courier"/>
              </a:rPr>
              <a:t> </a:t>
            </a:r>
            <a:r>
              <a:rPr dirty="0">
                <a:solidFill>
                  <a:srgbClr val="4070A0"/>
                </a:solidFill>
                <a:latin typeface="Courier"/>
              </a:rPr>
              <a:t>!</a:t>
            </a:r>
            <a:r>
              <a:rPr dirty="0" err="1">
                <a:solidFill>
                  <a:srgbClr val="06287E"/>
                </a:solidFill>
                <a:latin typeface="Courier"/>
              </a:rPr>
              <a:t>is.na</a:t>
            </a:r>
            <a:r>
              <a:rPr dirty="0">
                <a:latin typeface="Courier"/>
              </a:rPr>
              <a:t>(best3deadlift_kg)) </a:t>
            </a:r>
            <a:r>
              <a:rPr dirty="0">
                <a:solidFill>
                  <a:srgbClr val="4070A0"/>
                </a:solidFill>
                <a:latin typeface="Courier"/>
              </a:rPr>
              <a:t>|&gt;</a:t>
            </a:r>
            <a:r>
              <a:rPr dirty="0">
                <a:latin typeface="Courier"/>
              </a:rPr>
              <a:t> </a:t>
            </a:r>
            <a:br>
              <a:rPr dirty="0"/>
            </a:br>
            <a:r>
              <a:rPr dirty="0">
                <a:latin typeface="Courier"/>
              </a:rPr>
              <a:t>        </a:t>
            </a:r>
            <a:r>
              <a:rPr dirty="0" err="1">
                <a:solidFill>
                  <a:srgbClr val="06287E"/>
                </a:solidFill>
                <a:latin typeface="Courier"/>
              </a:rPr>
              <a:t>group_by</a:t>
            </a:r>
            <a:r>
              <a:rPr dirty="0">
                <a:latin typeface="Courier"/>
              </a:rPr>
              <a:t>(</a:t>
            </a:r>
            <a:r>
              <a:rPr dirty="0" err="1">
                <a:latin typeface="Courier"/>
              </a:rPr>
              <a:t>weight_class_kg</a:t>
            </a:r>
            <a:r>
              <a:rPr dirty="0">
                <a:latin typeface="Courier"/>
              </a:rPr>
              <a:t>) </a:t>
            </a:r>
            <a:r>
              <a:rPr dirty="0">
                <a:solidFill>
                  <a:srgbClr val="4070A0"/>
                </a:solidFill>
                <a:latin typeface="Courier"/>
              </a:rPr>
              <a:t>|&gt;</a:t>
            </a:r>
            <a:r>
              <a:rPr dirty="0">
                <a:latin typeface="Courier"/>
              </a:rPr>
              <a:t> </a:t>
            </a:r>
            <a:r>
              <a:rPr i="1" dirty="0">
                <a:solidFill>
                  <a:srgbClr val="60A0B0"/>
                </a:solidFill>
                <a:latin typeface="Courier"/>
              </a:rPr>
              <a:t># group by their respective classes</a:t>
            </a:r>
            <a:br>
              <a:rPr dirty="0"/>
            </a:br>
            <a:r>
              <a:rPr dirty="0">
                <a:latin typeface="Courier"/>
              </a:rPr>
              <a:t>        </a:t>
            </a:r>
            <a:r>
              <a:rPr dirty="0">
                <a:solidFill>
                  <a:srgbClr val="06287E"/>
                </a:solidFill>
                <a:latin typeface="Courier"/>
              </a:rPr>
              <a:t>summarize</a:t>
            </a:r>
            <a:r>
              <a:rPr dirty="0">
                <a:latin typeface="Courier"/>
              </a:rPr>
              <a:t>(</a:t>
            </a:r>
            <a:br>
              <a:rPr dirty="0"/>
            </a:br>
            <a:r>
              <a:rPr dirty="0">
                <a:latin typeface="Courier"/>
              </a:rPr>
              <a:t>            </a:t>
            </a:r>
            <a:r>
              <a:rPr dirty="0" err="1">
                <a:solidFill>
                  <a:srgbClr val="7D9029"/>
                </a:solidFill>
                <a:latin typeface="Courier"/>
              </a:rPr>
              <a:t>avg_squat</a:t>
            </a:r>
            <a:r>
              <a:rPr dirty="0">
                <a:solidFill>
                  <a:srgbClr val="7D9029"/>
                </a:solidFill>
                <a:latin typeface="Courier"/>
              </a:rPr>
              <a:t> =</a:t>
            </a:r>
            <a:r>
              <a:rPr dirty="0">
                <a:latin typeface="Courier"/>
              </a:rPr>
              <a:t> </a:t>
            </a:r>
            <a:r>
              <a:rPr dirty="0">
                <a:solidFill>
                  <a:srgbClr val="06287E"/>
                </a:solidFill>
                <a:latin typeface="Courier"/>
              </a:rPr>
              <a:t>sum</a:t>
            </a:r>
            <a:r>
              <a:rPr dirty="0">
                <a:latin typeface="Courier"/>
              </a:rPr>
              <a:t>(best3squat_kg) </a:t>
            </a:r>
            <a:r>
              <a:rPr dirty="0">
                <a:solidFill>
                  <a:srgbClr val="4070A0"/>
                </a:solidFill>
                <a:latin typeface="Courier"/>
              </a:rPr>
              <a:t>/</a:t>
            </a:r>
            <a:r>
              <a:rPr dirty="0">
                <a:latin typeface="Courier"/>
              </a:rPr>
              <a:t> </a:t>
            </a:r>
            <a:r>
              <a:rPr dirty="0">
                <a:solidFill>
                  <a:srgbClr val="06287E"/>
                </a:solidFill>
                <a:latin typeface="Courier"/>
              </a:rPr>
              <a:t>n</a:t>
            </a:r>
            <a:r>
              <a:rPr dirty="0">
                <a:latin typeface="Courier"/>
              </a:rPr>
              <a:t>(), </a:t>
            </a:r>
            <a:r>
              <a:rPr i="1" dirty="0">
                <a:solidFill>
                  <a:srgbClr val="60A0B0"/>
                </a:solidFill>
                <a:latin typeface="Courier"/>
              </a:rPr>
              <a:t># get avg squat</a:t>
            </a:r>
            <a:br>
              <a:rPr dirty="0"/>
            </a:br>
            <a:r>
              <a:rPr dirty="0">
                <a:latin typeface="Courier"/>
              </a:rPr>
              <a:t>            </a:t>
            </a:r>
            <a:r>
              <a:rPr dirty="0" err="1">
                <a:solidFill>
                  <a:srgbClr val="7D9029"/>
                </a:solidFill>
                <a:latin typeface="Courier"/>
              </a:rPr>
              <a:t>avg_bench</a:t>
            </a:r>
            <a:r>
              <a:rPr dirty="0">
                <a:solidFill>
                  <a:srgbClr val="7D9029"/>
                </a:solidFill>
                <a:latin typeface="Courier"/>
              </a:rPr>
              <a:t> =</a:t>
            </a:r>
            <a:r>
              <a:rPr dirty="0">
                <a:latin typeface="Courier"/>
              </a:rPr>
              <a:t> </a:t>
            </a:r>
            <a:r>
              <a:rPr dirty="0">
                <a:solidFill>
                  <a:srgbClr val="06287E"/>
                </a:solidFill>
                <a:latin typeface="Courier"/>
              </a:rPr>
              <a:t>sum</a:t>
            </a:r>
            <a:r>
              <a:rPr dirty="0">
                <a:latin typeface="Courier"/>
              </a:rPr>
              <a:t>(best3bench_kg) </a:t>
            </a:r>
            <a:r>
              <a:rPr dirty="0">
                <a:solidFill>
                  <a:srgbClr val="4070A0"/>
                </a:solidFill>
                <a:latin typeface="Courier"/>
              </a:rPr>
              <a:t>/</a:t>
            </a:r>
            <a:r>
              <a:rPr dirty="0">
                <a:latin typeface="Courier"/>
              </a:rPr>
              <a:t> </a:t>
            </a:r>
            <a:r>
              <a:rPr dirty="0">
                <a:solidFill>
                  <a:srgbClr val="06287E"/>
                </a:solidFill>
                <a:latin typeface="Courier"/>
              </a:rPr>
              <a:t>n</a:t>
            </a:r>
            <a:r>
              <a:rPr dirty="0">
                <a:latin typeface="Courier"/>
              </a:rPr>
              <a:t>(), </a:t>
            </a:r>
            <a:r>
              <a:rPr i="1" dirty="0">
                <a:solidFill>
                  <a:srgbClr val="60A0B0"/>
                </a:solidFill>
                <a:latin typeface="Courier"/>
              </a:rPr>
              <a:t># get avg bench</a:t>
            </a:r>
            <a:br>
              <a:rPr dirty="0"/>
            </a:br>
            <a:r>
              <a:rPr dirty="0">
                <a:latin typeface="Courier"/>
              </a:rPr>
              <a:t>            </a:t>
            </a:r>
            <a:r>
              <a:rPr dirty="0" err="1">
                <a:solidFill>
                  <a:srgbClr val="7D9029"/>
                </a:solidFill>
                <a:latin typeface="Courier"/>
              </a:rPr>
              <a:t>avg_dead</a:t>
            </a:r>
            <a:r>
              <a:rPr dirty="0">
                <a:solidFill>
                  <a:srgbClr val="7D9029"/>
                </a:solidFill>
                <a:latin typeface="Courier"/>
              </a:rPr>
              <a:t> =</a:t>
            </a:r>
            <a:r>
              <a:rPr dirty="0">
                <a:latin typeface="Courier"/>
              </a:rPr>
              <a:t> </a:t>
            </a:r>
            <a:r>
              <a:rPr dirty="0">
                <a:solidFill>
                  <a:srgbClr val="06287E"/>
                </a:solidFill>
                <a:latin typeface="Courier"/>
              </a:rPr>
              <a:t>sum</a:t>
            </a:r>
            <a:r>
              <a:rPr dirty="0">
                <a:latin typeface="Courier"/>
              </a:rPr>
              <a:t>(best3deadlift_kg) </a:t>
            </a:r>
            <a:r>
              <a:rPr dirty="0">
                <a:solidFill>
                  <a:srgbClr val="4070A0"/>
                </a:solidFill>
                <a:latin typeface="Courier"/>
              </a:rPr>
              <a:t>/</a:t>
            </a:r>
            <a:r>
              <a:rPr dirty="0">
                <a:latin typeface="Courier"/>
              </a:rPr>
              <a:t> </a:t>
            </a:r>
            <a:r>
              <a:rPr dirty="0">
                <a:solidFill>
                  <a:srgbClr val="06287E"/>
                </a:solidFill>
                <a:latin typeface="Courier"/>
              </a:rPr>
              <a:t>n</a:t>
            </a:r>
            <a:r>
              <a:rPr dirty="0">
                <a:latin typeface="Courier"/>
              </a:rPr>
              <a:t>()) </a:t>
            </a:r>
            <a:r>
              <a:rPr dirty="0">
                <a:solidFill>
                  <a:srgbClr val="4070A0"/>
                </a:solidFill>
                <a:latin typeface="Courier"/>
              </a:rPr>
              <a:t>|&gt;</a:t>
            </a:r>
            <a:r>
              <a:rPr dirty="0">
                <a:latin typeface="Courier"/>
              </a:rPr>
              <a:t> </a:t>
            </a:r>
            <a:r>
              <a:rPr i="1" dirty="0">
                <a:solidFill>
                  <a:srgbClr val="60A0B0"/>
                </a:solidFill>
                <a:latin typeface="Courier"/>
              </a:rPr>
              <a:t># get avg deadlift </a:t>
            </a:r>
            <a:br>
              <a:rPr dirty="0"/>
            </a:br>
            <a:r>
              <a:rPr dirty="0">
                <a:latin typeface="Courier"/>
              </a:rPr>
              <a:t>        </a:t>
            </a:r>
            <a:r>
              <a:rPr dirty="0">
                <a:solidFill>
                  <a:srgbClr val="06287E"/>
                </a:solidFill>
                <a:latin typeface="Courier"/>
              </a:rPr>
              <a:t>arrange</a:t>
            </a:r>
            <a:r>
              <a:rPr dirty="0">
                <a:latin typeface="Courier"/>
              </a:rPr>
              <a:t>(</a:t>
            </a:r>
            <a:r>
              <a:rPr dirty="0" err="1">
                <a:latin typeface="Courier"/>
              </a:rPr>
              <a:t>weight_class_kg</a:t>
            </a:r>
            <a:r>
              <a:rPr dirty="0">
                <a:latin typeface="Courier"/>
              </a:rPr>
              <a:t>) </a:t>
            </a:r>
            <a:r>
              <a:rPr i="1" dirty="0">
                <a:solidFill>
                  <a:srgbClr val="60A0B0"/>
                </a:solidFill>
                <a:latin typeface="Courier"/>
              </a:rPr>
              <a:t># arrange to make it better</a:t>
            </a:r>
            <a:br>
              <a:rPr dirty="0"/>
            </a:br>
            <a:r>
              <a:rPr dirty="0">
                <a:latin typeface="Courier"/>
              </a:rPr>
              <a:t>}</a:t>
            </a:r>
            <a:br>
              <a:rPr dirty="0"/>
            </a:br>
            <a:br>
              <a:rPr dirty="0"/>
            </a:br>
            <a:r>
              <a:rPr i="1" dirty="0">
                <a:solidFill>
                  <a:srgbClr val="60A0B0"/>
                </a:solidFill>
                <a:latin typeface="Courier"/>
              </a:rPr>
              <a:t># This function takes our data and makes the data itself tidier and simple to use for</a:t>
            </a:r>
            <a:br>
              <a:rPr dirty="0"/>
            </a:br>
            <a:r>
              <a:rPr i="1" dirty="0">
                <a:solidFill>
                  <a:srgbClr val="60A0B0"/>
                </a:solidFill>
                <a:latin typeface="Courier"/>
              </a:rPr>
              <a:t># both data exploration and graphing.</a:t>
            </a:r>
            <a:br>
              <a:rPr dirty="0"/>
            </a:br>
            <a:r>
              <a:rPr i="1" dirty="0">
                <a:solidFill>
                  <a:srgbClr val="60A0B0"/>
                </a:solidFill>
                <a:latin typeface="Courier"/>
              </a:rPr>
              <a:t>#</a:t>
            </a:r>
            <a:br>
              <a:rPr dirty="0"/>
            </a:br>
            <a:r>
              <a:rPr i="1" dirty="0">
                <a:solidFill>
                  <a:srgbClr val="60A0B0"/>
                </a:solidFill>
                <a:latin typeface="Courier"/>
              </a:rPr>
              <a:t># </a:t>
            </a:r>
            <a:r>
              <a:rPr i="1" dirty="0" err="1">
                <a:solidFill>
                  <a:srgbClr val="60A0B0"/>
                </a:solidFill>
                <a:latin typeface="Courier"/>
              </a:rPr>
              <a:t>Args</a:t>
            </a:r>
            <a:r>
              <a:rPr i="1" dirty="0">
                <a:solidFill>
                  <a:srgbClr val="60A0B0"/>
                </a:solidFill>
                <a:latin typeface="Courier"/>
              </a:rPr>
              <a:t>: class - the class we want to make tidier </a:t>
            </a:r>
            <a:br>
              <a:rPr dirty="0"/>
            </a:br>
            <a:r>
              <a:rPr dirty="0" err="1">
                <a:latin typeface="Courier"/>
              </a:rPr>
              <a:t>make_avgs_tidyer</a:t>
            </a:r>
            <a:r>
              <a:rPr dirty="0">
                <a:latin typeface="Courier"/>
              </a:rPr>
              <a:t> </a:t>
            </a:r>
            <a:r>
              <a:rPr dirty="0">
                <a:solidFill>
                  <a:srgbClr val="007020"/>
                </a:solidFill>
                <a:latin typeface="Courier"/>
              </a:rPr>
              <a:t>&lt;-</a:t>
            </a:r>
            <a:r>
              <a:rPr dirty="0">
                <a:latin typeface="Courier"/>
              </a:rPr>
              <a:t> </a:t>
            </a:r>
            <a:r>
              <a:rPr b="1" dirty="0">
                <a:solidFill>
                  <a:srgbClr val="007020"/>
                </a:solidFill>
                <a:latin typeface="Courier"/>
              </a:rPr>
              <a:t>function</a:t>
            </a:r>
            <a:r>
              <a:rPr dirty="0">
                <a:latin typeface="Courier"/>
              </a:rPr>
              <a:t>(class) {</a:t>
            </a:r>
            <a:br>
              <a:rPr dirty="0"/>
            </a:br>
            <a:r>
              <a:rPr dirty="0">
                <a:latin typeface="Courier"/>
              </a:rPr>
              <a:t>    </a:t>
            </a:r>
            <a:r>
              <a:rPr i="1" dirty="0">
                <a:solidFill>
                  <a:srgbClr val="60A0B0"/>
                </a:solidFill>
                <a:latin typeface="Courier"/>
              </a:rPr>
              <a:t># pivot to long format to graph easier</a:t>
            </a:r>
            <a:br>
              <a:rPr dirty="0"/>
            </a:br>
            <a:r>
              <a:rPr dirty="0">
                <a:latin typeface="Courier"/>
              </a:rPr>
              <a:t>    class </a:t>
            </a:r>
            <a:r>
              <a:rPr dirty="0">
                <a:solidFill>
                  <a:srgbClr val="4070A0"/>
                </a:solidFill>
                <a:latin typeface="Courier"/>
              </a:rPr>
              <a:t>|&gt;</a:t>
            </a:r>
            <a:r>
              <a:rPr dirty="0">
                <a:latin typeface="Courier"/>
              </a:rPr>
              <a:t> </a:t>
            </a:r>
            <a:r>
              <a:rPr dirty="0" err="1">
                <a:solidFill>
                  <a:srgbClr val="06287E"/>
                </a:solidFill>
                <a:latin typeface="Courier"/>
              </a:rPr>
              <a:t>pivot_longer</a:t>
            </a:r>
            <a:r>
              <a:rPr dirty="0">
                <a:latin typeface="Courier"/>
              </a:rPr>
              <a:t>(</a:t>
            </a:r>
            <a:r>
              <a:rPr dirty="0">
                <a:solidFill>
                  <a:srgbClr val="7D9029"/>
                </a:solidFill>
                <a:latin typeface="Courier"/>
              </a:rPr>
              <a:t>cols =</a:t>
            </a:r>
            <a:r>
              <a:rPr dirty="0">
                <a:latin typeface="Courier"/>
              </a:rPr>
              <a:t> </a:t>
            </a:r>
            <a:r>
              <a:rPr dirty="0">
                <a:solidFill>
                  <a:srgbClr val="06287E"/>
                </a:solidFill>
                <a:latin typeface="Courier"/>
              </a:rPr>
              <a:t>c</a:t>
            </a:r>
            <a:r>
              <a:rPr dirty="0">
                <a:latin typeface="Courier"/>
              </a:rPr>
              <a:t>(</a:t>
            </a:r>
            <a:r>
              <a:rPr dirty="0" err="1">
                <a:latin typeface="Courier"/>
              </a:rPr>
              <a:t>avg_squat</a:t>
            </a:r>
            <a:r>
              <a:rPr dirty="0">
                <a:latin typeface="Courier"/>
              </a:rPr>
              <a:t>, </a:t>
            </a:r>
            <a:r>
              <a:rPr dirty="0" err="1">
                <a:latin typeface="Courier"/>
              </a:rPr>
              <a:t>avg_bench</a:t>
            </a:r>
            <a:r>
              <a:rPr dirty="0">
                <a:latin typeface="Courier"/>
              </a:rPr>
              <a:t>, </a:t>
            </a:r>
            <a:r>
              <a:rPr dirty="0" err="1">
                <a:latin typeface="Courier"/>
              </a:rPr>
              <a:t>avg_dead</a:t>
            </a:r>
            <a:r>
              <a:rPr dirty="0">
                <a:latin typeface="Courier"/>
              </a:rPr>
              <a:t>),</a:t>
            </a:r>
            <a:br>
              <a:rPr dirty="0"/>
            </a:br>
            <a:r>
              <a:rPr dirty="0">
                <a:latin typeface="Courier"/>
              </a:rPr>
              <a:t>                          </a:t>
            </a:r>
            <a:r>
              <a:rPr dirty="0" err="1">
                <a:solidFill>
                  <a:srgbClr val="7D9029"/>
                </a:solidFill>
                <a:latin typeface="Courier"/>
              </a:rPr>
              <a:t>names_to</a:t>
            </a:r>
            <a:r>
              <a:rPr dirty="0">
                <a:solidFill>
                  <a:srgbClr val="7D9029"/>
                </a:solidFill>
                <a:latin typeface="Courier"/>
              </a:rPr>
              <a:t> =</a:t>
            </a:r>
            <a:r>
              <a:rPr dirty="0">
                <a:latin typeface="Courier"/>
              </a:rPr>
              <a:t> </a:t>
            </a:r>
            <a:r>
              <a:rPr dirty="0">
                <a:solidFill>
                  <a:srgbClr val="4070A0"/>
                </a:solidFill>
                <a:latin typeface="Courier"/>
              </a:rPr>
              <a:t>"lift"</a:t>
            </a:r>
            <a:r>
              <a:rPr dirty="0">
                <a:latin typeface="Courier"/>
              </a:rPr>
              <a:t>, </a:t>
            </a:r>
            <a:r>
              <a:rPr dirty="0" err="1">
                <a:solidFill>
                  <a:srgbClr val="7D9029"/>
                </a:solidFill>
                <a:latin typeface="Courier"/>
              </a:rPr>
              <a:t>values_to</a:t>
            </a:r>
            <a:r>
              <a:rPr dirty="0">
                <a:solidFill>
                  <a:srgbClr val="7D9029"/>
                </a:solidFill>
                <a:latin typeface="Courier"/>
              </a:rPr>
              <a:t> =</a:t>
            </a:r>
            <a:r>
              <a:rPr dirty="0">
                <a:latin typeface="Courier"/>
              </a:rPr>
              <a:t> </a:t>
            </a:r>
            <a:r>
              <a:rPr dirty="0">
                <a:solidFill>
                  <a:srgbClr val="4070A0"/>
                </a:solidFill>
                <a:latin typeface="Courier"/>
              </a:rPr>
              <a:t>"</a:t>
            </a:r>
            <a:r>
              <a:rPr dirty="0" err="1">
                <a:solidFill>
                  <a:srgbClr val="4070A0"/>
                </a:solidFill>
                <a:latin typeface="Courier"/>
              </a:rPr>
              <a:t>avg_weight</a:t>
            </a:r>
            <a:r>
              <a:rPr dirty="0">
                <a:solidFill>
                  <a:srgbClr val="4070A0"/>
                </a:solidFill>
                <a:latin typeface="Courier"/>
              </a:rPr>
              <a:t>"</a:t>
            </a:r>
            <a:r>
              <a:rPr dirty="0">
                <a:latin typeface="Courier"/>
              </a:rPr>
              <a:t>)</a:t>
            </a:r>
            <a:br>
              <a:rPr dirty="0"/>
            </a:br>
            <a:r>
              <a:rPr dirty="0">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Male Weight Classes</a:t>
            </a:r>
          </a:p>
        </p:txBody>
      </p:sp>
      <p:sp>
        <p:nvSpPr>
          <p:cNvPr id="4" name="Text Placeholder 3"/>
          <p:cNvSpPr>
            <a:spLocks noGrp="1"/>
          </p:cNvSpPr>
          <p:nvPr>
            <p:ph type="body" sz="half" idx="2"/>
          </p:nvPr>
        </p:nvSpPr>
        <p:spPr/>
        <p:txBody>
          <a:bodyPr/>
          <a:lstStyle/>
          <a:p>
            <a:pPr lvl="0" indent="0">
              <a:buNone/>
            </a:pPr>
            <a:r>
              <a:rPr i="1">
                <a:solidFill>
                  <a:srgbClr val="60A0B0"/>
                </a:solidFill>
                <a:latin typeface="Courier"/>
              </a:rPr>
              <a:t># get those in proper weight classes, and make weight_class_kg a factor for organization</a:t>
            </a:r>
            <a:br/>
            <a:r>
              <a:rPr>
                <a:latin typeface="Courier"/>
              </a:rPr>
              <a:t>male_factors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59</a:t>
            </a:r>
            <a:r>
              <a:rPr>
                <a:latin typeface="Courier"/>
              </a:rPr>
              <a:t>, </a:t>
            </a:r>
            <a:r>
              <a:rPr>
                <a:solidFill>
                  <a:srgbClr val="40A070"/>
                </a:solidFill>
                <a:latin typeface="Courier"/>
              </a:rPr>
              <a:t>66</a:t>
            </a:r>
            <a:r>
              <a:rPr>
                <a:latin typeface="Courier"/>
              </a:rPr>
              <a:t>, </a:t>
            </a:r>
            <a:r>
              <a:rPr>
                <a:solidFill>
                  <a:srgbClr val="40A070"/>
                </a:solidFill>
                <a:latin typeface="Courier"/>
              </a:rPr>
              <a:t>74</a:t>
            </a:r>
            <a:r>
              <a:rPr>
                <a:latin typeface="Courier"/>
              </a:rPr>
              <a:t>, </a:t>
            </a:r>
            <a:r>
              <a:rPr>
                <a:solidFill>
                  <a:srgbClr val="40A070"/>
                </a:solidFill>
                <a:latin typeface="Courier"/>
              </a:rPr>
              <a:t>83</a:t>
            </a:r>
            <a:r>
              <a:rPr>
                <a:latin typeface="Courier"/>
              </a:rPr>
              <a:t>, </a:t>
            </a:r>
            <a:r>
              <a:rPr>
                <a:solidFill>
                  <a:srgbClr val="40A070"/>
                </a:solidFill>
                <a:latin typeface="Courier"/>
              </a:rPr>
              <a:t>93</a:t>
            </a:r>
            <a:r>
              <a:rPr>
                <a:latin typeface="Courier"/>
              </a:rPr>
              <a:t>, </a:t>
            </a:r>
            <a:r>
              <a:rPr>
                <a:solidFill>
                  <a:srgbClr val="40A070"/>
                </a:solidFill>
                <a:latin typeface="Courier"/>
              </a:rPr>
              <a:t>105</a:t>
            </a:r>
            <a:r>
              <a:rPr>
                <a:latin typeface="Courier"/>
              </a:rPr>
              <a:t>, </a:t>
            </a:r>
            <a:r>
              <a:rPr>
                <a:solidFill>
                  <a:srgbClr val="40A070"/>
                </a:solidFill>
                <a:latin typeface="Courier"/>
              </a:rPr>
              <a:t>120</a:t>
            </a:r>
            <a:r>
              <a:rPr>
                <a:latin typeface="Courier"/>
              </a:rPr>
              <a:t>, </a:t>
            </a:r>
            <a:r>
              <a:rPr>
                <a:solidFill>
                  <a:srgbClr val="4070A0"/>
                </a:solidFill>
                <a:latin typeface="Courier"/>
              </a:rPr>
              <a:t>"120+"</a:t>
            </a:r>
            <a:r>
              <a:rPr>
                <a:latin typeface="Courier"/>
              </a:rPr>
              <a:t>)</a:t>
            </a:r>
            <a:br/>
            <a:r>
              <a:rPr>
                <a:latin typeface="Courier"/>
              </a:rPr>
              <a:t>male_classes </a:t>
            </a:r>
            <a:r>
              <a:rPr>
                <a:solidFill>
                  <a:srgbClr val="007020"/>
                </a:solidFill>
                <a:latin typeface="Courier"/>
              </a:rPr>
              <a:t>&lt;-</a:t>
            </a:r>
            <a:r>
              <a:rPr>
                <a:latin typeface="Courier"/>
              </a:rPr>
              <a:t> ipf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(weight_class_kg </a:t>
            </a:r>
            <a:r>
              <a:rPr>
                <a:solidFill>
                  <a:srgbClr val="4070A0"/>
                </a:solidFill>
                <a:latin typeface="Courier"/>
              </a:rPr>
              <a:t>%in%</a:t>
            </a:r>
            <a:r>
              <a:rPr>
                <a:latin typeface="Courier"/>
              </a:rPr>
              <a:t> </a:t>
            </a:r>
            <a:r>
              <a:rPr>
                <a:solidFill>
                  <a:srgbClr val="06287E"/>
                </a:solidFill>
                <a:latin typeface="Courier"/>
              </a:rPr>
              <a:t>c</a:t>
            </a:r>
            <a:r>
              <a:rPr>
                <a:latin typeface="Courier"/>
              </a:rPr>
              <a:t>(</a:t>
            </a:r>
            <a:r>
              <a:rPr>
                <a:solidFill>
                  <a:srgbClr val="40A070"/>
                </a:solidFill>
                <a:latin typeface="Courier"/>
              </a:rPr>
              <a:t>59</a:t>
            </a:r>
            <a:r>
              <a:rPr>
                <a:latin typeface="Courier"/>
              </a:rPr>
              <a:t>, </a:t>
            </a:r>
            <a:r>
              <a:rPr>
                <a:solidFill>
                  <a:srgbClr val="40A070"/>
                </a:solidFill>
                <a:latin typeface="Courier"/>
              </a:rPr>
              <a:t>66</a:t>
            </a:r>
            <a:r>
              <a:rPr>
                <a:latin typeface="Courier"/>
              </a:rPr>
              <a:t>, </a:t>
            </a:r>
            <a:r>
              <a:rPr>
                <a:solidFill>
                  <a:srgbClr val="40A070"/>
                </a:solidFill>
                <a:latin typeface="Courier"/>
              </a:rPr>
              <a:t>74</a:t>
            </a:r>
            <a:r>
              <a:rPr>
                <a:latin typeface="Courier"/>
              </a:rPr>
              <a:t>, </a:t>
            </a:r>
            <a:r>
              <a:rPr>
                <a:solidFill>
                  <a:srgbClr val="40A070"/>
                </a:solidFill>
                <a:latin typeface="Courier"/>
              </a:rPr>
              <a:t>83</a:t>
            </a:r>
            <a:r>
              <a:rPr>
                <a:latin typeface="Courier"/>
              </a:rPr>
              <a:t>, </a:t>
            </a:r>
            <a:r>
              <a:rPr>
                <a:solidFill>
                  <a:srgbClr val="40A070"/>
                </a:solidFill>
                <a:latin typeface="Courier"/>
              </a:rPr>
              <a:t>93</a:t>
            </a:r>
            <a:r>
              <a:rPr>
                <a:latin typeface="Courier"/>
              </a:rPr>
              <a:t>, </a:t>
            </a:r>
            <a:r>
              <a:rPr>
                <a:solidFill>
                  <a:srgbClr val="40A070"/>
                </a:solidFill>
                <a:latin typeface="Courier"/>
              </a:rPr>
              <a:t>105</a:t>
            </a:r>
            <a:r>
              <a:rPr>
                <a:latin typeface="Courier"/>
              </a:rPr>
              <a:t>, </a:t>
            </a:r>
            <a:r>
              <a:rPr>
                <a:solidFill>
                  <a:srgbClr val="40A070"/>
                </a:solidFill>
                <a:latin typeface="Courier"/>
              </a:rPr>
              <a:t>120</a:t>
            </a:r>
            <a:r>
              <a:rPr>
                <a:latin typeface="Courier"/>
              </a:rPr>
              <a:t>, </a:t>
            </a:r>
            <a:r>
              <a:rPr>
                <a:solidFill>
                  <a:srgbClr val="4070A0"/>
                </a:solidFill>
                <a:latin typeface="Courier"/>
              </a:rPr>
              <a:t>"120+"</a:t>
            </a:r>
            <a:r>
              <a:rPr>
                <a:latin typeface="Courier"/>
              </a:rPr>
              <a:t>) </a:t>
            </a:r>
            <a:r>
              <a:rPr>
                <a:solidFill>
                  <a:srgbClr val="4070A0"/>
                </a:solidFill>
                <a:latin typeface="Courier"/>
              </a:rPr>
              <a:t>&amp;</a:t>
            </a:r>
            <a:r>
              <a:rPr>
                <a:latin typeface="Courier"/>
              </a:rPr>
              <a:t> sex </a:t>
            </a:r>
            <a:r>
              <a:rPr>
                <a:solidFill>
                  <a:srgbClr val="4070A0"/>
                </a:solidFill>
                <a:latin typeface="Courier"/>
              </a:rPr>
              <a:t>==</a:t>
            </a:r>
            <a:r>
              <a:rPr>
                <a:latin typeface="Courier"/>
              </a:rPr>
              <a:t> </a:t>
            </a:r>
            <a:r>
              <a:rPr>
                <a:solidFill>
                  <a:srgbClr val="4070A0"/>
                </a:solidFill>
                <a:latin typeface="Courier"/>
              </a:rPr>
              <a:t>"M"</a:t>
            </a:r>
            <a:r>
              <a:rPr>
                <a:latin typeface="Courier"/>
              </a:rPr>
              <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weight_class_kg =</a:t>
            </a:r>
            <a:r>
              <a:rPr>
                <a:latin typeface="Courier"/>
              </a:rPr>
              <a:t> </a:t>
            </a:r>
            <a:r>
              <a:rPr>
                <a:solidFill>
                  <a:srgbClr val="06287E"/>
                </a:solidFill>
                <a:latin typeface="Courier"/>
              </a:rPr>
              <a:t>factor</a:t>
            </a:r>
            <a:r>
              <a:rPr>
                <a:latin typeface="Courier"/>
              </a:rPr>
              <a:t>(weight_class_kg, </a:t>
            </a:r>
            <a:r>
              <a:rPr>
                <a:solidFill>
                  <a:srgbClr val="7D9029"/>
                </a:solidFill>
                <a:latin typeface="Courier"/>
              </a:rPr>
              <a:t>levels =</a:t>
            </a:r>
            <a:r>
              <a:rPr>
                <a:latin typeface="Courier"/>
              </a:rPr>
              <a:t> male_factors))</a:t>
            </a:r>
            <a:br/>
            <a:br/>
            <a:r>
              <a:rPr i="1">
                <a:solidFill>
                  <a:srgbClr val="60A0B0"/>
                </a:solidFill>
                <a:latin typeface="Courier"/>
              </a:rPr>
              <a:t># get information we need for our data and make it usable</a:t>
            </a:r>
            <a:br/>
            <a:r>
              <a:rPr>
                <a:latin typeface="Courier"/>
              </a:rPr>
              <a:t>weights_male </a:t>
            </a:r>
            <a:r>
              <a:rPr>
                <a:solidFill>
                  <a:srgbClr val="007020"/>
                </a:solidFill>
                <a:latin typeface="Courier"/>
              </a:rPr>
              <a:t>&lt;-</a:t>
            </a:r>
            <a:r>
              <a:rPr>
                <a:latin typeface="Courier"/>
              </a:rPr>
              <a:t> </a:t>
            </a:r>
            <a:r>
              <a:rPr>
                <a:solidFill>
                  <a:srgbClr val="06287E"/>
                </a:solidFill>
                <a:latin typeface="Courier"/>
              </a:rPr>
              <a:t>avg_weights</a:t>
            </a:r>
            <a:r>
              <a:rPr>
                <a:latin typeface="Courier"/>
              </a:rPr>
              <a:t>(male_classes) </a:t>
            </a:r>
            <a:r>
              <a:rPr>
                <a:solidFill>
                  <a:srgbClr val="4070A0"/>
                </a:solidFill>
                <a:latin typeface="Courier"/>
              </a:rPr>
              <a:t>|&gt;</a:t>
            </a:r>
            <a:r>
              <a:rPr>
                <a:latin typeface="Courier"/>
              </a:rPr>
              <a:t> </a:t>
            </a:r>
            <a:r>
              <a:rPr>
                <a:solidFill>
                  <a:srgbClr val="06287E"/>
                </a:solidFill>
                <a:latin typeface="Courier"/>
              </a:rPr>
              <a:t>make_avgs_tidyer</a:t>
            </a:r>
            <a:r>
              <a:rPr>
                <a:latin typeface="Courier"/>
              </a:rPr>
              <a:t>()</a:t>
            </a:r>
            <a:br/>
            <a:br/>
            <a:r>
              <a:rPr i="1">
                <a:solidFill>
                  <a:srgbClr val="60A0B0"/>
                </a:solidFill>
                <a:latin typeface="Courier"/>
              </a:rPr>
              <a:t># group by the weight class and put sbd all next to each other in group</a:t>
            </a:r>
            <a:br/>
            <a:r>
              <a:rPr>
                <a:latin typeface="Courier"/>
              </a:rPr>
              <a:t>weights_male </a:t>
            </a:r>
            <a:r>
              <a:rPr>
                <a:solidFill>
                  <a:srgbClr val="4070A0"/>
                </a:solidFill>
                <a:latin typeface="Courier"/>
              </a:rPr>
              <a:t>|&gt;</a:t>
            </a: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weight_class_kg, </a:t>
            </a:r>
            <a:r>
              <a:rPr>
                <a:solidFill>
                  <a:srgbClr val="7D9029"/>
                </a:solidFill>
                <a:latin typeface="Courier"/>
              </a:rPr>
              <a:t>y =</a:t>
            </a:r>
            <a:r>
              <a:rPr>
                <a:latin typeface="Courier"/>
              </a:rPr>
              <a:t> avg_weight, </a:t>
            </a:r>
            <a:r>
              <a:rPr>
                <a:solidFill>
                  <a:srgbClr val="7D9029"/>
                </a:solidFill>
                <a:latin typeface="Courier"/>
              </a:rPr>
              <a:t>fill =</a:t>
            </a:r>
            <a:r>
              <a:rPr>
                <a:latin typeface="Courier"/>
              </a:rPr>
              <a:t> lift)) </a:t>
            </a:r>
            <a:r>
              <a:rPr>
                <a:solidFill>
                  <a:srgbClr val="4070A0"/>
                </a:solidFill>
                <a:latin typeface="Courier"/>
              </a:rPr>
              <a:t>+</a:t>
            </a:r>
            <a:r>
              <a:rPr>
                <a:latin typeface="Courier"/>
              </a:rPr>
              <a:t> </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position =</a:t>
            </a:r>
            <a:r>
              <a:rPr>
                <a:latin typeface="Courier"/>
              </a:rPr>
              <a:t> </a:t>
            </a:r>
            <a:r>
              <a:rPr>
                <a:solidFill>
                  <a:srgbClr val="4070A0"/>
                </a:solidFill>
                <a:latin typeface="Courier"/>
              </a:rPr>
              <a:t>"dodge"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br/>
            <a:r>
              <a:rPr>
                <a:latin typeface="Courier"/>
              </a:rPr>
              <a:t>        </a:t>
            </a:r>
            <a:r>
              <a:rPr>
                <a:solidFill>
                  <a:srgbClr val="7D9029"/>
                </a:solidFill>
                <a:latin typeface="Courier"/>
              </a:rPr>
              <a:t>title =</a:t>
            </a:r>
            <a:r>
              <a:rPr>
                <a:latin typeface="Courier"/>
              </a:rPr>
              <a:t> </a:t>
            </a:r>
            <a:r>
              <a:rPr>
                <a:solidFill>
                  <a:srgbClr val="4070A0"/>
                </a:solidFill>
                <a:latin typeface="Courier"/>
              </a:rPr>
              <a:t>"Comparing Male Average Weights for SBD per Weight Class"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"Weight Class (kg)"</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"Average Weight (kg)"</a:t>
            </a:r>
            <a:br/>
            <a:r>
              <a:rPr>
                <a:latin typeface="Courier"/>
              </a:rPr>
              <a:t>    ) </a:t>
            </a:r>
            <a:r>
              <a:rPr>
                <a:solidFill>
                  <a:srgbClr val="4070A0"/>
                </a:solidFill>
                <a:latin typeface="Courier"/>
              </a:rPr>
              <a:t>+</a:t>
            </a:r>
            <a:r>
              <a:rPr>
                <a:latin typeface="Courier"/>
              </a:rPr>
              <a:t> </a:t>
            </a:r>
            <a:r>
              <a:rPr>
                <a:solidFill>
                  <a:srgbClr val="06287E"/>
                </a:solidFill>
                <a:latin typeface="Courier"/>
              </a:rPr>
              <a:t>scale_fill_discrete</a:t>
            </a:r>
            <a:r>
              <a:rPr>
                <a:latin typeface="Courier"/>
              </a:rPr>
              <a:t>(</a:t>
            </a:r>
            <a:r>
              <a:rPr>
                <a:solidFill>
                  <a:srgbClr val="7D9029"/>
                </a:solidFill>
                <a:latin typeface="Courier"/>
              </a:rPr>
              <a:t>name =</a:t>
            </a:r>
            <a:r>
              <a:rPr>
                <a:latin typeface="Courier"/>
              </a:rPr>
              <a:t> </a:t>
            </a:r>
            <a:r>
              <a:rPr>
                <a:solidFill>
                  <a:srgbClr val="4070A0"/>
                </a:solidFill>
                <a:latin typeface="Courier"/>
              </a:rPr>
              <a:t>"What Lift?"</a:t>
            </a:r>
            <a:r>
              <a:rPr>
                <a:latin typeface="Courier"/>
              </a:rPr>
              <a:t>,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"Bench"</a:t>
            </a:r>
            <a:r>
              <a:rPr>
                <a:latin typeface="Courier"/>
              </a:rPr>
              <a:t>, </a:t>
            </a:r>
            <a:r>
              <a:rPr>
                <a:solidFill>
                  <a:srgbClr val="4070A0"/>
                </a:solidFill>
                <a:latin typeface="Courier"/>
              </a:rPr>
              <a:t>"Deadlift"</a:t>
            </a:r>
            <a:r>
              <a:rPr>
                <a:latin typeface="Courier"/>
              </a:rPr>
              <a:t>, </a:t>
            </a:r>
            <a:r>
              <a:rPr>
                <a:solidFill>
                  <a:srgbClr val="4070A0"/>
                </a:solidFill>
                <a:latin typeface="Courier"/>
              </a:rPr>
              <a:t>"Squat"</a:t>
            </a:r>
            <a:r>
              <a:rPr>
                <a:latin typeface="Courier"/>
              </a:rPr>
              <a:t>))</a:t>
            </a:r>
          </a:p>
        </p:txBody>
      </p:sp>
      <p:pic>
        <p:nvPicPr>
          <p:cNvPr id="3" name="Picture 1" descr="lifting_files/figure-pptx/unnamed-chunk-1-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Female Weight Classes</a:t>
            </a:r>
          </a:p>
        </p:txBody>
      </p:sp>
      <p:sp>
        <p:nvSpPr>
          <p:cNvPr id="4" name="Text Placeholder 3"/>
          <p:cNvSpPr>
            <a:spLocks noGrp="1"/>
          </p:cNvSpPr>
          <p:nvPr>
            <p:ph type="body" sz="half" idx="2"/>
          </p:nvPr>
        </p:nvSpPr>
        <p:spPr/>
        <p:txBody>
          <a:bodyPr/>
          <a:lstStyle/>
          <a:p>
            <a:pPr lvl="0" indent="0">
              <a:buNone/>
            </a:pPr>
            <a:r>
              <a:rPr i="1">
                <a:solidFill>
                  <a:srgbClr val="60A0B0"/>
                </a:solidFill>
                <a:latin typeface="Courier"/>
              </a:rPr>
              <a:t># get those in proper weight classes, and make weight_class_kg a factor for organization</a:t>
            </a:r>
            <a:br/>
            <a:r>
              <a:rPr>
                <a:latin typeface="Courier"/>
              </a:rPr>
              <a:t>female_factors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47</a:t>
            </a:r>
            <a:r>
              <a:rPr>
                <a:latin typeface="Courier"/>
              </a:rPr>
              <a:t>, </a:t>
            </a:r>
            <a:r>
              <a:rPr>
                <a:solidFill>
                  <a:srgbClr val="40A070"/>
                </a:solidFill>
                <a:latin typeface="Courier"/>
              </a:rPr>
              <a:t>52</a:t>
            </a:r>
            <a:r>
              <a:rPr>
                <a:latin typeface="Courier"/>
              </a:rPr>
              <a:t>, </a:t>
            </a:r>
            <a:r>
              <a:rPr>
                <a:solidFill>
                  <a:srgbClr val="40A070"/>
                </a:solidFill>
                <a:latin typeface="Courier"/>
              </a:rPr>
              <a:t>57</a:t>
            </a:r>
            <a:r>
              <a:rPr>
                <a:latin typeface="Courier"/>
              </a:rPr>
              <a:t>, </a:t>
            </a:r>
            <a:r>
              <a:rPr>
                <a:solidFill>
                  <a:srgbClr val="40A070"/>
                </a:solidFill>
                <a:latin typeface="Courier"/>
              </a:rPr>
              <a:t>63</a:t>
            </a:r>
            <a:r>
              <a:rPr>
                <a:latin typeface="Courier"/>
              </a:rPr>
              <a:t>, </a:t>
            </a:r>
            <a:r>
              <a:rPr>
                <a:solidFill>
                  <a:srgbClr val="40A070"/>
                </a:solidFill>
                <a:latin typeface="Courier"/>
              </a:rPr>
              <a:t>69</a:t>
            </a:r>
            <a:r>
              <a:rPr>
                <a:latin typeface="Courier"/>
              </a:rPr>
              <a:t>, </a:t>
            </a:r>
            <a:r>
              <a:rPr>
                <a:solidFill>
                  <a:srgbClr val="40A070"/>
                </a:solidFill>
                <a:latin typeface="Courier"/>
              </a:rPr>
              <a:t>76</a:t>
            </a:r>
            <a:r>
              <a:rPr>
                <a:latin typeface="Courier"/>
              </a:rPr>
              <a:t>, </a:t>
            </a:r>
            <a:r>
              <a:rPr>
                <a:solidFill>
                  <a:srgbClr val="40A070"/>
                </a:solidFill>
                <a:latin typeface="Courier"/>
              </a:rPr>
              <a:t>84</a:t>
            </a:r>
            <a:r>
              <a:rPr>
                <a:latin typeface="Courier"/>
              </a:rPr>
              <a:t>, </a:t>
            </a:r>
            <a:r>
              <a:rPr>
                <a:solidFill>
                  <a:srgbClr val="4070A0"/>
                </a:solidFill>
                <a:latin typeface="Courier"/>
              </a:rPr>
              <a:t>"84+"</a:t>
            </a:r>
            <a:r>
              <a:rPr>
                <a:latin typeface="Courier"/>
              </a:rPr>
              <a:t>)</a:t>
            </a:r>
            <a:br/>
            <a:r>
              <a:rPr>
                <a:latin typeface="Courier"/>
              </a:rPr>
              <a:t>female_classes </a:t>
            </a:r>
            <a:r>
              <a:rPr>
                <a:solidFill>
                  <a:srgbClr val="007020"/>
                </a:solidFill>
                <a:latin typeface="Courier"/>
              </a:rPr>
              <a:t>&lt;-</a:t>
            </a:r>
            <a:r>
              <a:rPr>
                <a:latin typeface="Courier"/>
              </a:rPr>
              <a:t> ipf </a:t>
            </a:r>
            <a:r>
              <a:rPr>
                <a:solidFill>
                  <a:srgbClr val="4070A0"/>
                </a:solidFill>
                <a:latin typeface="Courier"/>
              </a:rPr>
              <a:t>|&gt;</a:t>
            </a:r>
            <a:br/>
            <a:r>
              <a:rPr>
                <a:latin typeface="Courier"/>
              </a:rPr>
              <a:t>    </a:t>
            </a:r>
            <a:r>
              <a:rPr>
                <a:solidFill>
                  <a:srgbClr val="06287E"/>
                </a:solidFill>
                <a:latin typeface="Courier"/>
              </a:rPr>
              <a:t>filter</a:t>
            </a:r>
            <a:r>
              <a:rPr>
                <a:latin typeface="Courier"/>
              </a:rPr>
              <a:t>(weight_class_kg </a:t>
            </a:r>
            <a:r>
              <a:rPr>
                <a:solidFill>
                  <a:srgbClr val="4070A0"/>
                </a:solidFill>
                <a:latin typeface="Courier"/>
              </a:rPr>
              <a:t>%in%</a:t>
            </a:r>
            <a:r>
              <a:rPr>
                <a:latin typeface="Courier"/>
              </a:rPr>
              <a:t> </a:t>
            </a:r>
            <a:r>
              <a:rPr>
                <a:solidFill>
                  <a:srgbClr val="06287E"/>
                </a:solidFill>
                <a:latin typeface="Courier"/>
              </a:rPr>
              <a:t>c</a:t>
            </a:r>
            <a:r>
              <a:rPr>
                <a:latin typeface="Courier"/>
              </a:rPr>
              <a:t>(</a:t>
            </a:r>
            <a:r>
              <a:rPr>
                <a:solidFill>
                  <a:srgbClr val="40A070"/>
                </a:solidFill>
                <a:latin typeface="Courier"/>
              </a:rPr>
              <a:t>47</a:t>
            </a:r>
            <a:r>
              <a:rPr>
                <a:latin typeface="Courier"/>
              </a:rPr>
              <a:t>, </a:t>
            </a:r>
            <a:r>
              <a:rPr>
                <a:solidFill>
                  <a:srgbClr val="40A070"/>
                </a:solidFill>
                <a:latin typeface="Courier"/>
              </a:rPr>
              <a:t>52</a:t>
            </a:r>
            <a:r>
              <a:rPr>
                <a:latin typeface="Courier"/>
              </a:rPr>
              <a:t>, </a:t>
            </a:r>
            <a:r>
              <a:rPr>
                <a:solidFill>
                  <a:srgbClr val="40A070"/>
                </a:solidFill>
                <a:latin typeface="Courier"/>
              </a:rPr>
              <a:t>57</a:t>
            </a:r>
            <a:r>
              <a:rPr>
                <a:latin typeface="Courier"/>
              </a:rPr>
              <a:t>, </a:t>
            </a:r>
            <a:r>
              <a:rPr>
                <a:solidFill>
                  <a:srgbClr val="40A070"/>
                </a:solidFill>
                <a:latin typeface="Courier"/>
              </a:rPr>
              <a:t>63</a:t>
            </a:r>
            <a:r>
              <a:rPr>
                <a:latin typeface="Courier"/>
              </a:rPr>
              <a:t>, </a:t>
            </a:r>
            <a:r>
              <a:rPr>
                <a:solidFill>
                  <a:srgbClr val="40A070"/>
                </a:solidFill>
                <a:latin typeface="Courier"/>
              </a:rPr>
              <a:t>69</a:t>
            </a:r>
            <a:r>
              <a:rPr>
                <a:latin typeface="Courier"/>
              </a:rPr>
              <a:t>, </a:t>
            </a:r>
            <a:r>
              <a:rPr>
                <a:solidFill>
                  <a:srgbClr val="40A070"/>
                </a:solidFill>
                <a:latin typeface="Courier"/>
              </a:rPr>
              <a:t>76</a:t>
            </a:r>
            <a:r>
              <a:rPr>
                <a:latin typeface="Courier"/>
              </a:rPr>
              <a:t>, </a:t>
            </a:r>
            <a:r>
              <a:rPr>
                <a:solidFill>
                  <a:srgbClr val="40A070"/>
                </a:solidFill>
                <a:latin typeface="Courier"/>
              </a:rPr>
              <a:t>84</a:t>
            </a:r>
            <a:r>
              <a:rPr>
                <a:latin typeface="Courier"/>
              </a:rPr>
              <a:t>, </a:t>
            </a:r>
            <a:r>
              <a:rPr>
                <a:solidFill>
                  <a:srgbClr val="4070A0"/>
                </a:solidFill>
                <a:latin typeface="Courier"/>
              </a:rPr>
              <a:t>"84+"</a:t>
            </a:r>
            <a:r>
              <a:rPr>
                <a:latin typeface="Courier"/>
              </a:rPr>
              <a:t>) </a:t>
            </a:r>
            <a:r>
              <a:rPr>
                <a:solidFill>
                  <a:srgbClr val="4070A0"/>
                </a:solidFill>
                <a:latin typeface="Courier"/>
              </a:rPr>
              <a:t>&amp;</a:t>
            </a:r>
            <a:r>
              <a:rPr>
                <a:latin typeface="Courier"/>
              </a:rPr>
              <a:t> sex </a:t>
            </a:r>
            <a:r>
              <a:rPr>
                <a:solidFill>
                  <a:srgbClr val="4070A0"/>
                </a:solidFill>
                <a:latin typeface="Courier"/>
              </a:rPr>
              <a:t>==</a:t>
            </a:r>
            <a:r>
              <a:rPr>
                <a:latin typeface="Courier"/>
              </a:rPr>
              <a:t> </a:t>
            </a:r>
            <a:r>
              <a:rPr>
                <a:solidFill>
                  <a:srgbClr val="4070A0"/>
                </a:solidFill>
                <a:latin typeface="Courier"/>
              </a:rPr>
              <a:t>"F"</a:t>
            </a:r>
            <a:r>
              <a:rPr>
                <a:latin typeface="Courier"/>
              </a:rPr>
              <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weight_class_kg =</a:t>
            </a:r>
            <a:r>
              <a:rPr>
                <a:latin typeface="Courier"/>
              </a:rPr>
              <a:t> </a:t>
            </a:r>
            <a:r>
              <a:rPr>
                <a:solidFill>
                  <a:srgbClr val="06287E"/>
                </a:solidFill>
                <a:latin typeface="Courier"/>
              </a:rPr>
              <a:t>factor</a:t>
            </a:r>
            <a:r>
              <a:rPr>
                <a:latin typeface="Courier"/>
              </a:rPr>
              <a:t>(weight_class_kg, </a:t>
            </a:r>
            <a:r>
              <a:rPr>
                <a:solidFill>
                  <a:srgbClr val="7D9029"/>
                </a:solidFill>
                <a:latin typeface="Courier"/>
              </a:rPr>
              <a:t>levels =</a:t>
            </a:r>
            <a:r>
              <a:rPr>
                <a:latin typeface="Courier"/>
              </a:rPr>
              <a:t> female_factors))</a:t>
            </a:r>
            <a:br/>
            <a:r>
              <a:rPr>
                <a:latin typeface="Courier"/>
              </a:rPr>
              <a:t>          </a:t>
            </a:r>
            <a:br/>
            <a:r>
              <a:rPr i="1">
                <a:solidFill>
                  <a:srgbClr val="60A0B0"/>
                </a:solidFill>
                <a:latin typeface="Courier"/>
              </a:rPr>
              <a:t># get information we need for our data and make it usable</a:t>
            </a:r>
            <a:br/>
            <a:r>
              <a:rPr>
                <a:latin typeface="Courier"/>
              </a:rPr>
              <a:t>weights_female </a:t>
            </a:r>
            <a:r>
              <a:rPr>
                <a:solidFill>
                  <a:srgbClr val="007020"/>
                </a:solidFill>
                <a:latin typeface="Courier"/>
              </a:rPr>
              <a:t>&lt;-</a:t>
            </a:r>
            <a:r>
              <a:rPr>
                <a:latin typeface="Courier"/>
              </a:rPr>
              <a:t> </a:t>
            </a:r>
            <a:r>
              <a:rPr>
                <a:solidFill>
                  <a:srgbClr val="06287E"/>
                </a:solidFill>
                <a:latin typeface="Courier"/>
              </a:rPr>
              <a:t>avg_weights</a:t>
            </a:r>
            <a:r>
              <a:rPr>
                <a:latin typeface="Courier"/>
              </a:rPr>
              <a:t>(female_classes) </a:t>
            </a:r>
            <a:r>
              <a:rPr>
                <a:solidFill>
                  <a:srgbClr val="4070A0"/>
                </a:solidFill>
                <a:latin typeface="Courier"/>
              </a:rPr>
              <a:t>|&gt;</a:t>
            </a:r>
            <a:r>
              <a:rPr>
                <a:latin typeface="Courier"/>
              </a:rPr>
              <a:t> </a:t>
            </a:r>
            <a:r>
              <a:rPr>
                <a:solidFill>
                  <a:srgbClr val="06287E"/>
                </a:solidFill>
                <a:latin typeface="Courier"/>
              </a:rPr>
              <a:t>make_avgs_tidyer</a:t>
            </a:r>
            <a:r>
              <a:rPr>
                <a:latin typeface="Courier"/>
              </a:rPr>
              <a:t>() </a:t>
            </a:r>
            <a:br/>
            <a:br/>
            <a:r>
              <a:rPr i="1">
                <a:solidFill>
                  <a:srgbClr val="60A0B0"/>
                </a:solidFill>
                <a:latin typeface="Courier"/>
              </a:rPr>
              <a:t># group by the weight class and put sbd all next to each other in group</a:t>
            </a:r>
            <a:br/>
            <a:r>
              <a:rPr>
                <a:latin typeface="Courier"/>
              </a:rPr>
              <a:t>weights_female </a:t>
            </a:r>
            <a:r>
              <a:rPr>
                <a:solidFill>
                  <a:srgbClr val="4070A0"/>
                </a:solidFill>
                <a:latin typeface="Courier"/>
              </a:rPr>
              <a:t>|&gt;</a:t>
            </a: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weight_class_kg, </a:t>
            </a:r>
            <a:r>
              <a:rPr>
                <a:solidFill>
                  <a:srgbClr val="7D9029"/>
                </a:solidFill>
                <a:latin typeface="Courier"/>
              </a:rPr>
              <a:t>y =</a:t>
            </a:r>
            <a:r>
              <a:rPr>
                <a:latin typeface="Courier"/>
              </a:rPr>
              <a:t> avg_weight, </a:t>
            </a:r>
            <a:r>
              <a:rPr>
                <a:solidFill>
                  <a:srgbClr val="7D9029"/>
                </a:solidFill>
                <a:latin typeface="Courier"/>
              </a:rPr>
              <a:t>fill =</a:t>
            </a:r>
            <a:r>
              <a:rPr>
                <a:latin typeface="Courier"/>
              </a:rPr>
              <a:t> lift)) </a:t>
            </a:r>
            <a:r>
              <a:rPr>
                <a:solidFill>
                  <a:srgbClr val="4070A0"/>
                </a:solidFill>
                <a:latin typeface="Courier"/>
              </a:rPr>
              <a:t>+</a:t>
            </a:r>
            <a:r>
              <a:rPr>
                <a:latin typeface="Courier"/>
              </a:rPr>
              <a:t> </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position =</a:t>
            </a:r>
            <a:r>
              <a:rPr>
                <a:latin typeface="Courier"/>
              </a:rPr>
              <a:t> </a:t>
            </a:r>
            <a:r>
              <a:rPr>
                <a:solidFill>
                  <a:srgbClr val="4070A0"/>
                </a:solidFill>
                <a:latin typeface="Courier"/>
              </a:rPr>
              <a:t>"dodge"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br/>
            <a:r>
              <a:rPr>
                <a:latin typeface="Courier"/>
              </a:rPr>
              <a:t>        </a:t>
            </a:r>
            <a:r>
              <a:rPr>
                <a:solidFill>
                  <a:srgbClr val="7D9029"/>
                </a:solidFill>
                <a:latin typeface="Courier"/>
              </a:rPr>
              <a:t>title =</a:t>
            </a:r>
            <a:r>
              <a:rPr>
                <a:latin typeface="Courier"/>
              </a:rPr>
              <a:t> </a:t>
            </a:r>
            <a:r>
              <a:rPr>
                <a:solidFill>
                  <a:srgbClr val="4070A0"/>
                </a:solidFill>
                <a:latin typeface="Courier"/>
              </a:rPr>
              <a:t>"Comparing Female Average Weights for SBD per Weight Class"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"Weight Class (kg)"</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"Average Weight (kg)"</a:t>
            </a:r>
            <a:br/>
            <a:r>
              <a:rPr>
                <a:latin typeface="Courier"/>
              </a:rPr>
              <a:t>    ) </a:t>
            </a:r>
            <a:r>
              <a:rPr>
                <a:solidFill>
                  <a:srgbClr val="4070A0"/>
                </a:solidFill>
                <a:latin typeface="Courier"/>
              </a:rPr>
              <a:t>+</a:t>
            </a:r>
            <a:r>
              <a:rPr>
                <a:latin typeface="Courier"/>
              </a:rPr>
              <a:t> </a:t>
            </a:r>
            <a:r>
              <a:rPr>
                <a:solidFill>
                  <a:srgbClr val="06287E"/>
                </a:solidFill>
                <a:latin typeface="Courier"/>
              </a:rPr>
              <a:t>scale_fill_discrete</a:t>
            </a:r>
            <a:r>
              <a:rPr>
                <a:latin typeface="Courier"/>
              </a:rPr>
              <a:t>(</a:t>
            </a:r>
            <a:r>
              <a:rPr>
                <a:solidFill>
                  <a:srgbClr val="7D9029"/>
                </a:solidFill>
                <a:latin typeface="Courier"/>
              </a:rPr>
              <a:t>name =</a:t>
            </a:r>
            <a:r>
              <a:rPr>
                <a:latin typeface="Courier"/>
              </a:rPr>
              <a:t> </a:t>
            </a:r>
            <a:r>
              <a:rPr>
                <a:solidFill>
                  <a:srgbClr val="4070A0"/>
                </a:solidFill>
                <a:latin typeface="Courier"/>
              </a:rPr>
              <a:t>"What Lift?"</a:t>
            </a:r>
            <a:r>
              <a:rPr>
                <a:latin typeface="Courier"/>
              </a:rPr>
              <a:t>,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"Bench"</a:t>
            </a:r>
            <a:r>
              <a:rPr>
                <a:latin typeface="Courier"/>
              </a:rPr>
              <a:t>, </a:t>
            </a:r>
            <a:r>
              <a:rPr>
                <a:solidFill>
                  <a:srgbClr val="4070A0"/>
                </a:solidFill>
                <a:latin typeface="Courier"/>
              </a:rPr>
              <a:t>"Deadlift"</a:t>
            </a:r>
            <a:r>
              <a:rPr>
                <a:latin typeface="Courier"/>
              </a:rPr>
              <a:t>, </a:t>
            </a:r>
            <a:r>
              <a:rPr>
                <a:solidFill>
                  <a:srgbClr val="4070A0"/>
                </a:solidFill>
                <a:latin typeface="Courier"/>
              </a:rPr>
              <a:t>"Squat"</a:t>
            </a:r>
            <a:r>
              <a:rPr>
                <a:latin typeface="Courier"/>
              </a:rPr>
              <a:t>))</a:t>
            </a:r>
          </a:p>
        </p:txBody>
      </p:sp>
      <p:pic>
        <p:nvPicPr>
          <p:cNvPr id="3" name="Picture 1" descr="lifting_files/figure-pptx/unnamed-chunk-2-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Failures…</a:t>
            </a:r>
          </a:p>
        </p:txBody>
      </p:sp>
      <p:sp>
        <p:nvSpPr>
          <p:cNvPr id="3" name="Content Placeholder 2"/>
          <p:cNvSpPr>
            <a:spLocks noGrp="1"/>
          </p:cNvSpPr>
          <p:nvPr>
            <p:ph idx="1"/>
          </p:nvPr>
        </p:nvSpPr>
        <p:spPr/>
        <p:txBody>
          <a:bodyPr/>
          <a:lstStyle/>
          <a:p>
            <a:pPr marL="0" lvl="0" indent="0">
              <a:buNone/>
            </a:pPr>
            <a:r>
              <a:t>In order to get this information together, we had many failures and attempts at using the data is a less tidy manner. The biggest change was the inclusion of the pivot_longer in order to allow us to create more rows and make the graphing easier. It allows us to group and place each lift inside of the group, as well as creating a cleaner chart in general. Beforehand, we broke some of the basic policies of tidy data, including storing too much information inside of a cell and “double dipping”. We had numbers in the columns for the lift itself, and in the end out newest form is tidiest and surely best for our purposes. Below is some of the attempts we had beforehand, which ended as a failure in all honesty.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3106</Words>
  <Application>Microsoft Macintosh PowerPoint</Application>
  <PresentationFormat>On-screen Show (16:9)</PresentationFormat>
  <Paragraphs>51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Courier</vt:lpstr>
      <vt:lpstr>Office Theme</vt:lpstr>
      <vt:lpstr>Powerlifting: An Exploration on the Data</vt:lpstr>
      <vt:lpstr>What is “Powerlifting”?</vt:lpstr>
      <vt:lpstr>The general structure of many of these competitions includes many little factors:</vt:lpstr>
      <vt:lpstr>Linear Progression of Weight Classes? (Section 1)</vt:lpstr>
      <vt:lpstr>Weight Classes for IPF</vt:lpstr>
      <vt:lpstr>Functions Used</vt:lpstr>
      <vt:lpstr>Male Weight Classes</vt:lpstr>
      <vt:lpstr>Female Weight Classes</vt:lpstr>
      <vt:lpstr>Failures…</vt:lpstr>
      <vt:lpstr>R Code for Failure</vt:lpstr>
      <vt:lpstr>Conclusion for Section 1</vt:lpstr>
      <vt:lpstr>Percentage of Failed Lifts Across all Nine Attempts (Section 2)</vt:lpstr>
      <vt:lpstr>Setup for Graphing</vt:lpstr>
      <vt:lpstr>Getting the Percentage of Failed Lifts</vt:lpstr>
      <vt:lpstr>Graphing the Data</vt:lpstr>
      <vt:lpstr>Conclusion for Section 2</vt:lpstr>
      <vt:lpstr>Is Powerlifting a growing sport? (Section 3)</vt:lpstr>
      <vt:lpstr>Questions to Answer</vt:lpstr>
      <vt:lpstr>TODO (Section 4)</vt:lpstr>
      <vt:lpstr>TODO (Section 5)</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Powerlifting: An Exploration on the Data</dc:title>
  <dc:creator>Zach Eanes &amp; Dalton Rogers</dc:creator>
  <cp:keywords/>
  <cp:lastModifiedBy>Zachary Eanes</cp:lastModifiedBy>
  <cp:revision>1</cp:revision>
  <dcterms:created xsi:type="dcterms:W3CDTF">2024-04-20T14:49:54Z</dcterms:created>
  <dcterms:modified xsi:type="dcterms:W3CDTF">2024-04-20T14:51:04Z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2024-05-07</vt:lpwstr>
  </property>
  <property fmtid="{D5CDD505-2E9C-101B-9397-08002B2CF9AE}" pid="3" name="output">
    <vt:lpwstr>powerpoint_presentation</vt:lpwstr>
  </property>
  <property fmtid="{D5CDD505-2E9C-101B-9397-08002B2CF9AE}" pid="4" name="MSIP_Label_8d321b5f-a4ea-42e4-9273-2f91b9a1a708_Enabled">
    <vt:lpwstr>true</vt:lpwstr>
  </property>
  <property fmtid="{D5CDD505-2E9C-101B-9397-08002B2CF9AE}" pid="5" name="MSIP_Label_8d321b5f-a4ea-42e4-9273-2f91b9a1a708_SetDate">
    <vt:lpwstr>2024-04-20T14:51:04Z</vt:lpwstr>
  </property>
  <property fmtid="{D5CDD505-2E9C-101B-9397-08002B2CF9AE}" pid="6" name="MSIP_Label_8d321b5f-a4ea-42e4-9273-2f91b9a1a708_Method">
    <vt:lpwstr>Standard</vt:lpwstr>
  </property>
  <property fmtid="{D5CDD505-2E9C-101B-9397-08002B2CF9AE}" pid="7" name="MSIP_Label_8d321b5f-a4ea-42e4-9273-2f91b9a1a708_Name">
    <vt:lpwstr>Low Confidentiality - Green</vt:lpwstr>
  </property>
  <property fmtid="{D5CDD505-2E9C-101B-9397-08002B2CF9AE}" pid="8" name="MSIP_Label_8d321b5f-a4ea-42e4-9273-2f91b9a1a708_SiteId">
    <vt:lpwstr>c5b35b5a-16d5-4414-8ee1-7bde70543f1b</vt:lpwstr>
  </property>
  <property fmtid="{D5CDD505-2E9C-101B-9397-08002B2CF9AE}" pid="9" name="MSIP_Label_8d321b5f-a4ea-42e4-9273-2f91b9a1a708_ActionId">
    <vt:lpwstr>42abc046-dd8e-4f6e-bb3d-d77d83f8f4ec</vt:lpwstr>
  </property>
  <property fmtid="{D5CDD505-2E9C-101B-9397-08002B2CF9AE}" pid="10" name="MSIP_Label_8d321b5f-a4ea-42e4-9273-2f91b9a1a708_ContentBits">
    <vt:lpwstr>0</vt:lpwstr>
  </property>
</Properties>
</file>