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597938" cy="288036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3" autoAdjust="0"/>
  </p:normalViewPr>
  <p:slideViewPr>
    <p:cSldViewPr snapToGrid="0">
      <p:cViewPr>
        <p:scale>
          <a:sx n="33" d="100"/>
          <a:sy n="33" d="100"/>
        </p:scale>
        <p:origin x="120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A5B32-3A99-4210-8DE4-7A88DA5338E3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427288" y="1336675"/>
            <a:ext cx="27051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F7053-42A2-4037-AA24-178EFF712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9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7053-42A2-4037-AA24-178EFF712A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625860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651440" y="6739920"/>
            <a:ext cx="625860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4223600" y="6739920"/>
            <a:ext cx="625860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4223600" y="15465600"/>
            <a:ext cx="625860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7651440" y="15465600"/>
            <a:ext cx="625860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625860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495680" y="0"/>
            <a:ext cx="10743840" cy="1836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0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 rot="16200000">
            <a:off x="12276000" y="19478880"/>
            <a:ext cx="1292040" cy="17350920"/>
          </a:xfrm>
          <a:prstGeom prst="rect">
            <a:avLst/>
          </a:prstGeom>
          <a:solidFill>
            <a:srgbClr val="003882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4343400" y="0"/>
            <a:ext cx="10972440" cy="3958920"/>
          </a:xfrm>
          <a:prstGeom prst="roundRect">
            <a:avLst>
              <a:gd name="adj" fmla="val 16667"/>
            </a:avLst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5398560" cy="3958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705720" y="0"/>
            <a:ext cx="8610120" cy="1676160"/>
          </a:xfrm>
          <a:prstGeom prst="rect">
            <a:avLst/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319360" y="27891720"/>
            <a:ext cx="1363680" cy="50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700" b="0" strike="noStrike" spc="-1">
                <a:solidFill>
                  <a:srgbClr val="FFFFFF"/>
                </a:solidFill>
                <a:latin typeface="Arial Bold"/>
                <a:ea typeface="ヒラギノ角ゴ Pro W3"/>
              </a:rPr>
              <a:t>Contact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4388480" y="27891720"/>
            <a:ext cx="1496160" cy="50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700" b="0" strike="noStrike" spc="-1">
                <a:solidFill>
                  <a:srgbClr val="FFFFFF"/>
                </a:solidFill>
                <a:latin typeface="Arial Bold"/>
                <a:ea typeface="ヒラギノ角ゴ Pro W3"/>
              </a:rPr>
              <a:t>Site web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 rot="16200000">
            <a:off x="162360" y="27345960"/>
            <a:ext cx="1292040" cy="1616760"/>
          </a:xfrm>
          <a:prstGeom prst="rect">
            <a:avLst/>
          </a:prstGeom>
          <a:solidFill>
            <a:srgbClr val="003882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1780200" y="27344880"/>
            <a:ext cx="1292040" cy="161856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3398760" y="27344880"/>
            <a:ext cx="1292040" cy="1618560"/>
          </a:xfrm>
          <a:prstGeom prst="rect">
            <a:avLst/>
          </a:prstGeom>
          <a:solidFill>
            <a:srgbClr val="6D5047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27"/>
          <p:cNvPicPr/>
          <p:nvPr/>
        </p:nvPicPr>
        <p:blipFill>
          <a:blip r:embed="rId14"/>
          <a:stretch/>
        </p:blipFill>
        <p:spPr>
          <a:xfrm>
            <a:off x="588240" y="562320"/>
            <a:ext cx="2440800" cy="3131640"/>
          </a:xfrm>
          <a:prstGeom prst="rect">
            <a:avLst/>
          </a:prstGeom>
          <a:ln w="9360">
            <a:noFill/>
          </a:ln>
        </p:spPr>
      </p:pic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4495680" y="0"/>
            <a:ext cx="10743840" cy="3962160"/>
          </a:xfrm>
          <a:prstGeom prst="rect">
            <a:avLst/>
          </a:prstGeom>
        </p:spPr>
        <p:txBody>
          <a:bodyPr lIns="288000" tIns="144000" rIns="288000" bIns="144000" anchor="ctr"/>
          <a:lstStyle/>
          <a:p>
            <a:pPr>
              <a:lnSpc>
                <a:spcPct val="100000"/>
              </a:lnSpc>
            </a:pPr>
            <a:r>
              <a:rPr lang="fr-FR" sz="5700" b="0" strike="noStrike" spc="-1">
                <a:solidFill>
                  <a:srgbClr val="FFFFFF"/>
                </a:solidFill>
                <a:latin typeface="Arial Bold"/>
                <a:ea typeface="ヒラギノ角ゴ Pro W3"/>
              </a:rPr>
              <a:t>Cliquez et modifiez le titre</a:t>
            </a:r>
            <a:endParaRPr lang="fr-FR" sz="5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dt"/>
          </p:nvPr>
        </p:nvSpPr>
        <p:spPr>
          <a:xfrm>
            <a:off x="1619280" y="26242920"/>
            <a:ext cx="450036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ftr"/>
          </p:nvPr>
        </p:nvSpPr>
        <p:spPr>
          <a:xfrm>
            <a:off x="7378560" y="26242920"/>
            <a:ext cx="684000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15478200" y="26242920"/>
            <a:ext cx="450036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pPr algn="r">
              <a:lnSpc>
                <a:spcPct val="100000"/>
              </a:lnSpc>
            </a:pPr>
            <a:fld id="{77D6DCC4-3A46-43FC-93BA-0B30DA8AEB29}" type="slidenum">
              <a:rPr lang="fr-FR" sz="4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‹N°›</a:t>
            </a:fld>
            <a:endParaRPr lang="fr-FR" sz="4400" b="0" strike="noStrike" spc="-1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1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76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3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63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5E7395FE-3B1A-431D-878B-FFEC3588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23" y="4599635"/>
            <a:ext cx="12025110" cy="69488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B63C3E1-D125-45B7-91FF-E36F0287E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" y="13537684"/>
            <a:ext cx="13349197" cy="870813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A46A8D7-1570-4D3F-88F2-9F5A766A2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520" y="1"/>
            <a:ext cx="11718101" cy="2944439"/>
          </a:xfrm>
          <a:prstGeom prst="rect">
            <a:avLst/>
          </a:prstGeom>
        </p:spPr>
      </p:pic>
      <p:sp>
        <p:nvSpPr>
          <p:cNvPr id="51" name="TextShape 1"/>
          <p:cNvSpPr txBox="1"/>
          <p:nvPr/>
        </p:nvSpPr>
        <p:spPr>
          <a:xfrm>
            <a:off x="5978711" y="572798"/>
            <a:ext cx="8042377" cy="1622375"/>
          </a:xfrm>
          <a:prstGeom prst="rect">
            <a:avLst/>
          </a:prstGeom>
          <a:noFill/>
          <a:ln w="9360">
            <a:noFill/>
          </a:ln>
        </p:spPr>
        <p:txBody>
          <a:bodyPr lIns="288000" tIns="144000" rIns="288000" bIns="144000" anchor="ctr"/>
          <a:lstStyle/>
          <a:p>
            <a:pPr>
              <a:lnSpc>
                <a:spcPct val="100000"/>
              </a:lnSpc>
            </a:pPr>
            <a:r>
              <a:rPr lang="fr-FR" sz="5700" b="0" strike="noStrike" spc="-1" dirty="0">
                <a:solidFill>
                  <a:srgbClr val="FFFFFF"/>
                </a:solidFill>
                <a:latin typeface="Arial Bold"/>
                <a:ea typeface="ヒラギノ角ゴ Pro W3"/>
              </a:rPr>
              <a:t>Analyse automatique de la sécurité des SI </a:t>
            </a:r>
            <a:endParaRPr lang="fr-FR" sz="5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454640" y="2768292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57200" y="3403597"/>
            <a:ext cx="136368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6D5047"/>
                </a:solidFill>
                <a:latin typeface="Arial Bold"/>
                <a:ea typeface="ヒラギノ角ゴ Pro W3"/>
              </a:rPr>
              <a:t>Auteurs</a:t>
            </a:r>
            <a:endParaRPr lang="fr-FR" sz="2700" b="0" strike="noStrike" spc="-1" dirty="0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401760" y="7244422"/>
            <a:ext cx="193536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6D5047"/>
                </a:solidFill>
                <a:latin typeface="Arial Bold"/>
                <a:ea typeface="ヒラギノ角ゴ Pro W3"/>
              </a:rPr>
              <a:t>Partenaires</a:t>
            </a:r>
            <a:endParaRPr lang="fr-FR" sz="2700" b="0" strike="noStrike" spc="-1" dirty="0">
              <a:latin typeface="Arial"/>
            </a:endParaRPr>
          </a:p>
        </p:txBody>
      </p:sp>
      <p:sp>
        <p:nvSpPr>
          <p:cNvPr id="55" name="Line 5"/>
          <p:cNvSpPr/>
          <p:nvPr/>
        </p:nvSpPr>
        <p:spPr>
          <a:xfrm>
            <a:off x="457200" y="3953310"/>
            <a:ext cx="3108960" cy="4988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327600" y="9786022"/>
            <a:ext cx="33681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440257" y="4181940"/>
            <a:ext cx="3809520" cy="285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DUBOC Aurélien</a:t>
            </a:r>
            <a:br>
              <a:rPr dirty="0"/>
            </a:br>
            <a:r>
              <a:rPr lang="fr-FR" sz="23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GORISSE Pierrick</a:t>
            </a:r>
            <a:endParaRPr lang="fr-FR" sz="2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MARTIN Lucas</a:t>
            </a:r>
            <a:endParaRPr lang="fr-FR" sz="2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2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23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Hervé DEBAR</a:t>
            </a:r>
            <a:endParaRPr lang="fr-FR" sz="2300" b="0" strike="noStrike" spc="-1" dirty="0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4480920" y="3364487"/>
            <a:ext cx="1282500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3882"/>
                </a:solidFill>
                <a:latin typeface="Arial Black"/>
                <a:ea typeface="ヒラギノ角ゴ Pro W3"/>
              </a:rPr>
              <a:t>La sécurité SI: une contrainte pour les entreprises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60" name="CustomShape 10"/>
          <p:cNvSpPr/>
          <p:nvPr/>
        </p:nvSpPr>
        <p:spPr>
          <a:xfrm>
            <a:off x="5076360" y="4003487"/>
            <a:ext cx="862092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6D5047"/>
                </a:solidFill>
                <a:latin typeface="Arial Bold"/>
                <a:ea typeface="ヒラギノ角ゴ Pro W3"/>
              </a:rPr>
              <a:t>Une contrainte coûteuse et peu optimisée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15724853" y="4704183"/>
            <a:ext cx="5260283" cy="729419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 Toutes les entreprises sont tenues d’assurer la sécurité de leurs réseaux et systèmes d’informations. 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 Pour de grandes entreprises, cette obligation est coûteuse en temps comme en personnel.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 Notre outil d’analyse automatique permettra, à terme, de n’utiliser qu’une personne et un ordinateur pour analyser l’intégralité d’un réseau. L’interface en ligne intégré permet en outre une exploitation aisée des résultats.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 Nous avons pour le moment testé notre solution sur un réseau de quelques machines virtuelles (cf Fig 1.)  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.</a:t>
            </a:r>
            <a:endParaRPr lang="fr-FR" sz="2500" b="0" strike="noStrike" spc="-1" dirty="0">
              <a:latin typeface="Arial"/>
            </a:endParaRPr>
          </a:p>
        </p:txBody>
      </p:sp>
      <p:sp>
        <p:nvSpPr>
          <p:cNvPr id="63" name="CustomShape 12"/>
          <p:cNvSpPr/>
          <p:nvPr/>
        </p:nvSpPr>
        <p:spPr>
          <a:xfrm>
            <a:off x="453060" y="12232781"/>
            <a:ext cx="1120104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3882"/>
                </a:solidFill>
                <a:latin typeface="Arial Black"/>
                <a:ea typeface="ヒラギノ角ゴ Pro W3"/>
              </a:rPr>
              <a:t>Mise en place de l’automatisation 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982260" y="12821026"/>
            <a:ext cx="818820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6D5047"/>
                </a:solidFill>
                <a:latin typeface="Arial Bold"/>
                <a:ea typeface="ヒラギノ角ゴ Pro W3"/>
              </a:rPr>
              <a:t>Composantes du logiciel et architecture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65" name="CustomShape 14"/>
          <p:cNvSpPr/>
          <p:nvPr/>
        </p:nvSpPr>
        <p:spPr>
          <a:xfrm>
            <a:off x="13860256" y="14244654"/>
            <a:ext cx="7203158" cy="729419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latin typeface="Arial"/>
                <a:ea typeface="ヒラギノ角ゴ Pro W3"/>
              </a:rPr>
              <a:t>   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L’architecture de l’application est détaillée sur la Fig. 2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latin typeface="Arial"/>
                <a:ea typeface="ヒラギノ角ゴ Pro W3"/>
              </a:rPr>
              <a:t>    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Pour interagir avec le contenu virtuel nous avons choisi l’hyperviseur Proxmox, qui     permet de de créer une réseau de machines virtuelles et d’agir individuellement sur   chacune d’entre elles  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latin typeface="Arial"/>
                <a:ea typeface="ヒラギノ角ゴ Pro W3"/>
              </a:rPr>
              <a:t>    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La gestion des logs est effectuée par ELK (case la plus basse) : Logstash envoie les rapports des services à Elasticsearch, qui permet à l’utilisateur de consulter les logs souhaités par le biais de Kibana.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latin typeface="Arial"/>
                <a:ea typeface="ヒラギノ角ゴ Pro W3"/>
              </a:rPr>
              <a:t>    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Les informations comprenant la sécurité de la machine en elle même sont représentées par le calcul d’un score de vulnérabilité (CVSS)</a:t>
            </a:r>
            <a:endParaRPr lang="fr-FR" sz="2500" b="0" strike="noStrike" spc="-1" dirty="0">
              <a:latin typeface="Arial"/>
            </a:endParaRPr>
          </a:p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 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Toutes ces informations sont disponibles sur une interface web </a:t>
            </a:r>
            <a:endParaRPr lang="fr-FR" sz="2500" b="0" strike="noStrike" spc="-1" dirty="0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6813779" y="27934380"/>
            <a:ext cx="647892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FFFFFF"/>
                </a:solidFill>
                <a:latin typeface="Arial"/>
                <a:ea typeface="Lucida Grande"/>
              </a:rPr>
              <a:t>herve.debar</a:t>
            </a:r>
            <a:r>
              <a:rPr lang="fr-FR" sz="2400" b="0" strike="noStrike" spc="-1" dirty="0">
                <a:solidFill>
                  <a:srgbClr val="FFFFFF"/>
                </a:solidFill>
                <a:latin typeface="Arial"/>
                <a:ea typeface="ヒラギノ角ゴ Pro W3"/>
              </a:rPr>
              <a:t>@﻿telecom-sudparis.eu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6059060" y="27911520"/>
            <a:ext cx="4743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FFFFFF"/>
                </a:solidFill>
                <a:latin typeface="Arial"/>
                <a:ea typeface="Lucida Grande"/>
              </a:rPr>
              <a:t>﻿www.cassiopee.wp.tem-tsp.eu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71" name="CustomShape 20"/>
          <p:cNvSpPr/>
          <p:nvPr/>
        </p:nvSpPr>
        <p:spPr>
          <a:xfrm>
            <a:off x="16822080" y="505080"/>
            <a:ext cx="3809520" cy="245149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fr-FR" sz="4000" b="0" strike="noStrike" spc="-1" dirty="0">
                <a:solidFill>
                  <a:srgbClr val="333399"/>
                </a:solidFill>
                <a:latin typeface="Arial"/>
                <a:ea typeface="ヒラギノ角ゴ Pro W3"/>
              </a:rPr>
              <a:t>ÉQUIPE 89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fr-FR" sz="4000" b="0" strike="noStrike" spc="-1" dirty="0">
                <a:solidFill>
                  <a:srgbClr val="333399"/>
                </a:solidFill>
                <a:latin typeface="Arial"/>
                <a:ea typeface="ヒラギノ角ゴ Pro W3"/>
              </a:rPr>
              <a:t>INDUSTRIEL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601"/>
              </a:spcAft>
            </a:pPr>
            <a:endParaRPr lang="fr-FR" sz="4000" b="0" strike="noStrike" spc="-1" dirty="0">
              <a:latin typeface="Arial"/>
            </a:endParaRPr>
          </a:p>
        </p:txBody>
      </p:sp>
      <p:pic>
        <p:nvPicPr>
          <p:cNvPr id="72" name="Image 1"/>
          <p:cNvPicPr/>
          <p:nvPr/>
        </p:nvPicPr>
        <p:blipFill>
          <a:blip r:embed="rId6"/>
          <a:stretch/>
        </p:blipFill>
        <p:spPr>
          <a:xfrm>
            <a:off x="457200" y="8066302"/>
            <a:ext cx="3108960" cy="3111840"/>
          </a:xfrm>
          <a:prstGeom prst="rect">
            <a:avLst/>
          </a:prstGeom>
          <a:ln>
            <a:noFill/>
          </a:ln>
        </p:spPr>
      </p:pic>
      <p:sp>
        <p:nvSpPr>
          <p:cNvPr id="74" name="TextShape 21"/>
          <p:cNvSpPr txBox="1"/>
          <p:nvPr/>
        </p:nvSpPr>
        <p:spPr>
          <a:xfrm>
            <a:off x="5648406" y="11557392"/>
            <a:ext cx="8040327" cy="4562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2800" b="0" strike="noStrike" spc="-1" dirty="0">
                <a:latin typeface="Arial"/>
              </a:rPr>
              <a:t>Fig 1. Vue du réseau utilisé pour nos tests</a:t>
            </a:r>
          </a:p>
        </p:txBody>
      </p:sp>
      <p:sp>
        <p:nvSpPr>
          <p:cNvPr id="76" name="TextShape 22"/>
          <p:cNvSpPr txBox="1"/>
          <p:nvPr/>
        </p:nvSpPr>
        <p:spPr>
          <a:xfrm>
            <a:off x="8506080" y="21029965"/>
            <a:ext cx="64789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800" b="0" strike="noStrike" spc="-1" dirty="0">
                <a:latin typeface="Arial"/>
              </a:rPr>
              <a:t>Fig 2. Architecture de l’application</a:t>
            </a: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3DA530B0-5845-4B8F-B694-B53AFC1A9D9A}"/>
              </a:ext>
            </a:extLst>
          </p:cNvPr>
          <p:cNvSpPr/>
          <p:nvPr/>
        </p:nvSpPr>
        <p:spPr>
          <a:xfrm>
            <a:off x="457200" y="5661626"/>
            <a:ext cx="136368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6D5047"/>
                </a:solidFill>
                <a:latin typeface="Arial Bold"/>
                <a:ea typeface="ヒラギノ角ゴ Pro W3"/>
              </a:rPr>
              <a:t>Encadrant</a:t>
            </a:r>
          </a:p>
          <a:p>
            <a:pPr>
              <a:lnSpc>
                <a:spcPct val="100000"/>
              </a:lnSpc>
            </a:pPr>
            <a:endParaRPr lang="fr-FR" sz="2700" b="0" strike="noStrike" spc="-1" dirty="0">
              <a:latin typeface="Arial"/>
            </a:endParaRPr>
          </a:p>
        </p:txBody>
      </p:sp>
      <p:sp>
        <p:nvSpPr>
          <p:cNvPr id="78" name="CustomShape 15">
            <a:extLst>
              <a:ext uri="{FF2B5EF4-FFF2-40B4-BE49-F238E27FC236}">
                <a16:creationId xmlns:a16="http://schemas.microsoft.com/office/drawing/2014/main" id="{4ABCD7F1-BD0F-4A4F-9731-18FBFB19BB27}"/>
              </a:ext>
            </a:extLst>
          </p:cNvPr>
          <p:cNvSpPr/>
          <p:nvPr/>
        </p:nvSpPr>
        <p:spPr>
          <a:xfrm>
            <a:off x="515520" y="22622056"/>
            <a:ext cx="1120104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3882"/>
                </a:solidFill>
                <a:latin typeface="Arial Black"/>
                <a:ea typeface="ヒラギノ角ゴ Pro W3"/>
              </a:rPr>
              <a:t>Présentation des résultats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80" name="CustomShape 17">
            <a:extLst>
              <a:ext uri="{FF2B5EF4-FFF2-40B4-BE49-F238E27FC236}">
                <a16:creationId xmlns:a16="http://schemas.microsoft.com/office/drawing/2014/main" id="{F02A0224-4414-4565-8FB7-74C9758EF1A9}"/>
              </a:ext>
            </a:extLst>
          </p:cNvPr>
          <p:cNvSpPr/>
          <p:nvPr/>
        </p:nvSpPr>
        <p:spPr>
          <a:xfrm>
            <a:off x="515520" y="23582067"/>
            <a:ext cx="10828620" cy="120566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0880" indent="-380520" algn="just">
              <a:lnSpc>
                <a:spcPct val="100000"/>
              </a:lnSpc>
              <a:spcBef>
                <a:spcPts val="499"/>
              </a:spcBef>
            </a:pPr>
            <a:r>
              <a:rPr lang="fr-FR" sz="2500" b="0" strike="noStrike" spc="-1" dirty="0">
                <a:solidFill>
                  <a:srgbClr val="003882"/>
                </a:solidFill>
                <a:latin typeface="Wingdings"/>
                <a:ea typeface="ヒラギノ角ゴ Pro W3"/>
              </a:rPr>
              <a:t></a:t>
            </a:r>
            <a:r>
              <a:rPr lang="fr-FR" sz="2500" b="0" strike="noStrike" spc="-1" dirty="0">
                <a:solidFill>
                  <a:srgbClr val="000000"/>
                </a:solidFill>
                <a:latin typeface="Arial"/>
                <a:ea typeface="ヒラギノ角ゴ Pro W3"/>
              </a:rPr>
              <a:t> Les résultats permettent la détection des vulnérabilités / faiblesses de configurations et de mettre en forme les résultats des CVSS associées.</a:t>
            </a:r>
            <a:endParaRPr lang="fr-FR" sz="2500" b="0" strike="noStrike" spc="-1" dirty="0">
              <a:latin typeface="Arial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684CAA4-1A7B-42D5-8150-DCFA29316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4088" y="21848400"/>
            <a:ext cx="8907436" cy="4673001"/>
          </a:xfrm>
          <a:prstGeom prst="rect">
            <a:avLst/>
          </a:prstGeom>
        </p:spPr>
      </p:pic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8B8B44CF-40E1-4EBD-92B3-1DDE3923E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7360"/>
              </p:ext>
            </p:extLst>
          </p:nvPr>
        </p:nvGraphicFramePr>
        <p:xfrm>
          <a:off x="982229" y="24651993"/>
          <a:ext cx="10205100" cy="180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700">
                  <a:extLst>
                    <a:ext uri="{9D8B030D-6E8A-4147-A177-3AD203B41FA5}">
                      <a16:colId xmlns:a16="http://schemas.microsoft.com/office/drawing/2014/main" val="2895017349"/>
                    </a:ext>
                  </a:extLst>
                </a:gridCol>
                <a:gridCol w="3401700">
                  <a:extLst>
                    <a:ext uri="{9D8B030D-6E8A-4147-A177-3AD203B41FA5}">
                      <a16:colId xmlns:a16="http://schemas.microsoft.com/office/drawing/2014/main" val="95820024"/>
                    </a:ext>
                  </a:extLst>
                </a:gridCol>
                <a:gridCol w="3401700">
                  <a:extLst>
                    <a:ext uri="{9D8B030D-6E8A-4147-A177-3AD203B41FA5}">
                      <a16:colId xmlns:a16="http://schemas.microsoft.com/office/drawing/2014/main" val="185301073"/>
                    </a:ext>
                  </a:extLst>
                </a:gridCol>
              </a:tblGrid>
              <a:tr h="451739">
                <a:tc>
                  <a:txBody>
                    <a:bodyPr/>
                    <a:lstStyle/>
                    <a:p>
                      <a:r>
                        <a:rPr lang="fr-FR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43446"/>
                  </a:ext>
                </a:extLst>
              </a:tr>
              <a:tr h="451739">
                <a:tc>
                  <a:txBody>
                    <a:bodyPr/>
                    <a:lstStyle/>
                    <a:p>
                      <a:r>
                        <a:rPr lang="fr-FR" sz="2000" dirty="0"/>
                        <a:t>qemu/9000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templatecloudinit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u="sng" dirty="0">
                          <a:solidFill>
                            <a:srgbClr val="FF0000"/>
                          </a:solidFill>
                        </a:rPr>
                        <a:t>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54969"/>
                  </a:ext>
                </a:extLst>
              </a:tr>
              <a:tr h="451739">
                <a:tc>
                  <a:txBody>
                    <a:bodyPr/>
                    <a:lstStyle/>
                    <a:p>
                      <a:r>
                        <a:rPr lang="fr-FR" sz="2000" dirty="0"/>
                        <a:t>lxc/102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ldap.hackademint.org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u="sng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85991"/>
                  </a:ext>
                </a:extLst>
              </a:tr>
              <a:tr h="451739">
                <a:tc>
                  <a:txBody>
                    <a:bodyPr/>
                    <a:lstStyle/>
                    <a:p>
                      <a:r>
                        <a:rPr lang="fr-FR" sz="2000" dirty="0"/>
                        <a:t>lxc/104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ns1.hackademint.org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u="sng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5019"/>
                  </a:ext>
                </a:extLst>
              </a:tr>
            </a:tbl>
          </a:graphicData>
        </a:graphic>
      </p:graphicFrame>
      <p:sp>
        <p:nvSpPr>
          <p:cNvPr id="81" name="TextShape 22">
            <a:extLst>
              <a:ext uri="{FF2B5EF4-FFF2-40B4-BE49-F238E27FC236}">
                <a16:creationId xmlns:a16="http://schemas.microsoft.com/office/drawing/2014/main" id="{477C9AA3-E70B-45C0-97F0-6AC17573D91F}"/>
              </a:ext>
            </a:extLst>
          </p:cNvPr>
          <p:cNvSpPr txBox="1"/>
          <p:nvPr/>
        </p:nvSpPr>
        <p:spPr>
          <a:xfrm>
            <a:off x="1401850" y="26618005"/>
            <a:ext cx="9428379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800" b="0" strike="noStrike" spc="-1" dirty="0">
                <a:latin typeface="Arial"/>
              </a:rPr>
              <a:t>Fig 3. </a:t>
            </a:r>
            <a:r>
              <a:rPr lang="fr-FR" sz="2800" spc="-1" dirty="0">
                <a:latin typeface="Arial"/>
              </a:rPr>
              <a:t>Résultat de détection de l’environnement virtualisé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82" name="TextShape 22">
            <a:extLst>
              <a:ext uri="{FF2B5EF4-FFF2-40B4-BE49-F238E27FC236}">
                <a16:creationId xmlns:a16="http://schemas.microsoft.com/office/drawing/2014/main" id="{233E9835-0CD7-4C28-A7E0-B537CDC80CD5}"/>
              </a:ext>
            </a:extLst>
          </p:cNvPr>
          <p:cNvSpPr txBox="1"/>
          <p:nvPr/>
        </p:nvSpPr>
        <p:spPr>
          <a:xfrm>
            <a:off x="14139465" y="26708351"/>
            <a:ext cx="6332909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800" b="0" strike="noStrike" spc="-1" dirty="0">
                <a:latin typeface="Arial"/>
              </a:rPr>
              <a:t>Fig 4: Graphique d’un calcul de CVSS</a:t>
            </a:r>
          </a:p>
        </p:txBody>
      </p:sp>
      <p:sp>
        <p:nvSpPr>
          <p:cNvPr id="83" name="Line 5">
            <a:extLst>
              <a:ext uri="{FF2B5EF4-FFF2-40B4-BE49-F238E27FC236}">
                <a16:creationId xmlns:a16="http://schemas.microsoft.com/office/drawing/2014/main" id="{7514693A-FE03-4FFE-96D3-D220AFE2565E}"/>
              </a:ext>
            </a:extLst>
          </p:cNvPr>
          <p:cNvSpPr/>
          <p:nvPr/>
        </p:nvSpPr>
        <p:spPr>
          <a:xfrm>
            <a:off x="515520" y="6257977"/>
            <a:ext cx="3108960" cy="4988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5">
            <a:extLst>
              <a:ext uri="{FF2B5EF4-FFF2-40B4-BE49-F238E27FC236}">
                <a16:creationId xmlns:a16="http://schemas.microsoft.com/office/drawing/2014/main" id="{944AA4A2-F2C7-4269-89E7-1A7E66205210}"/>
              </a:ext>
            </a:extLst>
          </p:cNvPr>
          <p:cNvSpPr/>
          <p:nvPr/>
        </p:nvSpPr>
        <p:spPr>
          <a:xfrm>
            <a:off x="515520" y="7858725"/>
            <a:ext cx="3108960" cy="4988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Telecom_SudParis_Poster_recherche.potx</Template>
  <TotalTime>240</TotalTime>
  <Words>276</Words>
  <Application>Microsoft Office PowerPoint</Application>
  <PresentationFormat>Personnalisé</PresentationFormat>
  <Paragraphs>49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Bold</vt:lpstr>
      <vt:lpstr>Calibri</vt:lpstr>
      <vt:lpstr>Symbol</vt:lpstr>
      <vt:lpstr>Times New Roman</vt:lpstr>
      <vt:lpstr>Wingdings</vt:lpstr>
      <vt:lpstr>Office Theme</vt:lpstr>
      <vt:lpstr>Présentation PowerPoint</vt:lpstr>
    </vt:vector>
  </TitlesOfParts>
  <Company>Implica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subject/>
  <dc:creator>IMT</dc:creator>
  <dc:description/>
  <cp:lastModifiedBy>Aurelien DUBOC</cp:lastModifiedBy>
  <cp:revision>43</cp:revision>
  <cp:lastPrinted>2012-01-18T13:26:06Z</cp:lastPrinted>
  <dcterms:created xsi:type="dcterms:W3CDTF">2012-02-29T16:05:21Z</dcterms:created>
  <dcterms:modified xsi:type="dcterms:W3CDTF">2019-06-10T16:26:06Z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Implica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