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media/image1.png" ContentType="image/png"/>
  <Override PartName="/ppt/media/image2.jpeg" ContentType="image/jpeg"/>
  <Override PartName="/ppt/media/image3.png" ContentType="image/png"/>
  <Override PartName="/ppt/media/image4.png" ContentType="image/png"/>
  <Override PartName="/ppt/media/image5.png" ContentType="image/png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_rels/slide1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21597937" cy="288036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495680" y="0"/>
            <a:ext cx="10743840" cy="3962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1079640" y="6739920"/>
            <a:ext cx="19437480" cy="796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0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1079640" y="15465600"/>
            <a:ext cx="19437480" cy="796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0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495680" y="0"/>
            <a:ext cx="10743840" cy="3962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1079640" y="6739920"/>
            <a:ext cx="9485280" cy="796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0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11039400" y="6739920"/>
            <a:ext cx="9485280" cy="796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0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11039400" y="15465600"/>
            <a:ext cx="9485280" cy="796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0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1079640" y="15465600"/>
            <a:ext cx="9485280" cy="796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0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495680" y="0"/>
            <a:ext cx="10743840" cy="3962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1079640" y="6739920"/>
            <a:ext cx="6258600" cy="796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0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7651440" y="6739920"/>
            <a:ext cx="6258600" cy="796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0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14223600" y="6739920"/>
            <a:ext cx="6258600" cy="796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0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14223600" y="15465600"/>
            <a:ext cx="6258600" cy="796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0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6"/>
          <p:cNvSpPr>
            <a:spLocks noGrp="1"/>
          </p:cNvSpPr>
          <p:nvPr>
            <p:ph type="body"/>
          </p:nvPr>
        </p:nvSpPr>
        <p:spPr>
          <a:xfrm>
            <a:off x="7651440" y="15465600"/>
            <a:ext cx="6258600" cy="796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0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7"/>
          <p:cNvSpPr>
            <a:spLocks noGrp="1"/>
          </p:cNvSpPr>
          <p:nvPr>
            <p:ph type="body"/>
          </p:nvPr>
        </p:nvSpPr>
        <p:spPr>
          <a:xfrm>
            <a:off x="1079640" y="15465600"/>
            <a:ext cx="6258600" cy="796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0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495680" y="0"/>
            <a:ext cx="10743840" cy="3962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subTitle"/>
          </p:nvPr>
        </p:nvSpPr>
        <p:spPr>
          <a:xfrm>
            <a:off x="1079640" y="6739920"/>
            <a:ext cx="19437480" cy="16705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495680" y="0"/>
            <a:ext cx="10743840" cy="3962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1079640" y="6739920"/>
            <a:ext cx="19437480" cy="1670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0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495680" y="0"/>
            <a:ext cx="10743840" cy="3962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1079640" y="6739920"/>
            <a:ext cx="9485280" cy="1670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0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11039400" y="6739920"/>
            <a:ext cx="9485280" cy="1670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0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495680" y="0"/>
            <a:ext cx="10743840" cy="3962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subTitle"/>
          </p:nvPr>
        </p:nvSpPr>
        <p:spPr>
          <a:xfrm>
            <a:off x="4495680" y="0"/>
            <a:ext cx="10743840" cy="1836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495680" y="0"/>
            <a:ext cx="10743840" cy="3962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1079640" y="6739920"/>
            <a:ext cx="9485280" cy="796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0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1079640" y="15465600"/>
            <a:ext cx="9485280" cy="796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0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11039400" y="6739920"/>
            <a:ext cx="9485280" cy="1670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0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495680" y="0"/>
            <a:ext cx="10743840" cy="3962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1079640" y="6739920"/>
            <a:ext cx="9485280" cy="1670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0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11039400" y="6739920"/>
            <a:ext cx="9485280" cy="796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0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11039400" y="15465600"/>
            <a:ext cx="9485280" cy="796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0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495680" y="0"/>
            <a:ext cx="10743840" cy="3962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1079640" y="6739920"/>
            <a:ext cx="9485280" cy="796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0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11039400" y="6739920"/>
            <a:ext cx="9485280" cy="796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0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1079640" y="15465600"/>
            <a:ext cx="19437480" cy="796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0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 rot="16200000">
            <a:off x="12276000" y="19478880"/>
            <a:ext cx="1292040" cy="17350920"/>
          </a:xfrm>
          <a:prstGeom prst="rect">
            <a:avLst/>
          </a:prstGeom>
          <a:solidFill>
            <a:srgbClr val="003882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4343400" y="0"/>
            <a:ext cx="10972440" cy="3958920"/>
          </a:xfrm>
          <a:prstGeom prst="roundRect">
            <a:avLst>
              <a:gd name="adj" fmla="val 16667"/>
            </a:avLst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0" y="0"/>
            <a:ext cx="5398560" cy="39589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6705720" y="0"/>
            <a:ext cx="8610120" cy="1676160"/>
          </a:xfrm>
          <a:prstGeom prst="rect">
            <a:avLst/>
          </a:prstGeom>
          <a:solidFill>
            <a:srgbClr val="00388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>
            <a:off x="5319360" y="27891720"/>
            <a:ext cx="1363680" cy="502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0" lang="fr-FR" sz="2700" spc="-1" strike="noStrike">
                <a:solidFill>
                  <a:srgbClr val="ffffff"/>
                </a:solidFill>
                <a:latin typeface="Arial Bold"/>
                <a:ea typeface="ヒラギノ角ゴ Pro W3"/>
              </a:rPr>
              <a:t>Contact</a:t>
            </a:r>
            <a:endParaRPr b="0" lang="fr-FR" sz="2700" spc="-1" strike="noStrike">
              <a:latin typeface="Arial"/>
            </a:endParaRPr>
          </a:p>
        </p:txBody>
      </p:sp>
      <p:sp>
        <p:nvSpPr>
          <p:cNvPr id="5" name="CustomShape 6"/>
          <p:cNvSpPr/>
          <p:nvPr/>
        </p:nvSpPr>
        <p:spPr>
          <a:xfrm>
            <a:off x="14388480" y="27891720"/>
            <a:ext cx="1496160" cy="502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0" lang="fr-FR" sz="2700" spc="-1" strike="noStrike">
                <a:solidFill>
                  <a:srgbClr val="ffffff"/>
                </a:solidFill>
                <a:latin typeface="Arial Bold"/>
                <a:ea typeface="ヒラギノ角ゴ Pro W3"/>
              </a:rPr>
              <a:t>Site web</a:t>
            </a:r>
            <a:endParaRPr b="0" lang="fr-FR" sz="2700" spc="-1" strike="noStrike">
              <a:latin typeface="Arial"/>
            </a:endParaRPr>
          </a:p>
        </p:txBody>
      </p:sp>
      <p:sp>
        <p:nvSpPr>
          <p:cNvPr id="6" name="CustomShape 7"/>
          <p:cNvSpPr/>
          <p:nvPr/>
        </p:nvSpPr>
        <p:spPr>
          <a:xfrm rot="16200000">
            <a:off x="162360" y="27345960"/>
            <a:ext cx="1292040" cy="1616760"/>
          </a:xfrm>
          <a:prstGeom prst="rect">
            <a:avLst/>
          </a:prstGeom>
          <a:solidFill>
            <a:srgbClr val="003882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" name="CustomShape 8"/>
          <p:cNvSpPr/>
          <p:nvPr/>
        </p:nvSpPr>
        <p:spPr>
          <a:xfrm rot="16200000">
            <a:off x="1780200" y="27344880"/>
            <a:ext cx="1292040" cy="1618560"/>
          </a:xfrm>
          <a:prstGeom prst="rect">
            <a:avLst/>
          </a:prstGeom>
          <a:solidFill>
            <a:srgbClr val="000000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" name="CustomShape 9"/>
          <p:cNvSpPr/>
          <p:nvPr/>
        </p:nvSpPr>
        <p:spPr>
          <a:xfrm rot="16200000">
            <a:off x="3398760" y="27344880"/>
            <a:ext cx="1292040" cy="1618560"/>
          </a:xfrm>
          <a:prstGeom prst="rect">
            <a:avLst/>
          </a:prstGeom>
          <a:solidFill>
            <a:srgbClr val="6d5047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pic>
        <p:nvPicPr>
          <p:cNvPr id="9" name="Picture 27" descr=""/>
          <p:cNvPicPr/>
          <p:nvPr/>
        </p:nvPicPr>
        <p:blipFill>
          <a:blip r:embed="rId2"/>
          <a:stretch/>
        </p:blipFill>
        <p:spPr>
          <a:xfrm>
            <a:off x="588240" y="562320"/>
            <a:ext cx="2440800" cy="3131640"/>
          </a:xfrm>
          <a:prstGeom prst="rect">
            <a:avLst/>
          </a:prstGeom>
          <a:ln w="9360">
            <a:noFill/>
          </a:ln>
        </p:spPr>
      </p:pic>
      <p:sp>
        <p:nvSpPr>
          <p:cNvPr id="10" name="PlaceHolder 10"/>
          <p:cNvSpPr>
            <a:spLocks noGrp="1"/>
          </p:cNvSpPr>
          <p:nvPr>
            <p:ph type="title"/>
          </p:nvPr>
        </p:nvSpPr>
        <p:spPr>
          <a:xfrm>
            <a:off x="4495680" y="0"/>
            <a:ext cx="10743840" cy="3962160"/>
          </a:xfrm>
          <a:prstGeom prst="rect">
            <a:avLst/>
          </a:prstGeom>
        </p:spPr>
        <p:txBody>
          <a:bodyPr lIns="288000" rIns="288000" tIns="144000" bIns="144000" anchor="ctr"/>
          <a:p>
            <a:pPr>
              <a:lnSpc>
                <a:spcPct val="100000"/>
              </a:lnSpc>
            </a:pPr>
            <a:r>
              <a:rPr b="0" lang="fr-FR" sz="5700" spc="-1" strike="noStrike">
                <a:solidFill>
                  <a:srgbClr val="ffffff"/>
                </a:solidFill>
                <a:latin typeface="Arial Bold"/>
                <a:ea typeface="ヒラギノ角ゴ Pro W3"/>
              </a:rPr>
              <a:t>Cliquez et modifiez le titre</a:t>
            </a:r>
            <a:endParaRPr b="0" lang="fr-FR" sz="5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11"/>
          <p:cNvSpPr>
            <a:spLocks noGrp="1"/>
          </p:cNvSpPr>
          <p:nvPr>
            <p:ph type="dt"/>
          </p:nvPr>
        </p:nvSpPr>
        <p:spPr>
          <a:xfrm>
            <a:off x="1619280" y="26242920"/>
            <a:ext cx="4500360" cy="1920600"/>
          </a:xfrm>
          <a:prstGeom prst="rect">
            <a:avLst/>
          </a:prstGeom>
        </p:spPr>
        <p:txBody>
          <a:bodyPr lIns="288000" rIns="288000" tIns="144000" bIns="144000"/>
          <a:p>
            <a:endParaRPr b="0" lang="fr-FR" sz="2400" spc="-1" strike="noStrike">
              <a:latin typeface="Times New Roman"/>
            </a:endParaRPr>
          </a:p>
        </p:txBody>
      </p:sp>
      <p:sp>
        <p:nvSpPr>
          <p:cNvPr id="12" name="PlaceHolder 12"/>
          <p:cNvSpPr>
            <a:spLocks noGrp="1"/>
          </p:cNvSpPr>
          <p:nvPr>
            <p:ph type="ftr"/>
          </p:nvPr>
        </p:nvSpPr>
        <p:spPr>
          <a:xfrm>
            <a:off x="7378560" y="26242920"/>
            <a:ext cx="6840000" cy="1920600"/>
          </a:xfrm>
          <a:prstGeom prst="rect">
            <a:avLst/>
          </a:prstGeom>
        </p:spPr>
        <p:txBody>
          <a:bodyPr lIns="288000" rIns="288000" tIns="144000" bIns="144000"/>
          <a:p>
            <a:endParaRPr b="0" lang="fr-FR" sz="2400" spc="-1" strike="noStrike">
              <a:latin typeface="Times New Roman"/>
            </a:endParaRPr>
          </a:p>
        </p:txBody>
      </p:sp>
      <p:sp>
        <p:nvSpPr>
          <p:cNvPr id="13" name="PlaceHolder 13"/>
          <p:cNvSpPr>
            <a:spLocks noGrp="1"/>
          </p:cNvSpPr>
          <p:nvPr>
            <p:ph type="sldNum"/>
          </p:nvPr>
        </p:nvSpPr>
        <p:spPr>
          <a:xfrm>
            <a:off x="15478200" y="26242920"/>
            <a:ext cx="4500360" cy="1920600"/>
          </a:xfrm>
          <a:prstGeom prst="rect">
            <a:avLst/>
          </a:prstGeom>
        </p:spPr>
        <p:txBody>
          <a:bodyPr lIns="288000" rIns="288000" tIns="144000" bIns="144000"/>
          <a:p>
            <a:pPr algn="r">
              <a:lnSpc>
                <a:spcPct val="100000"/>
              </a:lnSpc>
            </a:pPr>
            <a:fld id="{77D6DCC4-3A46-43FC-93BA-0B30DA8AEB29}" type="slidenum">
              <a:rPr b="0" lang="fr-FR" sz="4400" spc="-1" strike="noStrike">
                <a:solidFill>
                  <a:srgbClr val="000000"/>
                </a:solidFill>
                <a:latin typeface="Arial"/>
                <a:ea typeface="ヒラギノ角ゴ Pro W3"/>
              </a:rPr>
              <a:t>&lt;numéro&gt;</a:t>
            </a:fld>
            <a:endParaRPr b="0" lang="fr-FR" sz="4400" spc="-1" strike="noStrike">
              <a:latin typeface="Times New Roman"/>
            </a:endParaRPr>
          </a:p>
        </p:txBody>
      </p:sp>
      <p:sp>
        <p:nvSpPr>
          <p:cNvPr id="14" name="PlaceHolder 14"/>
          <p:cNvSpPr>
            <a:spLocks noGrp="1"/>
          </p:cNvSpPr>
          <p:nvPr>
            <p:ph type="body"/>
          </p:nvPr>
        </p:nvSpPr>
        <p:spPr>
          <a:xfrm>
            <a:off x="1079640" y="6739920"/>
            <a:ext cx="19437480" cy="1670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01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101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76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7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63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63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63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63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slideLayout" Target="../slideLayouts/slideLayout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4495680" y="0"/>
            <a:ext cx="10743840" cy="3962160"/>
          </a:xfrm>
          <a:prstGeom prst="rect">
            <a:avLst/>
          </a:prstGeom>
          <a:noFill/>
          <a:ln w="9360">
            <a:noFill/>
          </a:ln>
        </p:spPr>
        <p:txBody>
          <a:bodyPr lIns="288000" rIns="288000" tIns="144000" bIns="144000" anchor="ctr"/>
          <a:p>
            <a:pPr>
              <a:lnSpc>
                <a:spcPct val="100000"/>
              </a:lnSpc>
            </a:pPr>
            <a:r>
              <a:rPr b="0" lang="fr-FR" sz="5700" spc="-1" strike="noStrike">
                <a:solidFill>
                  <a:srgbClr val="ffffff"/>
                </a:solidFill>
                <a:latin typeface="Arial Bold"/>
                <a:ea typeface="ヒラギノ角ゴ Pro W3"/>
              </a:rPr>
              <a:t>Analyse automatique de la sécurité des SI </a:t>
            </a:r>
            <a:endParaRPr b="0" lang="fr-FR" sz="5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CustomShape 2"/>
          <p:cNvSpPr/>
          <p:nvPr/>
        </p:nvSpPr>
        <p:spPr>
          <a:xfrm>
            <a:off x="4454640" y="27682920"/>
            <a:ext cx="18396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3"/>
          <p:cNvSpPr/>
          <p:nvPr/>
        </p:nvSpPr>
        <p:spPr>
          <a:xfrm>
            <a:off x="514800" y="5638680"/>
            <a:ext cx="1363680" cy="501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2700" spc="-1" strike="noStrike">
                <a:solidFill>
                  <a:srgbClr val="6d5047"/>
                </a:solidFill>
                <a:latin typeface="Arial Bold"/>
                <a:ea typeface="ヒラギノ角ゴ Pro W3"/>
              </a:rPr>
              <a:t>Auteurs</a:t>
            </a:r>
            <a:endParaRPr b="0" lang="fr-FR" sz="2700" spc="-1" strike="noStrike">
              <a:latin typeface="Arial"/>
            </a:endParaRPr>
          </a:p>
        </p:txBody>
      </p:sp>
      <p:sp>
        <p:nvSpPr>
          <p:cNvPr id="54" name="CustomShape 4"/>
          <p:cNvSpPr/>
          <p:nvPr/>
        </p:nvSpPr>
        <p:spPr>
          <a:xfrm>
            <a:off x="515520" y="10841040"/>
            <a:ext cx="1935360" cy="501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2700" spc="-1" strike="noStrike">
                <a:solidFill>
                  <a:srgbClr val="6d5047"/>
                </a:solidFill>
                <a:latin typeface="Arial Bold"/>
                <a:ea typeface="ヒラギノ角ゴ Pro W3"/>
              </a:rPr>
              <a:t>Partenaires</a:t>
            </a:r>
            <a:endParaRPr b="0" lang="fr-FR" sz="2700" spc="-1" strike="noStrike">
              <a:latin typeface="Arial"/>
            </a:endParaRPr>
          </a:p>
        </p:txBody>
      </p:sp>
      <p:sp>
        <p:nvSpPr>
          <p:cNvPr id="55" name="Line 5"/>
          <p:cNvSpPr/>
          <p:nvPr/>
        </p:nvSpPr>
        <p:spPr>
          <a:xfrm>
            <a:off x="457200" y="6167160"/>
            <a:ext cx="3598560" cy="360"/>
          </a:xfrm>
          <a:prstGeom prst="line">
            <a:avLst/>
          </a:prstGeom>
          <a:ln w="9360">
            <a:solidFill>
              <a:srgbClr val="00388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Line 6"/>
          <p:cNvSpPr/>
          <p:nvPr/>
        </p:nvSpPr>
        <p:spPr>
          <a:xfrm>
            <a:off x="457200" y="11399760"/>
            <a:ext cx="3598560" cy="360"/>
          </a:xfrm>
          <a:prstGeom prst="line">
            <a:avLst/>
          </a:prstGeom>
          <a:ln w="9360">
            <a:solidFill>
              <a:srgbClr val="00388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CustomShape 7"/>
          <p:cNvSpPr/>
          <p:nvPr/>
        </p:nvSpPr>
        <p:spPr>
          <a:xfrm>
            <a:off x="441360" y="13382640"/>
            <a:ext cx="336816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CustomShape 8"/>
          <p:cNvSpPr/>
          <p:nvPr/>
        </p:nvSpPr>
        <p:spPr>
          <a:xfrm>
            <a:off x="457200" y="6396120"/>
            <a:ext cx="3809520" cy="35949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10000"/>
              </a:lnSpc>
              <a:spcAft>
                <a:spcPts val="601"/>
              </a:spcAft>
            </a:pPr>
            <a:r>
              <a:rPr b="0" lang="fr-FR" sz="2300" spc="-1" strike="noStrike">
                <a:solidFill>
                  <a:srgbClr val="000000"/>
                </a:solidFill>
                <a:latin typeface="Arial"/>
                <a:ea typeface="ヒラギノ角ゴ Pro W3"/>
              </a:rPr>
              <a:t>DUBOC Aurélien</a:t>
            </a:r>
            <a:br/>
            <a:r>
              <a:rPr b="0" lang="fr-FR" sz="2300" spc="-1" strike="noStrike">
                <a:solidFill>
                  <a:srgbClr val="000000"/>
                </a:solidFill>
                <a:latin typeface="Arial"/>
                <a:ea typeface="ヒラギノ角ゴ Pro W3"/>
              </a:rPr>
              <a:t>GORISSE Pierrick</a:t>
            </a:r>
            <a:endParaRPr b="0" lang="fr-FR" sz="2300" spc="-1" strike="noStrike">
              <a:latin typeface="Arial"/>
            </a:endParaRPr>
          </a:p>
          <a:p>
            <a:pPr>
              <a:lnSpc>
                <a:spcPct val="110000"/>
              </a:lnSpc>
              <a:spcAft>
                <a:spcPts val="601"/>
              </a:spcAft>
            </a:pPr>
            <a:r>
              <a:rPr b="0" lang="fr-FR" sz="2300" spc="-1" strike="noStrike">
                <a:solidFill>
                  <a:srgbClr val="000000"/>
                </a:solidFill>
                <a:latin typeface="Arial"/>
                <a:ea typeface="ヒラギノ角ゴ Pro W3"/>
              </a:rPr>
              <a:t>MARTIN Lucas</a:t>
            </a:r>
            <a:endParaRPr b="0" lang="fr-FR" sz="2300" spc="-1" strike="noStrike">
              <a:latin typeface="Arial"/>
            </a:endParaRPr>
          </a:p>
          <a:p>
            <a:pPr>
              <a:lnSpc>
                <a:spcPct val="110000"/>
              </a:lnSpc>
              <a:spcAft>
                <a:spcPts val="601"/>
              </a:spcAft>
            </a:pPr>
            <a:endParaRPr b="0" lang="fr-FR" sz="2300" spc="-1" strike="noStrike">
              <a:latin typeface="Arial"/>
            </a:endParaRPr>
          </a:p>
          <a:p>
            <a:pPr>
              <a:lnSpc>
                <a:spcPct val="110000"/>
              </a:lnSpc>
              <a:spcAft>
                <a:spcPts val="601"/>
              </a:spcAft>
            </a:pPr>
            <a:endParaRPr b="0" lang="fr-FR" sz="2300" spc="-1" strike="noStrike">
              <a:latin typeface="Arial"/>
            </a:endParaRPr>
          </a:p>
          <a:p>
            <a:pPr>
              <a:lnSpc>
                <a:spcPct val="110000"/>
              </a:lnSpc>
              <a:spcAft>
                <a:spcPts val="601"/>
              </a:spcAft>
            </a:pPr>
            <a:endParaRPr b="0" lang="fr-FR" sz="2300" spc="-1" strike="noStrike">
              <a:latin typeface="Arial"/>
            </a:endParaRPr>
          </a:p>
          <a:p>
            <a:pPr>
              <a:lnSpc>
                <a:spcPct val="110000"/>
              </a:lnSpc>
              <a:spcAft>
                <a:spcPts val="601"/>
              </a:spcAft>
            </a:pPr>
            <a:r>
              <a:rPr b="1" lang="fr-FR" sz="2300" spc="-1" strike="noStrike" u="sng">
                <a:solidFill>
                  <a:srgbClr val="000000"/>
                </a:solidFill>
                <a:uFillTx/>
                <a:latin typeface="Arial"/>
                <a:ea typeface="ヒラギノ角ゴ Pro W3"/>
              </a:rPr>
              <a:t>Encadrant:</a:t>
            </a:r>
            <a:endParaRPr b="0" lang="fr-FR" sz="2300" spc="-1" strike="noStrike">
              <a:latin typeface="Arial"/>
            </a:endParaRPr>
          </a:p>
          <a:p>
            <a:pPr>
              <a:lnSpc>
                <a:spcPct val="110000"/>
              </a:lnSpc>
              <a:spcAft>
                <a:spcPts val="601"/>
              </a:spcAft>
            </a:pPr>
            <a:r>
              <a:rPr b="0" lang="fr-FR" sz="2300" spc="-1" strike="noStrike">
                <a:solidFill>
                  <a:srgbClr val="000000"/>
                </a:solidFill>
                <a:latin typeface="Arial"/>
                <a:ea typeface="ヒラギノ角ゴ Pro W3"/>
              </a:rPr>
              <a:t>Hervé DEBAR</a:t>
            </a:r>
            <a:endParaRPr b="0" lang="fr-FR" sz="2300" spc="-1" strike="noStrike">
              <a:latin typeface="Arial"/>
            </a:endParaRPr>
          </a:p>
        </p:txBody>
      </p:sp>
      <p:sp>
        <p:nvSpPr>
          <p:cNvPr id="59" name="CustomShape 9"/>
          <p:cNvSpPr/>
          <p:nvPr/>
        </p:nvSpPr>
        <p:spPr>
          <a:xfrm>
            <a:off x="4319640" y="5607000"/>
            <a:ext cx="12825000" cy="639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3600" spc="-1" strike="noStrike">
                <a:solidFill>
                  <a:srgbClr val="003882"/>
                </a:solidFill>
                <a:latin typeface="Arial Black"/>
                <a:ea typeface="ヒラギノ角ゴ Pro W3"/>
              </a:rPr>
              <a:t>La sécurité SI: une contrainte pour les entreprises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60" name="CustomShape 10"/>
          <p:cNvSpPr/>
          <p:nvPr/>
        </p:nvSpPr>
        <p:spPr>
          <a:xfrm>
            <a:off x="4915080" y="6246000"/>
            <a:ext cx="8620920" cy="639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3600" spc="-1" strike="noStrike">
                <a:solidFill>
                  <a:srgbClr val="6d5047"/>
                </a:solidFill>
                <a:latin typeface="Arial Bold"/>
                <a:ea typeface="ヒラギノ角ゴ Pro W3"/>
              </a:rPr>
              <a:t>Une contrainte coûteuse et peu optimisée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61" name="CustomShape 11"/>
          <p:cNvSpPr/>
          <p:nvPr/>
        </p:nvSpPr>
        <p:spPr>
          <a:xfrm>
            <a:off x="4749840" y="7010280"/>
            <a:ext cx="12131280" cy="4152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80880" indent="-380520">
              <a:lnSpc>
                <a:spcPct val="100000"/>
              </a:lnSpc>
              <a:spcBef>
                <a:spcPts val="499"/>
              </a:spcBef>
            </a:pPr>
            <a:r>
              <a:rPr b="0" lang="fr-FR" sz="2500" spc="-1" strike="noStrike">
                <a:solidFill>
                  <a:srgbClr val="003882"/>
                </a:solidFill>
                <a:latin typeface="Wingdings"/>
                <a:ea typeface="ヒラギノ角ゴ Pro W3"/>
              </a:rPr>
              <a:t></a:t>
            </a:r>
            <a:r>
              <a:rPr b="0" lang="fr-FR" sz="2500" spc="-1" strike="noStrike">
                <a:solidFill>
                  <a:srgbClr val="000000"/>
                </a:solidFill>
                <a:latin typeface="Arial"/>
                <a:ea typeface="ヒラギノ角ゴ Pro W3"/>
              </a:rPr>
              <a:t> </a:t>
            </a:r>
            <a:r>
              <a:rPr b="0" lang="fr-FR" sz="2500" spc="-1" strike="noStrike">
                <a:solidFill>
                  <a:srgbClr val="000000"/>
                </a:solidFill>
                <a:latin typeface="Arial"/>
                <a:ea typeface="ヒラギノ角ゴ Pro W3"/>
              </a:rPr>
              <a:t>Toutes les entreprises sont tenues d’assurer la sécurité de leurs réseaux et systèmes d’informations. </a:t>
            </a:r>
            <a:endParaRPr b="0" lang="fr-FR" sz="2500" spc="-1" strike="noStrike">
              <a:latin typeface="Arial"/>
            </a:endParaRPr>
          </a:p>
          <a:p>
            <a:pPr marL="380880" indent="-380520">
              <a:lnSpc>
                <a:spcPct val="100000"/>
              </a:lnSpc>
              <a:spcBef>
                <a:spcPts val="499"/>
              </a:spcBef>
            </a:pPr>
            <a:r>
              <a:rPr b="0" lang="fr-FR" sz="2500" spc="-1" strike="noStrike">
                <a:solidFill>
                  <a:srgbClr val="003882"/>
                </a:solidFill>
                <a:latin typeface="Wingdings"/>
                <a:ea typeface="ヒラギノ角ゴ Pro W3"/>
              </a:rPr>
              <a:t></a:t>
            </a:r>
            <a:r>
              <a:rPr b="0" lang="fr-FR" sz="2500" spc="-1" strike="noStrike">
                <a:solidFill>
                  <a:srgbClr val="000000"/>
                </a:solidFill>
                <a:latin typeface="Arial"/>
                <a:ea typeface="ヒラギノ角ゴ Pro W3"/>
              </a:rPr>
              <a:t> </a:t>
            </a:r>
            <a:r>
              <a:rPr b="0" lang="fr-FR" sz="2500" spc="-1" strike="noStrike">
                <a:solidFill>
                  <a:srgbClr val="000000"/>
                </a:solidFill>
                <a:latin typeface="Arial"/>
                <a:ea typeface="ヒラギノ角ゴ Pro W3"/>
              </a:rPr>
              <a:t>Pour de grandes entreprises, cette obligation est coûteuse en temps comme en personnel.</a:t>
            </a:r>
            <a:endParaRPr b="0" lang="fr-FR" sz="2500" spc="-1" strike="noStrike">
              <a:latin typeface="Arial"/>
            </a:endParaRPr>
          </a:p>
          <a:p>
            <a:pPr marL="380880" indent="-380520">
              <a:lnSpc>
                <a:spcPct val="100000"/>
              </a:lnSpc>
              <a:spcBef>
                <a:spcPts val="499"/>
              </a:spcBef>
            </a:pPr>
            <a:r>
              <a:rPr b="0" lang="fr-FR" sz="2500" spc="-1" strike="noStrike">
                <a:solidFill>
                  <a:srgbClr val="003882"/>
                </a:solidFill>
                <a:latin typeface="Wingdings"/>
                <a:ea typeface="ヒラギノ角ゴ Pro W3"/>
              </a:rPr>
              <a:t></a:t>
            </a:r>
            <a:r>
              <a:rPr b="0" lang="fr-FR" sz="2500" spc="-1" strike="noStrike">
                <a:solidFill>
                  <a:srgbClr val="000000"/>
                </a:solidFill>
                <a:latin typeface="Arial"/>
                <a:ea typeface="ヒラギノ角ゴ Pro W3"/>
              </a:rPr>
              <a:t> </a:t>
            </a:r>
            <a:r>
              <a:rPr b="0" lang="fr-FR" sz="2500" spc="-1" strike="noStrike">
                <a:solidFill>
                  <a:srgbClr val="000000"/>
                </a:solidFill>
                <a:latin typeface="Arial"/>
                <a:ea typeface="ヒラギノ角ゴ Pro W3"/>
              </a:rPr>
              <a:t>Notre outil d’analyse automatique permettra, à terme, de n’utiliser qu’une personne et un ordinateur pour analyser l’intégralité d’un réseau. L’interface en ligne intégré permet en outre une exploitation aisée des résultats.</a:t>
            </a:r>
            <a:endParaRPr b="0" lang="fr-FR" sz="2500" spc="-1" strike="noStrike">
              <a:latin typeface="Arial"/>
            </a:endParaRPr>
          </a:p>
          <a:p>
            <a:pPr marL="380880" indent="-380520">
              <a:lnSpc>
                <a:spcPct val="100000"/>
              </a:lnSpc>
              <a:spcBef>
                <a:spcPts val="499"/>
              </a:spcBef>
            </a:pPr>
            <a:r>
              <a:rPr b="0" lang="fr-FR" sz="2500" spc="-1" strike="noStrike">
                <a:solidFill>
                  <a:srgbClr val="003882"/>
                </a:solidFill>
                <a:latin typeface="Wingdings"/>
                <a:ea typeface="ヒラギノ角ゴ Pro W3"/>
              </a:rPr>
              <a:t></a:t>
            </a:r>
            <a:r>
              <a:rPr b="0" lang="fr-FR" sz="2500" spc="-1" strike="noStrike">
                <a:solidFill>
                  <a:srgbClr val="000000"/>
                </a:solidFill>
                <a:latin typeface="Arial"/>
                <a:ea typeface="ヒラギノ角ゴ Pro W3"/>
              </a:rPr>
              <a:t> </a:t>
            </a:r>
            <a:r>
              <a:rPr b="0" lang="fr-FR" sz="2500" spc="-1" strike="noStrike">
                <a:solidFill>
                  <a:srgbClr val="000000"/>
                </a:solidFill>
                <a:latin typeface="Arial"/>
                <a:ea typeface="ヒラギノ角ゴ Pro W3"/>
              </a:rPr>
              <a:t>Nous avons pour le moment testé notre solution sur un réseau de quelques machines virtuelles (cf Fig 1.)  </a:t>
            </a:r>
            <a:endParaRPr b="0" lang="fr-FR" sz="2500" spc="-1" strike="noStrike">
              <a:latin typeface="Arial"/>
            </a:endParaRPr>
          </a:p>
          <a:p>
            <a:pPr marL="380880" indent="-380520">
              <a:lnSpc>
                <a:spcPct val="100000"/>
              </a:lnSpc>
              <a:spcBef>
                <a:spcPts val="499"/>
              </a:spcBef>
            </a:pPr>
            <a:r>
              <a:rPr b="0" lang="fr-FR" sz="2500" spc="-1" strike="noStrike">
                <a:solidFill>
                  <a:srgbClr val="000000"/>
                </a:solidFill>
                <a:latin typeface="Arial"/>
                <a:ea typeface="ヒラギノ角ゴ Pro W3"/>
              </a:rPr>
              <a:t>.</a:t>
            </a:r>
            <a:endParaRPr b="0" lang="fr-FR" sz="2500" spc="-1" strike="noStrike">
              <a:latin typeface="Arial"/>
            </a:endParaRPr>
          </a:p>
        </p:txBody>
      </p:sp>
      <p:pic>
        <p:nvPicPr>
          <p:cNvPr id="62" name="Picture 25" descr=""/>
          <p:cNvPicPr/>
          <p:nvPr/>
        </p:nvPicPr>
        <p:blipFill>
          <a:blip r:embed="rId1"/>
          <a:srcRect l="15837" t="0" r="0" b="0"/>
          <a:stretch/>
        </p:blipFill>
        <p:spPr>
          <a:xfrm>
            <a:off x="17068680" y="20724840"/>
            <a:ext cx="3634920" cy="2831760"/>
          </a:xfrm>
          <a:prstGeom prst="rect">
            <a:avLst/>
          </a:prstGeom>
          <a:ln w="9360">
            <a:noFill/>
          </a:ln>
        </p:spPr>
      </p:pic>
      <p:sp>
        <p:nvSpPr>
          <p:cNvPr id="63" name="CustomShape 12"/>
          <p:cNvSpPr/>
          <p:nvPr/>
        </p:nvSpPr>
        <p:spPr>
          <a:xfrm>
            <a:off x="7756560" y="13211280"/>
            <a:ext cx="11201040" cy="639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3600" spc="-1" strike="noStrike">
                <a:solidFill>
                  <a:srgbClr val="003882"/>
                </a:solidFill>
                <a:latin typeface="Arial Black"/>
                <a:ea typeface="ヒラギノ角ゴ Pro W3"/>
              </a:rPr>
              <a:t>Mise en place de l’automatisation 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64" name="CustomShape 13"/>
          <p:cNvSpPr/>
          <p:nvPr/>
        </p:nvSpPr>
        <p:spPr>
          <a:xfrm>
            <a:off x="7848000" y="13761000"/>
            <a:ext cx="8188200" cy="639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3600" spc="-1" strike="noStrike">
                <a:solidFill>
                  <a:srgbClr val="6d5047"/>
                </a:solidFill>
                <a:latin typeface="Arial Bold"/>
                <a:ea typeface="ヒラギノ角ゴ Pro W3"/>
              </a:rPr>
              <a:t>Composantes du logiciel et architecture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65" name="CustomShape 14"/>
          <p:cNvSpPr/>
          <p:nvPr/>
        </p:nvSpPr>
        <p:spPr>
          <a:xfrm>
            <a:off x="7756560" y="14614560"/>
            <a:ext cx="12893400" cy="4151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80880" indent="-380520">
              <a:lnSpc>
                <a:spcPct val="100000"/>
              </a:lnSpc>
              <a:spcBef>
                <a:spcPts val="499"/>
              </a:spcBef>
            </a:pPr>
            <a:r>
              <a:rPr b="0" lang="fr-FR" sz="2500" spc="-1" strike="noStrike">
                <a:solidFill>
                  <a:srgbClr val="003882"/>
                </a:solidFill>
                <a:latin typeface="Wingdings"/>
                <a:ea typeface="ヒラギノ角ゴ Pro W3"/>
              </a:rPr>
              <a:t></a:t>
            </a:r>
            <a:r>
              <a:rPr b="0" lang="fr-FR" sz="2500" spc="-1" strike="noStrike">
                <a:solidFill>
                  <a:srgbClr val="000000"/>
                </a:solidFill>
                <a:latin typeface="Arial"/>
                <a:ea typeface="ヒラギノ角ゴ Pro W3"/>
              </a:rPr>
              <a:t>.   L’architecture de l’application est détaillée sur la Fig. 2</a:t>
            </a:r>
            <a:endParaRPr b="0" lang="fr-FR" sz="2500" spc="-1" strike="noStrike">
              <a:latin typeface="Arial"/>
            </a:endParaRPr>
          </a:p>
          <a:p>
            <a:pPr marL="380880" indent="-380520">
              <a:lnSpc>
                <a:spcPct val="100000"/>
              </a:lnSpc>
              <a:spcBef>
                <a:spcPts val="499"/>
              </a:spcBef>
            </a:pPr>
            <a:r>
              <a:rPr b="0" lang="fr-FR" sz="2500" spc="-1" strike="noStrike">
                <a:solidFill>
                  <a:srgbClr val="003882"/>
                </a:solidFill>
                <a:latin typeface="Wingdings"/>
                <a:ea typeface="ヒラギノ角ゴ Pro W3"/>
              </a:rPr>
              <a:t></a:t>
            </a:r>
            <a:r>
              <a:rPr b="0" lang="fr-FR" sz="2500" spc="-1" strike="noStrike">
                <a:solidFill>
                  <a:srgbClr val="000000"/>
                </a:solidFill>
                <a:latin typeface="Arial"/>
                <a:ea typeface="ヒラギノ角ゴ Pro W3"/>
              </a:rPr>
              <a:t>   </a:t>
            </a:r>
            <a:r>
              <a:rPr b="0" lang="fr-FR" sz="2500" spc="-1" strike="noStrike">
                <a:solidFill>
                  <a:srgbClr val="000000"/>
                </a:solidFill>
                <a:latin typeface="Arial"/>
                <a:ea typeface="ヒラギノ角ゴ Pro W3"/>
              </a:rPr>
              <a:t>Pour interagir avec le contenu virtuel nous avons choisi l’hyperviseur Proxmox, qui     permet de de créer une réseau de machines virtuelles et d’agir individuellement sur   chacune d’entre elles  </a:t>
            </a:r>
            <a:endParaRPr b="0" lang="fr-FR" sz="2500" spc="-1" strike="noStrike">
              <a:latin typeface="Arial"/>
            </a:endParaRPr>
          </a:p>
          <a:p>
            <a:pPr marL="380880" indent="-380520">
              <a:lnSpc>
                <a:spcPct val="100000"/>
              </a:lnSpc>
              <a:spcBef>
                <a:spcPts val="499"/>
              </a:spcBef>
            </a:pPr>
            <a:r>
              <a:rPr b="0" lang="fr-FR" sz="2500" spc="-1" strike="noStrike">
                <a:solidFill>
                  <a:srgbClr val="003882"/>
                </a:solidFill>
                <a:latin typeface="Wingdings"/>
                <a:ea typeface="ヒラギノ角ゴ Pro W3"/>
              </a:rPr>
              <a:t></a:t>
            </a:r>
            <a:r>
              <a:rPr b="0" lang="fr-FR" sz="2500" spc="-1" strike="noStrike">
                <a:solidFill>
                  <a:srgbClr val="000000"/>
                </a:solidFill>
                <a:latin typeface="Arial"/>
                <a:ea typeface="ヒラギノ角ゴ Pro W3"/>
              </a:rPr>
              <a:t>   </a:t>
            </a:r>
            <a:r>
              <a:rPr b="0" lang="fr-FR" sz="2500" spc="-1" strike="noStrike">
                <a:solidFill>
                  <a:srgbClr val="000000"/>
                </a:solidFill>
                <a:latin typeface="Arial"/>
                <a:ea typeface="ヒラギノ角ゴ Pro W3"/>
              </a:rPr>
              <a:t>La gestion des logs est effectuée par ELK (case la plus basse) : Logstash envoie les rapports des services à Elasticsearch, qui permet à l’utilisateur de consulter les logs souhaités par le biais de Kibana.</a:t>
            </a:r>
            <a:endParaRPr b="0" lang="fr-FR" sz="2500" spc="-1" strike="noStrike">
              <a:latin typeface="Arial"/>
            </a:endParaRPr>
          </a:p>
          <a:p>
            <a:pPr marL="380880" indent="-380520">
              <a:lnSpc>
                <a:spcPct val="100000"/>
              </a:lnSpc>
              <a:spcBef>
                <a:spcPts val="499"/>
              </a:spcBef>
            </a:pPr>
            <a:r>
              <a:rPr b="0" lang="fr-FR" sz="2500" spc="-1" strike="noStrike">
                <a:solidFill>
                  <a:srgbClr val="003882"/>
                </a:solidFill>
                <a:latin typeface="Wingdings"/>
                <a:ea typeface="ヒラギノ角ゴ Pro W3"/>
              </a:rPr>
              <a:t></a:t>
            </a:r>
            <a:r>
              <a:rPr b="0" lang="fr-FR" sz="2500" spc="-1" strike="noStrike">
                <a:solidFill>
                  <a:srgbClr val="000000"/>
                </a:solidFill>
                <a:latin typeface="Arial"/>
                <a:ea typeface="ヒラギノ角ゴ Pro W3"/>
              </a:rPr>
              <a:t>    </a:t>
            </a:r>
            <a:r>
              <a:rPr b="0" lang="fr-FR" sz="2500" spc="-1" strike="noStrike">
                <a:solidFill>
                  <a:srgbClr val="000000"/>
                </a:solidFill>
                <a:latin typeface="Arial"/>
                <a:ea typeface="ヒラギノ角ゴ Pro W3"/>
              </a:rPr>
              <a:t>Les informations comprenant la sécurité de la machine en elle même sont représentées par le calcul d’un score de vulnérabilité (CVSS)</a:t>
            </a:r>
            <a:endParaRPr b="0" lang="fr-FR" sz="2500" spc="-1" strike="noStrike">
              <a:latin typeface="Arial"/>
            </a:endParaRPr>
          </a:p>
          <a:p>
            <a:pPr marL="380880" indent="-380520">
              <a:lnSpc>
                <a:spcPct val="100000"/>
              </a:lnSpc>
              <a:spcBef>
                <a:spcPts val="499"/>
              </a:spcBef>
            </a:pPr>
            <a:r>
              <a:rPr b="0" lang="fr-FR" sz="2500" spc="-1" strike="noStrike">
                <a:solidFill>
                  <a:srgbClr val="003882"/>
                </a:solidFill>
                <a:latin typeface="Wingdings"/>
                <a:ea typeface="ヒラギノ角ゴ Pro W3"/>
              </a:rPr>
              <a:t> </a:t>
            </a:r>
            <a:r>
              <a:rPr b="0" lang="fr-FR" sz="2500" spc="-1" strike="noStrike">
                <a:solidFill>
                  <a:srgbClr val="000000"/>
                </a:solidFill>
                <a:latin typeface="Arial"/>
                <a:ea typeface="ヒラギノ角ゴ Pro W3"/>
              </a:rPr>
              <a:t>Toutes ces informations sont disponibles sur une interface web </a:t>
            </a:r>
            <a:endParaRPr b="0" lang="fr-FR" sz="2500" spc="-1" strike="noStrike">
              <a:latin typeface="Arial"/>
            </a:endParaRPr>
          </a:p>
        </p:txBody>
      </p:sp>
      <p:sp>
        <p:nvSpPr>
          <p:cNvPr id="66" name="CustomShape 15"/>
          <p:cNvSpPr/>
          <p:nvPr/>
        </p:nvSpPr>
        <p:spPr>
          <a:xfrm>
            <a:off x="4749840" y="20726280"/>
            <a:ext cx="11201040" cy="639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3600" spc="-1" strike="noStrike">
                <a:solidFill>
                  <a:srgbClr val="003882"/>
                </a:solidFill>
                <a:latin typeface="Arial Black"/>
                <a:ea typeface="ヒラギノ角ゴ Pro W3"/>
              </a:rPr>
              <a:t>Analyse des résultats de notre solution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67" name="CustomShape 16"/>
          <p:cNvSpPr/>
          <p:nvPr/>
        </p:nvSpPr>
        <p:spPr>
          <a:xfrm>
            <a:off x="4788720" y="21427920"/>
            <a:ext cx="1987200" cy="639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3600" spc="-1" strike="noStrike">
                <a:solidFill>
                  <a:srgbClr val="6d5047"/>
                </a:solidFill>
                <a:latin typeface="Arial Bold"/>
                <a:ea typeface="ヒラギノ角ゴ Pro W3"/>
              </a:rPr>
              <a:t>Niveau 2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68" name="CustomShape 17"/>
          <p:cNvSpPr/>
          <p:nvPr/>
        </p:nvSpPr>
        <p:spPr>
          <a:xfrm>
            <a:off x="4749840" y="22129920"/>
            <a:ext cx="11709000" cy="4152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80880" indent="-380520">
              <a:lnSpc>
                <a:spcPct val="100000"/>
              </a:lnSpc>
              <a:spcBef>
                <a:spcPts val="499"/>
              </a:spcBef>
            </a:pPr>
            <a:r>
              <a:rPr b="0" lang="fr-FR" sz="2500" spc="-1" strike="noStrike">
                <a:solidFill>
                  <a:srgbClr val="003882"/>
                </a:solidFill>
                <a:latin typeface="Wingdings"/>
                <a:ea typeface="ヒラギノ角ゴ Pro W3"/>
              </a:rPr>
              <a:t></a:t>
            </a:r>
            <a:r>
              <a:rPr b="0" lang="fr-FR" sz="2500" spc="-1" strike="noStrike">
                <a:solidFill>
                  <a:srgbClr val="000000"/>
                </a:solidFill>
                <a:latin typeface="Arial"/>
                <a:ea typeface="ヒラギノ角ゴ Pro W3"/>
              </a:rPr>
              <a:t> </a:t>
            </a:r>
            <a:r>
              <a:rPr b="0" lang="fr-FR" sz="2500" spc="-1" strike="noStrike">
                <a:solidFill>
                  <a:srgbClr val="000000"/>
                </a:solidFill>
                <a:latin typeface="Arial"/>
                <a:ea typeface="ヒラギノ角ゴ Pro W3"/>
              </a:rPr>
              <a:t>Pellentesque vel dui sed orci faucibus iaculis. Suspendisse dictum magna id purus tincidunt rutrum. </a:t>
            </a:r>
            <a:endParaRPr b="0" lang="fr-FR" sz="2500" spc="-1" strike="noStrike">
              <a:latin typeface="Arial"/>
            </a:endParaRPr>
          </a:p>
          <a:p>
            <a:pPr marL="380880" indent="-380520">
              <a:lnSpc>
                <a:spcPct val="100000"/>
              </a:lnSpc>
              <a:spcBef>
                <a:spcPts val="499"/>
              </a:spcBef>
            </a:pPr>
            <a:r>
              <a:rPr b="0" lang="fr-FR" sz="2500" spc="-1" strike="noStrike">
                <a:solidFill>
                  <a:srgbClr val="003882"/>
                </a:solidFill>
                <a:latin typeface="Wingdings"/>
                <a:ea typeface="ヒラギノ角ゴ Pro W3"/>
              </a:rPr>
              <a:t></a:t>
            </a:r>
            <a:r>
              <a:rPr b="0" lang="fr-FR" sz="2500" spc="-1" strike="noStrike">
                <a:solidFill>
                  <a:srgbClr val="000000"/>
                </a:solidFill>
                <a:latin typeface="Arial"/>
                <a:ea typeface="ヒラギノ角ゴ Pro W3"/>
              </a:rPr>
              <a:t> </a:t>
            </a:r>
            <a:r>
              <a:rPr b="0" lang="fr-FR" sz="2500" spc="-1" strike="noStrike">
                <a:solidFill>
                  <a:srgbClr val="000000"/>
                </a:solidFill>
                <a:latin typeface="Arial"/>
                <a:ea typeface="ヒラギノ角ゴ Pro W3"/>
              </a:rPr>
              <a:t>Nulla congue. Vivamus sit amet lorem posuere dui vulputate ornare. Phasellus mattis sollicitudin ligula. Duis dignissim felis et urna. Integer adipiscing congue metus. </a:t>
            </a:r>
            <a:endParaRPr b="0" lang="fr-FR" sz="2500" spc="-1" strike="noStrike">
              <a:latin typeface="Arial"/>
            </a:endParaRPr>
          </a:p>
          <a:p>
            <a:pPr marL="380880" indent="-380520">
              <a:lnSpc>
                <a:spcPct val="100000"/>
              </a:lnSpc>
              <a:spcBef>
                <a:spcPts val="499"/>
              </a:spcBef>
            </a:pPr>
            <a:r>
              <a:rPr b="0" lang="fr-FR" sz="2500" spc="-1" strike="noStrike">
                <a:solidFill>
                  <a:srgbClr val="003882"/>
                </a:solidFill>
                <a:latin typeface="Wingdings"/>
                <a:ea typeface="ヒラギノ角ゴ Pro W3"/>
              </a:rPr>
              <a:t></a:t>
            </a:r>
            <a:r>
              <a:rPr b="0" lang="fr-FR" sz="2500" spc="-1" strike="noStrike">
                <a:solidFill>
                  <a:srgbClr val="000000"/>
                </a:solidFill>
                <a:latin typeface="Arial"/>
                <a:ea typeface="ヒラギノ角ゴ Pro W3"/>
              </a:rPr>
              <a:t> </a:t>
            </a:r>
            <a:r>
              <a:rPr b="0" lang="fr-FR" sz="2500" spc="-1" strike="noStrike">
                <a:solidFill>
                  <a:srgbClr val="000000"/>
                </a:solidFill>
                <a:latin typeface="Arial"/>
                <a:ea typeface="ヒラギノ角ゴ Pro W3"/>
              </a:rPr>
              <a:t>Nam pede. Etiam non wisi. Sed accumsan dolor ac augue. </a:t>
            </a:r>
            <a:endParaRPr b="0" lang="fr-FR" sz="2500" spc="-1" strike="noStrike">
              <a:latin typeface="Arial"/>
            </a:endParaRPr>
          </a:p>
          <a:p>
            <a:pPr marL="380880" indent="-380520">
              <a:lnSpc>
                <a:spcPct val="100000"/>
              </a:lnSpc>
              <a:spcBef>
                <a:spcPts val="499"/>
              </a:spcBef>
            </a:pPr>
            <a:r>
              <a:rPr b="0" lang="fr-FR" sz="2500" spc="-1" strike="noStrike">
                <a:solidFill>
                  <a:srgbClr val="003882"/>
                </a:solidFill>
                <a:latin typeface="Wingdings"/>
                <a:ea typeface="ヒラギノ角ゴ Pro W3"/>
              </a:rPr>
              <a:t></a:t>
            </a:r>
            <a:r>
              <a:rPr b="0" lang="fr-FR" sz="2500" spc="-1" strike="noStrike">
                <a:solidFill>
                  <a:srgbClr val="000000"/>
                </a:solidFill>
                <a:latin typeface="Arial"/>
                <a:ea typeface="ヒラギノ角ゴ Pro W3"/>
              </a:rPr>
              <a:t> </a:t>
            </a:r>
            <a:r>
              <a:rPr b="0" lang="fr-FR" sz="2500" spc="-1" strike="noStrike">
                <a:solidFill>
                  <a:srgbClr val="000000"/>
                </a:solidFill>
                <a:latin typeface="Arial"/>
                <a:ea typeface="ヒラギノ角ゴ Pro W3"/>
              </a:rPr>
              <a:t>Pellentesque eget lectus. Aliquam nec dolor nec tellus ornare venenatis. Nullam blandit placerat sem. Curabitur quis ipsum. </a:t>
            </a:r>
            <a:endParaRPr b="0" lang="fr-FR" sz="2500" spc="-1" strike="noStrike">
              <a:latin typeface="Arial"/>
            </a:endParaRPr>
          </a:p>
          <a:p>
            <a:pPr marL="380880" indent="-380520">
              <a:lnSpc>
                <a:spcPct val="100000"/>
              </a:lnSpc>
              <a:spcBef>
                <a:spcPts val="499"/>
              </a:spcBef>
            </a:pPr>
            <a:r>
              <a:rPr b="0" lang="fr-FR" sz="2500" spc="-1" strike="noStrike">
                <a:solidFill>
                  <a:srgbClr val="003882"/>
                </a:solidFill>
                <a:latin typeface="Wingdings"/>
                <a:ea typeface="ヒラギノ角ゴ Pro W3"/>
              </a:rPr>
              <a:t></a:t>
            </a:r>
            <a:r>
              <a:rPr b="0" lang="fr-FR" sz="2500" spc="-1" strike="noStrike">
                <a:solidFill>
                  <a:srgbClr val="000000"/>
                </a:solidFill>
                <a:latin typeface="Arial"/>
                <a:ea typeface="ヒラギノ角ゴ Pro W3"/>
              </a:rPr>
              <a:t> </a:t>
            </a:r>
            <a:r>
              <a:rPr b="0" lang="fr-FR" sz="2500" spc="-1" strike="noStrike">
                <a:solidFill>
                  <a:srgbClr val="000000"/>
                </a:solidFill>
                <a:latin typeface="Arial"/>
                <a:ea typeface="ヒラギノ角ゴ Pro W3"/>
              </a:rPr>
              <a:t>Mauris nisl tellus, aliquet eu, suscipit eu, ullamcorper quis, magna. Mauris elementum, pede at sodales vestibulum.</a:t>
            </a:r>
            <a:endParaRPr b="0" lang="fr-FR" sz="2500" spc="-1" strike="noStrike">
              <a:latin typeface="Arial"/>
            </a:endParaRPr>
          </a:p>
        </p:txBody>
      </p:sp>
      <p:sp>
        <p:nvSpPr>
          <p:cNvPr id="69" name="CustomShape 18"/>
          <p:cNvSpPr/>
          <p:nvPr/>
        </p:nvSpPr>
        <p:spPr>
          <a:xfrm>
            <a:off x="6760440" y="27935280"/>
            <a:ext cx="647892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2400" spc="-1" strike="noStrike">
                <a:solidFill>
                  <a:srgbClr val="ffffff"/>
                </a:solidFill>
                <a:latin typeface="Arial"/>
                <a:ea typeface="Lucida Grande"/>
              </a:rPr>
              <a:t>herve.debar</a:t>
            </a:r>
            <a:r>
              <a:rPr b="0" lang="fr-FR" sz="2400" spc="-1" strike="noStrike">
                <a:solidFill>
                  <a:srgbClr val="ffffff"/>
                </a:solidFill>
                <a:latin typeface="Arial"/>
                <a:ea typeface="ヒラギノ角ゴ Pro W3"/>
              </a:rPr>
              <a:t>@</a:t>
            </a:r>
            <a:r>
              <a:rPr b="0" lang="fr-FR" sz="2400" spc="-1" strike="noStrike">
                <a:solidFill>
                  <a:srgbClr val="ffffff"/>
                </a:solidFill>
                <a:latin typeface="Arial"/>
                <a:ea typeface="ヒラギノ角ゴ Pro W3"/>
              </a:rPr>
              <a:t>﻿</a:t>
            </a:r>
            <a:r>
              <a:rPr b="0" lang="fr-FR" sz="2400" spc="-1" strike="noStrike">
                <a:solidFill>
                  <a:srgbClr val="ffffff"/>
                </a:solidFill>
                <a:latin typeface="Arial"/>
                <a:ea typeface="ヒラギノ角ゴ Pro W3"/>
              </a:rPr>
              <a:t>telecom-sudparis.eu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70" name="CustomShape 19"/>
          <p:cNvSpPr/>
          <p:nvPr/>
        </p:nvSpPr>
        <p:spPr>
          <a:xfrm>
            <a:off x="16127640" y="27867240"/>
            <a:ext cx="474300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2400" spc="-1" strike="noStrike">
                <a:solidFill>
                  <a:srgbClr val="ffffff"/>
                </a:solidFill>
                <a:latin typeface="Arial"/>
                <a:ea typeface="Lucida Grande"/>
              </a:rPr>
              <a:t>﻿</a:t>
            </a:r>
            <a:r>
              <a:rPr b="0" lang="fr-FR" sz="2400" spc="-1" strike="noStrike">
                <a:solidFill>
                  <a:srgbClr val="ffffff"/>
                </a:solidFill>
                <a:latin typeface="Arial"/>
                <a:ea typeface="Lucida Grande"/>
              </a:rPr>
              <a:t>www.cassiopee.wp.tem-tsp.eu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71" name="CustomShape 20"/>
          <p:cNvSpPr/>
          <p:nvPr/>
        </p:nvSpPr>
        <p:spPr>
          <a:xfrm>
            <a:off x="16822080" y="505080"/>
            <a:ext cx="3809520" cy="3754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10000"/>
              </a:lnSpc>
              <a:spcAft>
                <a:spcPts val="601"/>
              </a:spcAft>
            </a:pPr>
            <a:r>
              <a:rPr b="0" lang="fr-FR" sz="4000" spc="-1" strike="noStrike">
                <a:solidFill>
                  <a:srgbClr val="333399"/>
                </a:solidFill>
                <a:latin typeface="Arial"/>
                <a:ea typeface="ヒラギノ角ゴ Pro W3"/>
              </a:rPr>
              <a:t>ÉQUIPE 89</a:t>
            </a:r>
            <a:endParaRPr b="0" lang="fr-FR" sz="4000" spc="-1" strike="noStrike">
              <a:latin typeface="Arial"/>
            </a:endParaRPr>
          </a:p>
          <a:p>
            <a:pPr>
              <a:lnSpc>
                <a:spcPct val="110000"/>
              </a:lnSpc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>
              <a:lnSpc>
                <a:spcPct val="110000"/>
              </a:lnSpc>
              <a:spcAft>
                <a:spcPts val="601"/>
              </a:spcAft>
            </a:pPr>
            <a:r>
              <a:rPr b="0" lang="fr-FR" sz="4000" spc="-1" strike="noStrike">
                <a:solidFill>
                  <a:srgbClr val="333399"/>
                </a:solidFill>
                <a:latin typeface="Arial"/>
                <a:ea typeface="ヒラギノ角ゴ Pro W3"/>
              </a:rPr>
              <a:t>INDUSTRIEL</a:t>
            </a:r>
            <a:endParaRPr b="0" lang="fr-FR" sz="4000" spc="-1" strike="noStrike">
              <a:latin typeface="Arial"/>
            </a:endParaRPr>
          </a:p>
          <a:p>
            <a:pPr>
              <a:lnSpc>
                <a:spcPct val="110000"/>
              </a:lnSpc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>
              <a:lnSpc>
                <a:spcPct val="110000"/>
              </a:lnSpc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>
              <a:lnSpc>
                <a:spcPct val="110000"/>
              </a:lnSpc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>
              <a:lnSpc>
                <a:spcPct val="110000"/>
              </a:lnSpc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</p:txBody>
      </p:sp>
      <p:pic>
        <p:nvPicPr>
          <p:cNvPr id="72" name="Image 1" descr=""/>
          <p:cNvPicPr/>
          <p:nvPr/>
        </p:nvPicPr>
        <p:blipFill>
          <a:blip r:embed="rId2"/>
          <a:stretch/>
        </p:blipFill>
        <p:spPr>
          <a:xfrm>
            <a:off x="570960" y="11662920"/>
            <a:ext cx="3108960" cy="3111840"/>
          </a:xfrm>
          <a:prstGeom prst="rect">
            <a:avLst/>
          </a:prstGeom>
          <a:ln>
            <a:noFill/>
          </a:ln>
        </p:spPr>
      </p:pic>
      <p:pic>
        <p:nvPicPr>
          <p:cNvPr id="73" name="" descr=""/>
          <p:cNvPicPr/>
          <p:nvPr/>
        </p:nvPicPr>
        <p:blipFill>
          <a:blip r:embed="rId3"/>
          <a:stretch/>
        </p:blipFill>
        <p:spPr>
          <a:xfrm>
            <a:off x="16525800" y="6480000"/>
            <a:ext cx="5072040" cy="2851560"/>
          </a:xfrm>
          <a:prstGeom prst="rect">
            <a:avLst/>
          </a:prstGeom>
          <a:ln>
            <a:noFill/>
          </a:ln>
        </p:spPr>
      </p:pic>
      <p:sp>
        <p:nvSpPr>
          <p:cNvPr id="74" name="TextShape 21"/>
          <p:cNvSpPr txBox="1"/>
          <p:nvPr/>
        </p:nvSpPr>
        <p:spPr>
          <a:xfrm>
            <a:off x="17208000" y="9648000"/>
            <a:ext cx="37440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fr-FR" sz="1800" spc="-1" strike="noStrike">
                <a:latin typeface="Arial"/>
              </a:rPr>
              <a:t>Fig 1. Vue du réseau utilisé pour nos tests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75" name="" descr=""/>
          <p:cNvPicPr/>
          <p:nvPr/>
        </p:nvPicPr>
        <p:blipFill>
          <a:blip r:embed="rId4"/>
          <a:stretch/>
        </p:blipFill>
        <p:spPr>
          <a:xfrm>
            <a:off x="0" y="15192360"/>
            <a:ext cx="7529400" cy="4895640"/>
          </a:xfrm>
          <a:prstGeom prst="rect">
            <a:avLst/>
          </a:prstGeom>
          <a:ln>
            <a:noFill/>
          </a:ln>
        </p:spPr>
      </p:pic>
      <p:sp>
        <p:nvSpPr>
          <p:cNvPr id="76" name="TextShape 22"/>
          <p:cNvSpPr txBox="1"/>
          <p:nvPr/>
        </p:nvSpPr>
        <p:spPr>
          <a:xfrm>
            <a:off x="7992000" y="18792000"/>
            <a:ext cx="29520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fr-FR" sz="1800" spc="-1" strike="noStrike">
                <a:latin typeface="Arial"/>
              </a:rPr>
              <a:t>Fig 2. Architecture de l’application</a:t>
            </a:r>
            <a:endParaRPr b="0" lang="fr-FR" sz="1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Telecom_SudParis_Poster_recherche.potx</Template>
  <TotalTime>121</TotalTime>
  <Application>LibreOffice/5.4.3.2$Windows_X86_64 LibreOffice_project/92a7159f7e4af62137622921e809f8546db437e5</Application>
  <Company>Implica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2012-02-29T16:05:21Z</dcterms:created>
  <dc:creator>IMT</dc:creator>
  <dc:description/>
  <dc:language>fr-FR</dc:language>
  <cp:lastModifiedBy/>
  <cp:lastPrinted>2012-01-18T13:26:06Z</cp:lastPrinted>
  <dcterms:modified xsi:type="dcterms:W3CDTF">2019-05-27T00:32:12Z</dcterms:modified>
  <cp:revision>24</cp:revision>
  <dc:subject/>
  <dc:title>Titre du poster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Implica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Personnalisé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</vt:i4>
  </property>
</Properties>
</file>