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1" r:id="rId3"/>
    <p:sldId id="262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76" r:id="rId17"/>
    <p:sldId id="279" r:id="rId18"/>
    <p:sldId id="277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1" r:id="rId29"/>
    <p:sldId id="289" r:id="rId30"/>
    <p:sldId id="290" r:id="rId31"/>
    <p:sldId id="292" r:id="rId32"/>
    <p:sldId id="293" r:id="rId33"/>
    <p:sldId id="294" r:id="rId34"/>
    <p:sldId id="295" r:id="rId35"/>
    <p:sldId id="297" r:id="rId36"/>
    <p:sldId id="302" r:id="rId37"/>
    <p:sldId id="296" r:id="rId38"/>
    <p:sldId id="305" r:id="rId39"/>
    <p:sldId id="298" r:id="rId40"/>
    <p:sldId id="299" r:id="rId41"/>
    <p:sldId id="300" r:id="rId42"/>
    <p:sldId id="301" r:id="rId43"/>
    <p:sldId id="303" r:id="rId44"/>
    <p:sldId id="306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69" autoAdjust="0"/>
  </p:normalViewPr>
  <p:slideViewPr>
    <p:cSldViewPr>
      <p:cViewPr varScale="1">
        <p:scale>
          <a:sx n="78" d="100"/>
          <a:sy n="78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EF737-6F50-49CF-9E95-E2DA65DE6917}" type="datetimeFigureOut">
              <a:rPr lang="hr-HR" smtClean="0"/>
              <a:pPr/>
              <a:t>30.12.2010.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07A43-5B6D-4281-836D-6D732B28FC8C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Domenski sloj bi trebao biti fokusiran na jezgru</a:t>
            </a:r>
            <a:r>
              <a:rPr lang="hr-HR" baseline="0" dirty="0" smtClean="0"/>
              <a:t> domene koja se modelira. Isto tako sloj domene ne bi trebao biti upleten u infrastrukturne aktivnosti.</a:t>
            </a:r>
          </a:p>
          <a:p>
            <a:endParaRPr lang="hr-HR" baseline="0" dirty="0" smtClean="0"/>
          </a:p>
          <a:p>
            <a:r>
              <a:rPr lang="hr-HR" baseline="0" dirty="0" smtClean="0"/>
              <a:t>Korisničko sučelje ne bi se trebalo baviti poslovnom logikom niti zadacima koji normalno pripadaju infrastrukturnom sloju. </a:t>
            </a:r>
          </a:p>
          <a:p>
            <a:endParaRPr lang="hr-HR" baseline="0" dirty="0" smtClean="0"/>
          </a:p>
          <a:p>
            <a:r>
              <a:rPr lang="hr-HR" baseline="0" dirty="0" smtClean="0"/>
              <a:t>Aplikacijski sloj je kao upravitelj poslovne logike koji nadgleda i koordinira sveukupnu aktivnost aplikacije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11</a:t>
            </a:fld>
            <a:endParaRPr lang="hr-H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22</a:t>
            </a:fld>
            <a:endParaRPr lang="hr-H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23</a:t>
            </a:fld>
            <a:endParaRPr lang="hr-H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24</a:t>
            </a:fld>
            <a:endParaRPr lang="hr-H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25</a:t>
            </a:fld>
            <a:endParaRPr lang="hr-H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26</a:t>
            </a:fld>
            <a:endParaRPr lang="hr-H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27</a:t>
            </a:fld>
            <a:endParaRPr lang="hr-H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28</a:t>
            </a:fld>
            <a:endParaRPr lang="hr-H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29</a:t>
            </a:fld>
            <a:endParaRPr lang="hr-H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30</a:t>
            </a:fld>
            <a:endParaRPr lang="hr-H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31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Izražavanje</a:t>
            </a:r>
            <a:r>
              <a:rPr lang="hr-HR" baseline="0" dirty="0" smtClean="0"/>
              <a:t> modela pomoću entiteta.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12</a:t>
            </a:fld>
            <a:endParaRPr lang="hr-H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32</a:t>
            </a:fld>
            <a:endParaRPr lang="hr-H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Poslovima redovne uprave smatraju se poslovi redovitog održavanja zajedničkih dijelova i uređaja nekretnine, te građevinski zahvati</a:t>
            </a:r>
            <a:r>
              <a:rPr lang="hr-HR" baseline="0" dirty="0" smtClean="0"/>
              <a:t> radi održavanja.</a:t>
            </a:r>
          </a:p>
          <a:p>
            <a:endParaRPr lang="hr-HR" baseline="0" dirty="0" smtClean="0"/>
          </a:p>
          <a:p>
            <a:r>
              <a:rPr lang="hr-HR" baseline="0" dirty="0" smtClean="0"/>
              <a:t>Izvanrednom upravom koja premašuje okvir redovne uprave smatraju se promjena namjene, dogradnja, nadogradnja, poslovi preuređenja </a:t>
            </a:r>
            <a:r>
              <a:rPr lang="hr-HR" baseline="0" dirty="0" err="1" smtClean="0"/>
              <a:t>itd</a:t>
            </a:r>
            <a:r>
              <a:rPr lang="hr-HR" baseline="0" dirty="0" smtClean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33</a:t>
            </a:fld>
            <a:endParaRPr lang="hr-H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Poslovima redovne uprave smatraju se poslovi redovitog održavanja zajedničkih dijelova i uređaja nekretnine, te građevinski zahvati</a:t>
            </a:r>
            <a:r>
              <a:rPr lang="hr-HR" baseline="0" dirty="0" smtClean="0"/>
              <a:t> radi održavanja.</a:t>
            </a:r>
          </a:p>
          <a:p>
            <a:endParaRPr lang="hr-HR" baseline="0" dirty="0" smtClean="0"/>
          </a:p>
          <a:p>
            <a:r>
              <a:rPr lang="hr-HR" baseline="0" dirty="0" smtClean="0"/>
              <a:t>Izvanrednom upravom koja premašuje okvir redovne uprave smatraju se promjena namjene, dogradnja, nadogradnja, poslovi preuređenja </a:t>
            </a:r>
            <a:r>
              <a:rPr lang="hr-HR" baseline="0" dirty="0" err="1" smtClean="0"/>
              <a:t>itd</a:t>
            </a:r>
            <a:r>
              <a:rPr lang="hr-HR" baseline="0" dirty="0" smtClean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34</a:t>
            </a:fld>
            <a:endParaRPr lang="hr-H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35</a:t>
            </a:fld>
            <a:endParaRPr lang="hr-H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36</a:t>
            </a:fld>
            <a:endParaRPr lang="hr-H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37</a:t>
            </a:fld>
            <a:endParaRPr lang="hr-H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38</a:t>
            </a:fld>
            <a:endParaRPr lang="hr-H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39</a:t>
            </a:fld>
            <a:endParaRPr lang="hr-H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40</a:t>
            </a:fld>
            <a:endParaRPr lang="hr-H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41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Izražavanje</a:t>
            </a:r>
            <a:r>
              <a:rPr lang="hr-HR" baseline="0" dirty="0" smtClean="0"/>
              <a:t> modela pomoću </a:t>
            </a:r>
            <a:r>
              <a:rPr lang="hr-HR" baseline="0" dirty="0" smtClean="0"/>
              <a:t>vrijednosnih objekata.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15</a:t>
            </a:fld>
            <a:endParaRPr lang="hr-H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42</a:t>
            </a:fld>
            <a:endParaRPr lang="hr-H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43</a:t>
            </a:fld>
            <a:endParaRPr lang="hr-H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44</a:t>
            </a:fld>
            <a:endParaRPr lang="hr-H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45</a:t>
            </a:fld>
            <a:endParaRPr lang="hr-H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Vrijednosni objekti predstavljaju elemente u dizajnu o kojima mislimo na način što oni</a:t>
            </a:r>
            <a:r>
              <a:rPr lang="hr-HR" baseline="0" dirty="0" smtClean="0"/>
              <a:t> predstavljaju, a ne tko su oni.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16</a:t>
            </a:fld>
            <a:endParaRPr lang="hr-H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Izražavanje</a:t>
            </a:r>
            <a:r>
              <a:rPr lang="hr-HR" baseline="0" dirty="0" smtClean="0"/>
              <a:t> modela pomoću </a:t>
            </a:r>
            <a:r>
              <a:rPr lang="hr-HR" baseline="0" dirty="0" smtClean="0"/>
              <a:t>servisa.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17</a:t>
            </a:fld>
            <a:endParaRPr lang="hr-H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18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Održavanje integriteta pomoću agregata.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19</a:t>
            </a:fld>
            <a:endParaRPr lang="hr-H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20</a:t>
            </a:fld>
            <a:endParaRPr lang="hr-H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07A43-5B6D-4281-836D-6D732B28FC8C}" type="slidenum">
              <a:rPr lang="hr-HR" smtClean="0"/>
              <a:pPr/>
              <a:t>21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12/30/2010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12/30/2010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ddd-in-practic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omain-driven_design" TargetMode="External"/><Relationship Id="rId5" Type="http://schemas.openxmlformats.org/officeDocument/2006/relationships/hyperlink" Target="http://domaindrivendesign.org/" TargetMode="External"/><Relationship Id="rId4" Type="http://schemas.openxmlformats.org/officeDocument/2006/relationships/hyperlink" Target="http://www.infoq.com/minibooks/domain-driven-design-quickl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8680"/>
            <a:ext cx="8458200" cy="3323233"/>
          </a:xfrm>
        </p:spPr>
        <p:txBody>
          <a:bodyPr>
            <a:normAutofit/>
          </a:bodyPr>
          <a:lstStyle/>
          <a:p>
            <a:r>
              <a:rPr lang="hr-HR" dirty="0" smtClean="0"/>
              <a:t>Razvoj vođen domenom </a:t>
            </a:r>
            <a:br>
              <a:rPr lang="hr-HR" dirty="0" smtClean="0"/>
            </a:br>
            <a:r>
              <a:rPr lang="hr-HR" dirty="0" smtClean="0"/>
              <a:t>(</a:t>
            </a:r>
            <a:r>
              <a:rPr lang="hr-HR" dirty="0" err="1" smtClean="0"/>
              <a:t>Doman</a:t>
            </a:r>
            <a:r>
              <a:rPr lang="hr-HR" dirty="0" smtClean="0"/>
              <a:t>-</a:t>
            </a:r>
            <a:r>
              <a:rPr lang="hr-HR" dirty="0" err="1" smtClean="0"/>
              <a:t>Driven</a:t>
            </a:r>
            <a:r>
              <a:rPr lang="hr-HR" dirty="0" smtClean="0"/>
              <a:t> </a:t>
            </a:r>
            <a:r>
              <a:rPr lang="hr-HR" dirty="0" err="1" smtClean="0"/>
              <a:t>Design</a:t>
            </a:r>
            <a:r>
              <a:rPr lang="hr-HR" dirty="0" smtClean="0"/>
              <a:t>)</a:t>
            </a:r>
            <a:r>
              <a:rPr lang="hr-HR" smtClean="0"/>
              <a:t/>
            </a:r>
            <a:br>
              <a:rPr lang="hr-HR" smtClean="0"/>
            </a:br>
            <a:r>
              <a:rPr lang="hr-HR" smtClean="0"/>
              <a:t>na </a:t>
            </a:r>
            <a:r>
              <a:rPr lang="hr-HR" dirty="0" smtClean="0"/>
              <a:t>primjeru upravljanja stambenim zgradama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6680"/>
            <a:ext cx="5842992" cy="1752600"/>
          </a:xfrm>
        </p:spPr>
        <p:txBody>
          <a:bodyPr/>
          <a:lstStyle/>
          <a:p>
            <a:r>
              <a:rPr lang="hr-H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Željko Tepšić</a:t>
            </a:r>
          </a:p>
          <a:p>
            <a:endParaRPr lang="hr-H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hr-H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Mentor: Prof.dr.sc. Nikola Bogunović</a:t>
            </a:r>
            <a:endParaRPr lang="hr-H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Slojevita arhitektura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Često puta se poslovna logika smješta u korisnička sučelja i kod za pristup bazi podataka.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Kada je domenski orijentiran kod pomiješan sa ostalim slojevima, postaje ekstremno teško razumjeti i razmišljati o domeni koju modeliramo.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Iz tih se razloga složeni programski sustavi 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particioniraju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u slojeve.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Slojeve je potrebno razvijati tako da je svaki pojedini sloj kohezivan i da ovisi samo o sloju ispod njega.</a:t>
            </a:r>
          </a:p>
          <a:p>
            <a:pPr>
              <a:buClrTx/>
              <a:buNone/>
            </a:pPr>
            <a:endParaRPr lang="hr-HR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d_archite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980728"/>
            <a:ext cx="5247594" cy="3240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Slojevita arhitektura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2592288"/>
          </a:xfrm>
        </p:spPr>
        <p:txBody>
          <a:bodyPr>
            <a:normAutofit fontScale="77500" lnSpcReduction="20000"/>
          </a:bodyPr>
          <a:lstStyle/>
          <a:p>
            <a:pPr>
              <a:buClrTx/>
            </a:pPr>
            <a:r>
              <a:rPr lang="hr-HR" sz="3000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Korisničko sučelje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– prezentacija informacija korisniku</a:t>
            </a:r>
          </a:p>
          <a:p>
            <a:pPr>
              <a:buClrTx/>
            </a:pPr>
            <a:r>
              <a:rPr lang="hr-HR" sz="3000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Aplikacijski sloj 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– tanki sloj koji koordinira aplikacijske aktivnosti. Ne sadrži poslovnu logiku.</a:t>
            </a:r>
          </a:p>
          <a:p>
            <a:pPr>
              <a:buClrTx/>
            </a:pPr>
            <a:r>
              <a:rPr lang="hr-HR" sz="3000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Domenski sloj 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– sadrži informacije o domeni. Jezgra poslovnih informacijskih sustava.</a:t>
            </a:r>
          </a:p>
          <a:p>
            <a:pPr>
              <a:buClrTx/>
            </a:pPr>
            <a:r>
              <a:rPr lang="hr-HR" sz="3000" b="1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Intrastrukturni</a:t>
            </a:r>
            <a:r>
              <a:rPr lang="hr-HR" sz="3000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sloj 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– podupiruća knjižnica za sve ostale slojeve</a:t>
            </a:r>
          </a:p>
          <a:p>
            <a:pPr>
              <a:buClrTx/>
            </a:pPr>
            <a:endParaRPr lang="hr-HR" sz="30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Tx/>
            </a:pPr>
            <a:endParaRPr lang="hr-HR" sz="30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hr-HR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Građevni blokovi DDD-a (2)</a:t>
            </a:r>
            <a:endParaRPr lang="hr-HR" dirty="0"/>
          </a:p>
        </p:txBody>
      </p:sp>
      <p:pic>
        <p:nvPicPr>
          <p:cNvPr id="5" name="Content Placeholder 4" descr="buidling_blocks_of_DDD_etiti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3225" y="2249488"/>
            <a:ext cx="6277549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Entiteti(1)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Objekt koji je primarno određen svojim identitetom naziva se entitet.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Životni ciklus entiteta može radikalno promijeniti formu i sadržaj objekta, ali identitet i kontinuitet objekta mora biti očuvan.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Primjer: Osoba tijekom svojeg života mijenja svoj izgled, financijsko stanje, ali njezin identitet ostaje uvijek isti.</a:t>
            </a:r>
            <a:endParaRPr lang="hr-HR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Entiteti(2) – Modeliranje entiteta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Definicija identiteta proizlazi iz modela, odnosno definiranje identiteta zahtjeva poznavanje domene.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Za osiguranje identiteta potrebno je definirati jedinstveni identifikator i pridodati ga objektu kao atribut.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Identifikator može biti generiran automatski u sustavu ili može biti definiran vanjskim faktorom (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npr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. JMBG ili OIB).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Jednom određen identitet/identifikator se ne nikada ne može promijeniti.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Građevni blokovi DDD-a (3)</a:t>
            </a:r>
            <a:endParaRPr lang="hr-HR" dirty="0"/>
          </a:p>
        </p:txBody>
      </p:sp>
      <p:pic>
        <p:nvPicPr>
          <p:cNvPr id="6" name="Content Placeholder 5" descr="buidling_blocks_of_DDD_value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3225" y="2249488"/>
            <a:ext cx="6277549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Vrijednosni objekti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Objekt koji predstavlja opisni aspekt domene bez konceptualnog identiteta zove se vrijednosni objekt.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Mogu se sastojati od drugih objekata.</a:t>
            </a:r>
          </a:p>
          <a:p>
            <a:pPr>
              <a:buClrTx/>
            </a:pP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Tranzijentne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su prirode, odnosno stvaraju se radi neke operacije i nakon toga se mogu odbaciti.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Vrijednosni objekti moraju biti nepromjenjivi (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engl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. 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immutable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Građevni blokovi DDD-a (4)</a:t>
            </a:r>
            <a:endParaRPr lang="hr-HR" dirty="0"/>
          </a:p>
        </p:txBody>
      </p:sp>
      <p:pic>
        <p:nvPicPr>
          <p:cNvPr id="5" name="Content Placeholder 4" descr="buidling_blocks_of_DDD_servic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3225" y="2249488"/>
            <a:ext cx="6277549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Servisi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Servis je operacija ponuđena preko sučelja koje postoji samostalno u modelu, bez 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enkapsulacije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stanja.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Dobar servis ima tri karakteristike: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Operacija se odnosi na koncept iz domene koji nije prirodni dio entiteta ili vrijednosnog objekta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Sučelje je definirano u okvirima drugih elemenata u domeni.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Operacije koje servis sadrži moraju biti bez stanja.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Građevni blokovi DDD-a (5)</a:t>
            </a:r>
            <a:endParaRPr lang="hr-HR" dirty="0"/>
          </a:p>
        </p:txBody>
      </p:sp>
      <p:pic>
        <p:nvPicPr>
          <p:cNvPr id="6" name="Content Placeholder 5" descr="buidling_blocks_of_DDD_aggregat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3225" y="2249488"/>
            <a:ext cx="6277549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hr-HR" dirty="0" smtClean="0">
                <a:latin typeface="Trebuchet MS (Headings)"/>
              </a:rPr>
              <a:t>Uvod</a:t>
            </a:r>
          </a:p>
          <a:p>
            <a:pPr>
              <a:buClrTx/>
            </a:pPr>
            <a:r>
              <a:rPr lang="hr-HR" dirty="0" smtClean="0">
                <a:latin typeface="Trebuchet MS (Headings)"/>
              </a:rPr>
              <a:t>Razvoj vođen domenom (DDD)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Trebuchet MS (Headings)"/>
              </a:rPr>
              <a:t>Sveprisutni jezik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Trebuchet MS (Headings)"/>
              </a:rPr>
              <a:t>Građevni blokovi DDD-a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Trebuchet MS (Headings)"/>
              </a:rPr>
              <a:t>Kontinuirano refaktoriranje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Trebuchet MS (Headings)"/>
              </a:rPr>
              <a:t>Omeđen kontekst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Trebuchet MS (Headings)"/>
              </a:rPr>
              <a:t>TDD</a:t>
            </a:r>
          </a:p>
          <a:p>
            <a:pPr>
              <a:buClrTx/>
            </a:pPr>
            <a:r>
              <a:rPr lang="hr-HR" dirty="0" smtClean="0">
                <a:latin typeface="Trebuchet MS (Headings)"/>
              </a:rPr>
              <a:t>Domena upravljanja stambenim zgradama</a:t>
            </a:r>
          </a:p>
          <a:p>
            <a:pPr>
              <a:buClrTx/>
            </a:pPr>
            <a:r>
              <a:rPr lang="hr-HR" dirty="0" smtClean="0">
                <a:latin typeface="Trebuchet MS (Headings)"/>
              </a:rPr>
              <a:t>Implementacija</a:t>
            </a:r>
          </a:p>
          <a:p>
            <a:pPr>
              <a:buClrTx/>
            </a:pPr>
            <a:r>
              <a:rPr lang="hr-HR" dirty="0" smtClean="0">
                <a:latin typeface="Trebuchet MS (Headings)"/>
              </a:rPr>
              <a:t>Zaključak</a:t>
            </a:r>
            <a:endParaRPr lang="hr-HR" dirty="0">
              <a:latin typeface="Trebuchet MS (Headings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Agregati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Agregat je skup povezanih objekata koje tretiramo kao jedinku prilikom promjene podataka.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Korijen je jedan, specifičan entitet sadržan unutar agregata.</a:t>
            </a:r>
          </a:p>
          <a:p>
            <a:pPr>
              <a:buClrTx/>
            </a:pPr>
            <a:endParaRPr lang="hr-HR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Agregati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fontScale="92500" lnSpcReduction="10000"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Pravila agregata: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Korijenski entitet ima globalni identitet i odgovoran je za provjeravanje </a:t>
            </a:r>
            <a:r>
              <a:rPr lang="hr-HR" dirty="0" err="1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invarijanti</a:t>
            </a:r>
            <a:endParaRPr lang="hr-HR" dirty="0" smtClean="0">
              <a:solidFill>
                <a:schemeClr val="tx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Entiteti unutar granice imaju samo lokalni identitet, jedinstven jedino unutar agregata.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Ništa izvan agregata ne može držati referencu na objekt unutar granice. Korijen može predati referencu na unutarnje entiteta na privremeno korištenje.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Iz baze je moguće dobiti samo korijenske entitete.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Objekti unutar agregata mogu držati referencu na korijene drugih agregata.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Prilikom brisanja agregata, operacija brisanja mora odjednom obrisati sve elemente agregata.</a:t>
            </a:r>
          </a:p>
          <a:p>
            <a:pPr lvl="1">
              <a:buClrTx/>
            </a:pPr>
            <a:endParaRPr lang="hr-HR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Građevni blokovi DDD-a (6)</a:t>
            </a:r>
            <a:endParaRPr lang="hr-HR" dirty="0"/>
          </a:p>
        </p:txBody>
      </p:sp>
      <p:pic>
        <p:nvPicPr>
          <p:cNvPr id="5" name="Content Placeholder 4" descr="buidling_blocks_of_DDD_factori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3225" y="2249488"/>
            <a:ext cx="6277549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Tvornice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Stvaranje objekata može biti složena operacija.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Stvaranje kompleksnih objekata odgovornost je sloja domene, no međutim taj zadatak ne pripada objektima koji izražavaju model.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Programski element čija je odgovornost stvaranje drugih objekata naziva se tvornica.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Tvornica enkapsulira znanje potrebno za stvaranje kompleksnih objekata ili agregata.</a:t>
            </a:r>
          </a:p>
          <a:p>
            <a:pPr>
              <a:buClrTx/>
            </a:pPr>
            <a:endParaRPr lang="hr-HR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Tvornice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Dva osnovna zahtjeva za implementaciju tvornice: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Svaka operacija stvaranja je </a:t>
            </a:r>
            <a:r>
              <a:rPr lang="hr-HR" dirty="0" err="1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atomarna</a:t>
            </a: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 provodi sve invarijante kreiranog objekta ili agregata.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Tvornica treba biti apstrahirana prema željenom tipu, a ne prema konkretnom razredu.</a:t>
            </a:r>
          </a:p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Ponekad je dovoljan samo konstruktor.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Građevni blokovi DDD-a (7)</a:t>
            </a:r>
            <a:endParaRPr lang="hr-HR" dirty="0"/>
          </a:p>
        </p:txBody>
      </p:sp>
      <p:pic>
        <p:nvPicPr>
          <p:cNvPr id="6" name="Content Placeholder 5" descr="buidling_blocks_of_DDD_repositori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33225" y="2249488"/>
            <a:ext cx="6277549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Repozitoriji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Repozitorij je mehanizam za enkapsulaciju ponašanja spremanja, dohvaćanja i pretraživanja koji emulira kolekciju objekata.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Repozitorij je potrebno ostvariti kroz dobro poznato globalno sučelje.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Repozitoriji se definiraju samo za korijenske agregate koji u stvarnosti trebaju direktan pristup.</a:t>
            </a:r>
            <a:endParaRPr lang="hr-HR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Kontinuirano refaktoriranje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Refaktoriranje je proces redizajniranja programskog koda radi poboljšanja modela bez bilo kakvog utjecaja na ponašanje aplikacije.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Tradicionalno refaktoriranje je tehnički motivirano.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DDD refaktoriranje je motivirano uvidom u domenu radi odgovarajućeg poboljšanja modela ili njegove reprezentacije u kodu.</a:t>
            </a:r>
            <a:endParaRPr lang="hr-HR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Omeđen kontekst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Veliki projekti obuhvaćaju više modela.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Kombinacija programskih kodova sa različitim modelima uzrokuje teško održavanje i ne razumijevanje modela.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Komunikacija postaje ne shvatljiva (sveprisutni jezik).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Rješenje omeđen 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kotekst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(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engl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. 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bounded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context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) – potrebno je eksplicitno definirati kontekst unutar kojeg </a:t>
            </a:r>
            <a:r>
              <a:rPr lang="hr-HR" sz="3000" smtClean="0">
                <a:latin typeface="Arial" pitchFamily="34" charset="0"/>
                <a:ea typeface="Verdana" pitchFamily="34" charset="0"/>
                <a:cs typeface="Arial" pitchFamily="34" charset="0"/>
              </a:rPr>
              <a:t>se primjenjuje 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model.</a:t>
            </a:r>
            <a:endParaRPr lang="hr-HR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Test-</a:t>
            </a:r>
            <a:r>
              <a:rPr lang="hr-HR" dirty="0" err="1" smtClean="0"/>
              <a:t>Driven</a:t>
            </a:r>
            <a:r>
              <a:rPr lang="hr-HR" dirty="0" smtClean="0"/>
              <a:t> </a:t>
            </a:r>
            <a:r>
              <a:rPr lang="hr-HR" dirty="0" err="1" smtClean="0"/>
              <a:t>Development</a:t>
            </a:r>
            <a:r>
              <a:rPr lang="hr-HR" dirty="0" smtClean="0"/>
              <a:t> (TDD)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Razvoj vođen testiranjem, ili TDD, je pristup koji pomaže timu u ranoj identifikaciji dizajnerskih problema u projektu kao i verifikaciji da je programski kod u skladu sa modelom domene.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Vrlo je važno testirati stanja i ponašanje modela domene, a što manje se fokusirati na implementacijske detalje pristupa podacima ili 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perzistanciju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Uvod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U informacijskim sustavima, stvarni svijet predstavljamo objektima koji su imenovani i oblikovani prema konceptima s kojima se susrećemo svaki dan.</a:t>
            </a:r>
          </a:p>
          <a:p>
            <a:pPr>
              <a:spcBef>
                <a:spcPts val="1200"/>
              </a:spcBef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Razvoj programske potpore često je povezan sa automatizacijom procesa iz stvarnog svijeta ili sa pružanjem rješenja za poslovne probleme.</a:t>
            </a:r>
          </a:p>
          <a:p>
            <a:pPr>
              <a:spcBef>
                <a:spcPts val="1200"/>
              </a:spcBef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Ta automatizacija procesa i poslovni problemi čine domenu programske potpore.</a:t>
            </a:r>
          </a:p>
          <a:p>
            <a:pPr>
              <a:buClrTx/>
              <a:buNone/>
            </a:pPr>
            <a:endParaRPr lang="hr-HR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Test-</a:t>
            </a:r>
            <a:r>
              <a:rPr lang="hr-HR" dirty="0" err="1" smtClean="0"/>
              <a:t>Driven</a:t>
            </a:r>
            <a:r>
              <a:rPr lang="hr-HR" dirty="0" smtClean="0"/>
              <a:t> </a:t>
            </a:r>
            <a:r>
              <a:rPr lang="hr-HR" dirty="0" err="1" smtClean="0"/>
              <a:t>Development</a:t>
            </a:r>
            <a:r>
              <a:rPr lang="hr-HR" dirty="0" smtClean="0"/>
              <a:t> (TDD)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Pravila (Red/Green):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Napisati programski kod koji ne zadovoljava test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Napisati programski kod koji će proći </a:t>
            </a:r>
            <a:r>
              <a:rPr lang="hr-HR" dirty="0" err="1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unit</a:t>
            </a: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test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Napraviti preoblikovanje koda (Refaktoriranje)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Upravljanje stambenim zgradama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Sudionici upravljanja su suvlasnici i upravitelj.</a:t>
            </a:r>
          </a:p>
          <a:p>
            <a:pPr>
              <a:buClrTx/>
            </a:pPr>
            <a:r>
              <a:rPr lang="hr-HR" sz="30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Vlasnici se brinu i odgovaraju za svoje vlasništvo, a izvršne poslove oko toga povjeravaju upravitelju.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Upravitelj upravlja zgradom, održava ju, prikuplja pričuvu za zgradu te obavlja i sve druge poslove koje mu povjere suvlasnici.</a:t>
            </a:r>
          </a:p>
          <a:p>
            <a:pPr>
              <a:buClrTx/>
            </a:pPr>
            <a:r>
              <a:rPr lang="hr-HR" sz="30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Izvor prihoda kojim se osigurava i ostvaruje briga za stambenu zgradu jest pričuva.</a:t>
            </a:r>
            <a:endParaRPr lang="hr-HR" dirty="0" smtClean="0">
              <a:solidFill>
                <a:schemeClr val="tx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Upravljanje stambenim zgradama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Propisano je da se mora plaćati minimalno </a:t>
            </a:r>
            <a:r>
              <a:rPr lang="hr-HR" sz="3200" dirty="0" smtClean="0">
                <a:latin typeface="Arial" pitchFamily="34" charset="0"/>
                <a:cs typeface="Arial" pitchFamily="34" charset="0"/>
              </a:rPr>
              <a:t>1,53 kn/m</a:t>
            </a:r>
            <a:r>
              <a:rPr lang="hr-HR" sz="32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hr-HR" sz="3200" dirty="0" smtClean="0">
                <a:latin typeface="Arial" pitchFamily="34" charset="0"/>
                <a:cs typeface="Arial" pitchFamily="34" charset="0"/>
              </a:rPr>
              <a:t> mjesečno u zajedničku pričuvu zgrade.</a:t>
            </a:r>
          </a:p>
          <a:p>
            <a:pPr>
              <a:buClrTx/>
            </a:pPr>
            <a:r>
              <a:rPr lang="hr-HR" sz="3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Potpuno uređen suvlasnički odnos u nekoj nekretnini postoji kada se točno utvrdi tko je vlasnik kojega posebnog dijela zgrade, a što je zajedničko vlasništvo.</a:t>
            </a:r>
          </a:p>
          <a:p>
            <a:pPr>
              <a:buClrTx/>
            </a:pPr>
            <a:r>
              <a:rPr lang="hr-HR" sz="32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Kako bi se to postiglo potrebno je etažirati zgradu.</a:t>
            </a:r>
            <a:endParaRPr lang="hr-HR" sz="3200" dirty="0" smtClean="0">
              <a:solidFill>
                <a:schemeClr val="tx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Upravljanje stambenim zgradama 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Svi poslovi koje suvlasnici poduzimaju na zgradi imaju karakter redovne i izvanredne uprave. </a:t>
            </a:r>
          </a:p>
          <a:p>
            <a:pPr>
              <a:buClrTx/>
            </a:pPr>
            <a:r>
              <a:rPr lang="hr-HR" sz="30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O redovnoj upravi suvlasnici odlučuju većinom glasova.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Odluka se smatra donesenom kada se za nju izjasne suvlasnici koji zajedno imaju većinu suvlasničkih dijelova.</a:t>
            </a:r>
          </a:p>
          <a:p>
            <a:pPr>
              <a:buClrTx/>
            </a:pPr>
            <a:r>
              <a:rPr lang="hr-HR" sz="30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Dok je za izvanrednu upravu potrebna suglasnost svih suvlasnika.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Upravljanje stambenim zgradama (4)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Suvlasnici mogu prijaviti kvarove upravitelju.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Upravitelj za prijavljene kvarove angažira svoje kooperante za sanaciju kvarova.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Predstavnik suvlasnika mora potvrditi da je posao sanacije kvara obavljen.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Predstavnik suvlasnika mora odobriti svako plaćanje iz pričuve upravitelju.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Implementacija - Apstrakcije</a:t>
            </a:r>
            <a:endParaRPr lang="hr-HR" dirty="0"/>
          </a:p>
        </p:txBody>
      </p:sp>
      <p:pic>
        <p:nvPicPr>
          <p:cNvPr id="4" name="Content Placeholder 3" descr="AbstractionsClassDiagra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38128" y="2419119"/>
            <a:ext cx="4067743" cy="3315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976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Implementacija – Osobe i uloge</a:t>
            </a:r>
            <a:endParaRPr lang="hr-HR" dirty="0"/>
          </a:p>
        </p:txBody>
      </p:sp>
      <p:pic>
        <p:nvPicPr>
          <p:cNvPr id="5" name="Content Placeholder 4" descr="PersonsAndRolesClassDiagra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6698" y="1412776"/>
            <a:ext cx="8857790" cy="51610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976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Implementacija - Zakonodavstvo</a:t>
            </a:r>
            <a:endParaRPr lang="hr-HR" dirty="0"/>
          </a:p>
        </p:txBody>
      </p:sp>
      <p:pic>
        <p:nvPicPr>
          <p:cNvPr id="8" name="Content Placeholder 7" descr="LegislatureClassDiagra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115039"/>
            <a:ext cx="8690109" cy="56263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976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Implementacija - Zakonodavstvo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196752"/>
            <a:ext cx="6973788" cy="5541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97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Implementacija – Upravljanje zgradom </a:t>
            </a:r>
            <a:endParaRPr lang="hr-HR" dirty="0"/>
          </a:p>
        </p:txBody>
      </p:sp>
      <p:pic>
        <p:nvPicPr>
          <p:cNvPr id="5" name="Content Placeholder 4" descr="BuildingManagementClassDiagra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72816"/>
            <a:ext cx="8229600" cy="40574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Uvod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Programska potpora potječe iz domene te je time i usko povezna s domenom.</a:t>
            </a:r>
          </a:p>
          <a:p>
            <a:pPr>
              <a:spcBef>
                <a:spcPts val="1200"/>
              </a:spcBef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Često puta se previše vremena troši samo na tehnologiju  i implementaciju.</a:t>
            </a:r>
          </a:p>
          <a:p>
            <a:pPr>
              <a:spcBef>
                <a:spcPts val="1200"/>
              </a:spcBef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Da bi smo razvili dobru programsku potporu potrebno je znati radi čega se razvija programska potpora.</a:t>
            </a:r>
          </a:p>
          <a:p>
            <a:pPr>
              <a:spcBef>
                <a:spcPts val="1200"/>
              </a:spcBef>
              <a:buClrTx/>
            </a:pPr>
            <a:r>
              <a:rPr lang="hr-HR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Npr</a:t>
            </a: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. nije moguće napraviti informacijski sustav banke ukoliko ne razumijemo što je uopće banka i bankarstvo. Dakle, potrebno je razumjeti bankarsku domenu.</a:t>
            </a:r>
          </a:p>
          <a:p>
            <a:pPr>
              <a:buClrTx/>
              <a:buNone/>
            </a:pPr>
            <a:endParaRPr lang="hr-HR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97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Implementacija – Upravljanje zgradom </a:t>
            </a:r>
            <a:endParaRPr lang="hr-HR" dirty="0"/>
          </a:p>
        </p:txBody>
      </p:sp>
      <p:pic>
        <p:nvPicPr>
          <p:cNvPr id="10" name="Content Placeholder 9" descr="BuildingManagementClassDiagram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916832"/>
            <a:ext cx="5889353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976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Implementacija – Prijava kvara</a:t>
            </a:r>
            <a:endParaRPr lang="hr-HR" dirty="0"/>
          </a:p>
        </p:txBody>
      </p:sp>
      <p:pic>
        <p:nvPicPr>
          <p:cNvPr id="8" name="Content Placeholder 7" descr="BuildingMaintenanceClassDiagra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3648" y="1844824"/>
            <a:ext cx="6154626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976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Implementacija – Financije</a:t>
            </a:r>
            <a:endParaRPr lang="hr-HR" dirty="0"/>
          </a:p>
        </p:txBody>
      </p:sp>
      <p:pic>
        <p:nvPicPr>
          <p:cNvPr id="5" name="Content Placeholder 4" descr="FinancesClassDiagra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988840"/>
            <a:ext cx="8229600" cy="40101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fontScale="92500" lnSpcReduction="10000"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DDD preporučljiv za projekte sa kompleksnom domenom.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Popularan i kod manjih projekata.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Zahtjeva veliku disciplinu prilikom razvijanja od strane razvojnika.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Na početku vrlo spori rast, kasnije se to nadoknađuje u održavanju i proširivanju.</a:t>
            </a:r>
          </a:p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Premda je DDD zastupa “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Persistence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hr-HR" sz="3000" smtClean="0">
                <a:latin typeface="Arial" pitchFamily="34" charset="0"/>
                <a:ea typeface="Verdana" pitchFamily="34" charset="0"/>
                <a:cs typeface="Arial" pitchFamily="34" charset="0"/>
              </a:rPr>
              <a:t>ignorance” 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potrebno je razmišljati i o implementacijskim detaljima.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Implementacijski detalj ponekad određuje što će biti korijenski agregat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Diplomski rad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Izrada kompletnog informacijskog sustava gdje je jezgra model dizajniran primjenom DDD-a.</a:t>
            </a:r>
          </a:p>
          <a:p>
            <a:pPr>
              <a:buClrTx/>
            </a:pPr>
            <a:r>
              <a:rPr lang="hr-HR" sz="30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Implementacija infrastrukturnog sloja, odnosno repozitorija, pomoću O/R </a:t>
            </a:r>
            <a:r>
              <a:rPr lang="hr-HR" sz="3000" dirty="0" err="1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mapera</a:t>
            </a:r>
            <a:r>
              <a:rPr lang="hr-HR" sz="30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hr-HR" sz="3000" dirty="0" err="1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NHibernate</a:t>
            </a:r>
            <a:endParaRPr lang="hr-HR" sz="3000" dirty="0" smtClean="0">
              <a:solidFill>
                <a:schemeClr val="tx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Tx/>
            </a:pP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Prezantacijski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i aplikacijski sloj ostvaren pomoću MVC obrasca, </a:t>
            </a:r>
            <a:r>
              <a:rPr lang="hr-HR" sz="3000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ASP.NET</a:t>
            </a:r>
            <a:r>
              <a:rPr lang="hr-HR" sz="30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MVC 2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DDD model, odnosno sloj domene savršeno se nadopunjuje sa MVC-om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fontScale="85000" lnSpcReduction="20000"/>
          </a:bodyPr>
          <a:lstStyle/>
          <a:p>
            <a:r>
              <a:rPr lang="hr-HR" i="1" dirty="0" err="1" smtClean="0"/>
              <a:t>Eric</a:t>
            </a:r>
            <a:r>
              <a:rPr lang="hr-HR" i="1" dirty="0" smtClean="0"/>
              <a:t> Evans: </a:t>
            </a:r>
            <a:r>
              <a:rPr lang="hr-HR" i="1" dirty="0" err="1" smtClean="0"/>
              <a:t>Domain</a:t>
            </a:r>
            <a:r>
              <a:rPr lang="hr-HR" i="1" dirty="0" smtClean="0"/>
              <a:t>-</a:t>
            </a:r>
            <a:r>
              <a:rPr lang="hr-HR" i="1" dirty="0" err="1" smtClean="0"/>
              <a:t>Driven</a:t>
            </a:r>
            <a:r>
              <a:rPr lang="hr-HR" i="1" dirty="0" smtClean="0"/>
              <a:t> </a:t>
            </a:r>
            <a:r>
              <a:rPr lang="hr-HR" i="1" dirty="0" err="1" smtClean="0"/>
              <a:t>Design</a:t>
            </a:r>
            <a:r>
              <a:rPr lang="hr-HR" i="1" dirty="0" smtClean="0"/>
              <a:t>: </a:t>
            </a:r>
            <a:r>
              <a:rPr lang="hr-HR" i="1" dirty="0" err="1" smtClean="0"/>
              <a:t>Tackling</a:t>
            </a:r>
            <a:r>
              <a:rPr lang="hr-HR" i="1" dirty="0" smtClean="0"/>
              <a:t> </a:t>
            </a:r>
            <a:r>
              <a:rPr lang="hr-HR" i="1" dirty="0" err="1" smtClean="0"/>
              <a:t>Complexity</a:t>
            </a:r>
            <a:r>
              <a:rPr lang="hr-HR" i="1" dirty="0" smtClean="0"/>
              <a:t> </a:t>
            </a:r>
            <a:r>
              <a:rPr lang="hr-HR" i="1" dirty="0" err="1" smtClean="0"/>
              <a:t>in</a:t>
            </a:r>
            <a:r>
              <a:rPr lang="hr-HR" i="1" dirty="0" smtClean="0"/>
              <a:t> </a:t>
            </a:r>
            <a:r>
              <a:rPr lang="hr-HR" i="1" dirty="0" err="1" smtClean="0"/>
              <a:t>the</a:t>
            </a:r>
            <a:r>
              <a:rPr lang="hr-HR" i="1" dirty="0" smtClean="0"/>
              <a:t> </a:t>
            </a:r>
            <a:r>
              <a:rPr lang="hr-HR" i="1" dirty="0" err="1" smtClean="0"/>
              <a:t>Heart</a:t>
            </a:r>
            <a:r>
              <a:rPr lang="hr-HR" i="1" dirty="0" smtClean="0"/>
              <a:t> </a:t>
            </a:r>
            <a:r>
              <a:rPr lang="hr-HR" i="1" dirty="0" err="1" smtClean="0"/>
              <a:t>of</a:t>
            </a:r>
            <a:r>
              <a:rPr lang="hr-HR" i="1" dirty="0" smtClean="0"/>
              <a:t> </a:t>
            </a:r>
            <a:r>
              <a:rPr lang="hr-HR" i="1" dirty="0" err="1" smtClean="0"/>
              <a:t>Software</a:t>
            </a:r>
            <a:r>
              <a:rPr lang="hr-HR" i="1" dirty="0" smtClean="0"/>
              <a:t>, </a:t>
            </a:r>
            <a:r>
              <a:rPr lang="hr-HR" i="1" dirty="0" err="1" smtClean="0"/>
              <a:t>Addison</a:t>
            </a:r>
            <a:r>
              <a:rPr lang="hr-HR" i="1" dirty="0" smtClean="0"/>
              <a:t> </a:t>
            </a:r>
            <a:r>
              <a:rPr lang="hr-HR" i="1" dirty="0" err="1" smtClean="0"/>
              <a:t>Wesley</a:t>
            </a:r>
            <a:r>
              <a:rPr lang="hr-HR" i="1" dirty="0" smtClean="0"/>
              <a:t>, 2003.</a:t>
            </a:r>
          </a:p>
          <a:p>
            <a:r>
              <a:rPr lang="hr-HR" dirty="0" err="1" smtClean="0"/>
              <a:t>Srini</a:t>
            </a:r>
            <a:r>
              <a:rPr lang="hr-HR" dirty="0" smtClean="0"/>
              <a:t> </a:t>
            </a:r>
            <a:r>
              <a:rPr lang="hr-HR" dirty="0" err="1" smtClean="0"/>
              <a:t>Penchikala</a:t>
            </a:r>
            <a:r>
              <a:rPr lang="hr-HR" dirty="0" smtClean="0"/>
              <a:t>: </a:t>
            </a:r>
            <a:r>
              <a:rPr lang="hr-HR" dirty="0" err="1" smtClean="0"/>
              <a:t>InfoQ</a:t>
            </a:r>
            <a:r>
              <a:rPr lang="hr-HR" dirty="0" smtClean="0"/>
              <a:t>: </a:t>
            </a:r>
            <a:r>
              <a:rPr lang="hr-HR" dirty="0" err="1" smtClean="0"/>
              <a:t>Domain</a:t>
            </a:r>
            <a:r>
              <a:rPr lang="hr-HR" dirty="0" smtClean="0"/>
              <a:t> </a:t>
            </a:r>
            <a:r>
              <a:rPr lang="hr-HR" dirty="0" err="1" smtClean="0"/>
              <a:t>Driven</a:t>
            </a:r>
            <a:r>
              <a:rPr lang="hr-HR" dirty="0" smtClean="0"/>
              <a:t> </a:t>
            </a:r>
            <a:r>
              <a:rPr lang="hr-HR" dirty="0" err="1" smtClean="0"/>
              <a:t>Design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Development</a:t>
            </a:r>
            <a:r>
              <a:rPr lang="hr-HR" dirty="0" smtClean="0"/>
              <a:t> </a:t>
            </a:r>
            <a:r>
              <a:rPr lang="hr-HR" dirty="0" err="1" smtClean="0"/>
              <a:t>In</a:t>
            </a:r>
            <a:r>
              <a:rPr lang="hr-HR" dirty="0" smtClean="0"/>
              <a:t> </a:t>
            </a:r>
            <a:r>
              <a:rPr lang="hr-HR" dirty="0" err="1" smtClean="0"/>
              <a:t>Practice</a:t>
            </a:r>
            <a:r>
              <a:rPr lang="hr-HR" dirty="0" smtClean="0"/>
              <a:t>, 2008.</a:t>
            </a:r>
            <a:br>
              <a:rPr lang="hr-HR" dirty="0" smtClean="0"/>
            </a:br>
            <a:r>
              <a:rPr lang="hr-HR" dirty="0" smtClean="0"/>
              <a:t>URL: </a:t>
            </a:r>
            <a:r>
              <a:rPr lang="hr-HR" u="sng" dirty="0" smtClean="0">
                <a:hlinkClick r:id="rId3"/>
              </a:rPr>
              <a:t>http://www.infoq.com/</a:t>
            </a:r>
            <a:r>
              <a:rPr lang="hr-HR" u="sng" dirty="0" err="1" smtClean="0">
                <a:hlinkClick r:id="rId3"/>
              </a:rPr>
              <a:t>articles</a:t>
            </a:r>
            <a:r>
              <a:rPr lang="hr-HR" u="sng" dirty="0" smtClean="0">
                <a:hlinkClick r:id="rId3"/>
              </a:rPr>
              <a:t>/</a:t>
            </a:r>
            <a:r>
              <a:rPr lang="hr-HR" u="sng" dirty="0" err="1" smtClean="0">
                <a:hlinkClick r:id="rId3"/>
              </a:rPr>
              <a:t>ddd</a:t>
            </a:r>
            <a:r>
              <a:rPr lang="hr-HR" u="sng" dirty="0" smtClean="0">
                <a:hlinkClick r:id="rId3"/>
              </a:rPr>
              <a:t>-</a:t>
            </a:r>
            <a:r>
              <a:rPr lang="hr-HR" u="sng" dirty="0" err="1" smtClean="0">
                <a:hlinkClick r:id="rId3"/>
              </a:rPr>
              <a:t>in</a:t>
            </a:r>
            <a:r>
              <a:rPr lang="hr-HR" u="sng" dirty="0" smtClean="0">
                <a:hlinkClick r:id="rId3"/>
              </a:rPr>
              <a:t>-</a:t>
            </a:r>
            <a:r>
              <a:rPr lang="hr-HR" u="sng" dirty="0" err="1" smtClean="0">
                <a:hlinkClick r:id="rId3"/>
              </a:rPr>
              <a:t>practice</a:t>
            </a:r>
            <a:r>
              <a:rPr lang="hr-HR" dirty="0" smtClean="0"/>
              <a:t> </a:t>
            </a:r>
            <a:endParaRPr lang="hr-HR" i="1" dirty="0" smtClean="0"/>
          </a:p>
          <a:p>
            <a:r>
              <a:rPr lang="hr-HR" dirty="0" err="1" smtClean="0"/>
              <a:t>Abel</a:t>
            </a:r>
            <a:r>
              <a:rPr lang="hr-HR" dirty="0" smtClean="0"/>
              <a:t> </a:t>
            </a:r>
            <a:r>
              <a:rPr lang="hr-HR" dirty="0" err="1" smtClean="0"/>
              <a:t>Avram</a:t>
            </a:r>
            <a:r>
              <a:rPr lang="hr-HR" dirty="0" smtClean="0"/>
              <a:t> &amp; Floyd </a:t>
            </a:r>
            <a:r>
              <a:rPr lang="hr-HR" dirty="0" err="1" smtClean="0"/>
              <a:t>Marinescu</a:t>
            </a:r>
            <a:r>
              <a:rPr lang="hr-HR" dirty="0" smtClean="0"/>
              <a:t>: </a:t>
            </a:r>
            <a:r>
              <a:rPr lang="hr-HR" dirty="0" err="1" smtClean="0"/>
              <a:t>Domain</a:t>
            </a:r>
            <a:r>
              <a:rPr lang="hr-HR" dirty="0" smtClean="0"/>
              <a:t>-</a:t>
            </a:r>
            <a:r>
              <a:rPr lang="hr-HR" dirty="0" err="1" smtClean="0"/>
              <a:t>Driven</a:t>
            </a:r>
            <a:r>
              <a:rPr lang="hr-HR" dirty="0" smtClean="0"/>
              <a:t> </a:t>
            </a:r>
            <a:r>
              <a:rPr lang="hr-HR" dirty="0" err="1" smtClean="0"/>
              <a:t>Design</a:t>
            </a:r>
            <a:r>
              <a:rPr lang="hr-HR" dirty="0" smtClean="0"/>
              <a:t> </a:t>
            </a:r>
            <a:r>
              <a:rPr lang="hr-HR" dirty="0" err="1" smtClean="0"/>
              <a:t>Quickly</a:t>
            </a:r>
            <a:r>
              <a:rPr lang="hr-HR" dirty="0" smtClean="0"/>
              <a:t>, 2006.</a:t>
            </a:r>
            <a:br>
              <a:rPr lang="hr-HR" dirty="0" smtClean="0"/>
            </a:br>
            <a:r>
              <a:rPr lang="hr-HR" dirty="0" smtClean="0"/>
              <a:t>URL: </a:t>
            </a:r>
            <a:r>
              <a:rPr lang="hr-HR" u="sng" dirty="0" smtClean="0">
                <a:hlinkClick r:id="rId4"/>
              </a:rPr>
              <a:t>http://www.infoq.com/</a:t>
            </a:r>
            <a:r>
              <a:rPr lang="hr-HR" u="sng" dirty="0" err="1" smtClean="0">
                <a:hlinkClick r:id="rId4"/>
              </a:rPr>
              <a:t>minibooks</a:t>
            </a:r>
            <a:r>
              <a:rPr lang="hr-HR" u="sng" dirty="0" smtClean="0">
                <a:hlinkClick r:id="rId4"/>
              </a:rPr>
              <a:t>/</a:t>
            </a:r>
            <a:r>
              <a:rPr lang="hr-HR" u="sng" dirty="0" err="1" smtClean="0">
                <a:hlinkClick r:id="rId4"/>
              </a:rPr>
              <a:t>domain</a:t>
            </a:r>
            <a:r>
              <a:rPr lang="hr-HR" u="sng" dirty="0" smtClean="0">
                <a:hlinkClick r:id="rId4"/>
              </a:rPr>
              <a:t>-</a:t>
            </a:r>
            <a:r>
              <a:rPr lang="hr-HR" u="sng" dirty="0" err="1" smtClean="0">
                <a:hlinkClick r:id="rId4"/>
              </a:rPr>
              <a:t>driven</a:t>
            </a:r>
            <a:r>
              <a:rPr lang="hr-HR" u="sng" dirty="0" smtClean="0">
                <a:hlinkClick r:id="rId4"/>
              </a:rPr>
              <a:t>-</a:t>
            </a:r>
            <a:r>
              <a:rPr lang="hr-HR" u="sng" dirty="0" err="1" smtClean="0">
                <a:hlinkClick r:id="rId4"/>
              </a:rPr>
              <a:t>design</a:t>
            </a:r>
            <a:r>
              <a:rPr lang="hr-HR" u="sng" dirty="0" smtClean="0">
                <a:hlinkClick r:id="rId4"/>
              </a:rPr>
              <a:t>-</a:t>
            </a:r>
            <a:r>
              <a:rPr lang="hr-HR" u="sng" dirty="0" err="1" smtClean="0">
                <a:hlinkClick r:id="rId4"/>
              </a:rPr>
              <a:t>quickly</a:t>
            </a:r>
            <a:r>
              <a:rPr lang="hr-HR" dirty="0" smtClean="0"/>
              <a:t> </a:t>
            </a:r>
            <a:endParaRPr lang="hr-HR" i="1" dirty="0" smtClean="0"/>
          </a:p>
          <a:p>
            <a:r>
              <a:rPr lang="hr-HR" dirty="0" err="1" smtClean="0"/>
              <a:t>Domain</a:t>
            </a:r>
            <a:r>
              <a:rPr lang="hr-HR" dirty="0" smtClean="0"/>
              <a:t>-</a:t>
            </a:r>
            <a:r>
              <a:rPr lang="hr-HR" dirty="0" err="1" smtClean="0"/>
              <a:t>Driven</a:t>
            </a:r>
            <a:r>
              <a:rPr lang="hr-HR" dirty="0" smtClean="0"/>
              <a:t> </a:t>
            </a:r>
            <a:r>
              <a:rPr lang="hr-HR" dirty="0" err="1" smtClean="0"/>
              <a:t>Design</a:t>
            </a:r>
            <a:r>
              <a:rPr lang="hr-HR" dirty="0" smtClean="0"/>
              <a:t> </a:t>
            </a:r>
            <a:r>
              <a:rPr lang="hr-HR" dirty="0" err="1" smtClean="0"/>
              <a:t>Community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URL: </a:t>
            </a:r>
            <a:r>
              <a:rPr lang="hr-HR" u="sng" dirty="0" smtClean="0">
                <a:hlinkClick r:id="rId5"/>
              </a:rPr>
              <a:t>http://domaindrivendesign.org/</a:t>
            </a:r>
            <a:r>
              <a:rPr lang="hr-HR" dirty="0" smtClean="0"/>
              <a:t> </a:t>
            </a:r>
            <a:endParaRPr lang="hr-HR" i="1" dirty="0" smtClean="0"/>
          </a:p>
          <a:p>
            <a:r>
              <a:rPr lang="hr-HR" dirty="0" err="1" smtClean="0"/>
              <a:t>Domain</a:t>
            </a:r>
            <a:r>
              <a:rPr lang="hr-HR" dirty="0" smtClean="0"/>
              <a:t> </a:t>
            </a:r>
            <a:r>
              <a:rPr lang="hr-HR" dirty="0" err="1" smtClean="0"/>
              <a:t>Driven</a:t>
            </a:r>
            <a:r>
              <a:rPr lang="hr-HR" dirty="0" smtClean="0"/>
              <a:t> </a:t>
            </a:r>
            <a:r>
              <a:rPr lang="hr-HR" dirty="0" err="1" smtClean="0"/>
              <a:t>Design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URL: </a:t>
            </a:r>
            <a:r>
              <a:rPr lang="hr-HR" u="sng" dirty="0" smtClean="0">
                <a:hlinkClick r:id="rId6"/>
              </a:rPr>
              <a:t>http://en.wikipedia.org/</a:t>
            </a:r>
            <a:r>
              <a:rPr lang="hr-HR" u="sng" dirty="0" err="1" smtClean="0">
                <a:hlinkClick r:id="rId6"/>
              </a:rPr>
              <a:t>wiki</a:t>
            </a:r>
            <a:r>
              <a:rPr lang="hr-HR" u="sng" dirty="0" smtClean="0">
                <a:hlinkClick r:id="rId6"/>
              </a:rPr>
              <a:t>/</a:t>
            </a:r>
            <a:r>
              <a:rPr lang="hr-HR" u="sng" dirty="0" err="1" smtClean="0">
                <a:hlinkClick r:id="rId6"/>
              </a:rPr>
              <a:t>Domain</a:t>
            </a:r>
            <a:r>
              <a:rPr lang="hr-HR" u="sng" dirty="0" smtClean="0">
                <a:hlinkClick r:id="rId6"/>
              </a:rPr>
              <a:t>-</a:t>
            </a:r>
            <a:r>
              <a:rPr lang="hr-HR" u="sng" dirty="0" err="1" smtClean="0">
                <a:hlinkClick r:id="rId6"/>
              </a:rPr>
              <a:t>driven</a:t>
            </a:r>
            <a:r>
              <a:rPr lang="hr-HR" u="sng" dirty="0" smtClean="0">
                <a:hlinkClick r:id="rId6"/>
              </a:rPr>
              <a:t>_</a:t>
            </a:r>
            <a:r>
              <a:rPr lang="hr-HR" u="sng" dirty="0" err="1" smtClean="0">
                <a:hlinkClick r:id="rId6"/>
              </a:rPr>
              <a:t>design</a:t>
            </a:r>
            <a:r>
              <a:rPr lang="hr-HR" dirty="0" smtClean="0"/>
              <a:t> </a:t>
            </a:r>
            <a:endParaRPr lang="hr-HR" i="1" dirty="0" smtClean="0"/>
          </a:p>
          <a:p>
            <a:pPr>
              <a:buClrTx/>
            </a:pPr>
            <a:endParaRPr lang="hr-HR" dirty="0" smtClean="0">
              <a:solidFill>
                <a:schemeClr val="tx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Razvoj vođen domenom </a:t>
            </a:r>
            <a:br>
              <a:rPr lang="hr-HR" dirty="0" smtClean="0"/>
            </a:br>
            <a:r>
              <a:rPr lang="hr-HR" dirty="0" smtClean="0"/>
              <a:t>(</a:t>
            </a:r>
            <a:r>
              <a:rPr lang="hr-HR" dirty="0" err="1" smtClean="0"/>
              <a:t>Domain</a:t>
            </a:r>
            <a:r>
              <a:rPr lang="hr-HR" dirty="0" smtClean="0"/>
              <a:t>-</a:t>
            </a:r>
            <a:r>
              <a:rPr lang="hr-HR" dirty="0" err="1" smtClean="0"/>
              <a:t>Driven</a:t>
            </a:r>
            <a:r>
              <a:rPr lang="hr-HR" dirty="0" smtClean="0"/>
              <a:t> </a:t>
            </a:r>
            <a:r>
              <a:rPr lang="hr-HR" dirty="0" err="1" smtClean="0"/>
              <a:t>Design</a:t>
            </a:r>
            <a:r>
              <a:rPr lang="hr-HR" dirty="0" smtClean="0"/>
              <a:t>)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25112"/>
          </a:xfrm>
        </p:spPr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Razvoj vođen domenom, odnosno DDD, je pristup za razvoj kompleksne programske potpore koji duboko povezuje implementaciju sa razvijajućim modelom jezgre poslovnih koncepata.</a:t>
            </a:r>
          </a:p>
          <a:p>
            <a:pPr>
              <a:spcBef>
                <a:spcPts val="1200"/>
              </a:spcBef>
              <a:buClrTx/>
            </a:pPr>
            <a:r>
              <a:rPr lang="hr-HR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Glavni temelji DDD-a su:</a:t>
            </a:r>
          </a:p>
          <a:p>
            <a:pPr lvl="1">
              <a:spcBef>
                <a:spcPts val="1200"/>
              </a:spcBef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Glavni fokus projekta postavlja se na jezgru domene i domensku logiku</a:t>
            </a:r>
          </a:p>
          <a:p>
            <a:pPr lvl="1">
              <a:spcBef>
                <a:spcPts val="1200"/>
              </a:spcBef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Složeni dizajn temelji se na modelu</a:t>
            </a:r>
          </a:p>
          <a:p>
            <a:pPr lvl="1">
              <a:spcBef>
                <a:spcPts val="1200"/>
              </a:spcBef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Uspostavljanje kreativne kolaboracije između eksperata domene i razvojnika radi što bližeg približavanja konceptualnoj srži problema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Razvoj vođen domenom </a:t>
            </a:r>
            <a:br>
              <a:rPr lang="hr-HR" dirty="0" smtClean="0"/>
            </a:br>
            <a:r>
              <a:rPr lang="hr-HR" dirty="0" smtClean="0"/>
              <a:t>(</a:t>
            </a:r>
            <a:r>
              <a:rPr lang="hr-HR" dirty="0" err="1" smtClean="0"/>
              <a:t>Domain</a:t>
            </a:r>
            <a:r>
              <a:rPr lang="hr-HR" dirty="0" smtClean="0"/>
              <a:t>-</a:t>
            </a:r>
            <a:r>
              <a:rPr lang="hr-HR" dirty="0" err="1" smtClean="0"/>
              <a:t>Driven</a:t>
            </a:r>
            <a:r>
              <a:rPr lang="hr-HR" dirty="0" smtClean="0"/>
              <a:t> </a:t>
            </a:r>
            <a:r>
              <a:rPr lang="hr-HR" dirty="0" err="1" smtClean="0"/>
              <a:t>Design</a:t>
            </a:r>
            <a:r>
              <a:rPr lang="hr-HR" dirty="0" smtClean="0"/>
              <a:t>)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2511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DDD nije tehnologija niti metodologija.</a:t>
            </a:r>
          </a:p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DDD pruža strukturu prakse i terminologije za donošenje odluka u dizajnu koje fokusiraju i ubrzavaju projekte programske potpore koji se bave složenim domenama.</a:t>
            </a:r>
          </a:p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DDD se vodi po načelu “</a:t>
            </a:r>
            <a:r>
              <a:rPr lang="hr-HR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Persistence</a:t>
            </a: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hr-HR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Ignorance</a:t>
            </a: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”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Model-driven, </a:t>
            </a: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 ne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data-driven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Fokus je na domeni, a ne na podatkovnoj strukturi.</a:t>
            </a:r>
            <a:endParaRPr lang="hr-HR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Sveprisutni jezik 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fontScale="92500" lnSpcReduction="10000"/>
          </a:bodyPr>
          <a:lstStyle/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Razvoj modela domene uz suradnju razvojnika i eksperata domene</a:t>
            </a:r>
          </a:p>
          <a:p>
            <a:pPr lvl="1">
              <a:buClrTx/>
            </a:pPr>
            <a:r>
              <a:rPr lang="hr-HR" b="1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Problem: </a:t>
            </a: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komunikacijska barijera</a:t>
            </a:r>
          </a:p>
          <a:p>
            <a:pPr>
              <a:buClrTx/>
            </a:pPr>
            <a:r>
              <a:rPr lang="hr-HR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Razvojnici</a:t>
            </a: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misle samo na razrede, metode, algoritme i obrasce</a:t>
            </a:r>
          </a:p>
          <a:p>
            <a:pPr lvl="1"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Pokušavaju upariti koncepte iz stvarnog svijeta sa programskim konceptima kao što su </a:t>
            </a:r>
            <a:r>
              <a:rPr lang="hr-HR" dirty="0" err="1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prog</a:t>
            </a: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. knjižnice, razvojni okviri, </a:t>
            </a:r>
            <a:r>
              <a:rPr lang="hr-HR" dirty="0" err="1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perzistencija</a:t>
            </a: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i </a:t>
            </a:r>
            <a:r>
              <a:rPr lang="hr-HR" dirty="0" err="1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sl</a:t>
            </a: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.</a:t>
            </a:r>
          </a:p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Eksperti domene ne znaju ništa o onome što znaju </a:t>
            </a:r>
            <a:r>
              <a:rPr lang="hr-HR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razvojnici</a:t>
            </a:r>
            <a:endParaRPr lang="hr-HR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Eksperti domene znaju samo koncepte iz domene i o tome govore svojim žargonom</a:t>
            </a:r>
          </a:p>
          <a:p>
            <a:pPr>
              <a:buClrTx/>
              <a:buNone/>
            </a:pPr>
            <a:endParaRPr lang="hr-HR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Sveprisutni jezik 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Komunikacija je važna za uspjeh projekta.</a:t>
            </a:r>
          </a:p>
          <a:p>
            <a:pPr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Jedan od osnovnih principa DDD-a je korištenje jezika baziranog na modelu.</a:t>
            </a:r>
          </a:p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Model se mora moći izreći jezikom domene.</a:t>
            </a:r>
          </a:p>
          <a:p>
            <a:pPr>
              <a:buClrTx/>
            </a:pPr>
            <a:r>
              <a:rPr lang="hr-HR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Svi suradnici na projektu koriste taj jezik u svim oblicima komunikacije.</a:t>
            </a:r>
          </a:p>
          <a:p>
            <a:pPr>
              <a:buClrTx/>
            </a:pPr>
            <a:r>
              <a:rPr lang="hr-HR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Iz tog razloga jezik se naziva sveprisutni jezik.</a:t>
            </a:r>
            <a:endParaRPr lang="hr-HR" dirty="0" smtClean="0">
              <a:solidFill>
                <a:schemeClr val="tx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>
              <a:buClrTx/>
              <a:buNone/>
            </a:pPr>
            <a:endParaRPr lang="hr-HR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hr-HR" dirty="0" smtClean="0"/>
              <a:t>Građevni blokovi DDD-a (1)</a:t>
            </a:r>
            <a:endParaRPr lang="hr-HR" dirty="0"/>
          </a:p>
        </p:txBody>
      </p:sp>
      <p:pic>
        <p:nvPicPr>
          <p:cNvPr id="6" name="Content Placeholder 5" descr="buidling_blocks_of_DDD_lay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3225" y="2249488"/>
            <a:ext cx="6277549" cy="4324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1942</TotalTime>
  <Words>1854</Words>
  <Application>Microsoft Office PowerPoint</Application>
  <PresentationFormat>On-screen Show (4:3)</PresentationFormat>
  <Paragraphs>223</Paragraphs>
  <Slides>45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Urban</vt:lpstr>
      <vt:lpstr>Razvoj vođen domenom  (Doman-Driven Design) na primjeru upravljanja stambenim zgradama</vt:lpstr>
      <vt:lpstr>Sadržaj</vt:lpstr>
      <vt:lpstr>Uvod (1)</vt:lpstr>
      <vt:lpstr>Uvod (2)</vt:lpstr>
      <vt:lpstr>Razvoj vođen domenom  (Domain-Driven Design) (1)</vt:lpstr>
      <vt:lpstr>Razvoj vođen domenom  (Domain-Driven Design) (2)</vt:lpstr>
      <vt:lpstr>Sveprisutni jezik (1)</vt:lpstr>
      <vt:lpstr>Sveprisutni jezik (2)</vt:lpstr>
      <vt:lpstr>Građevni blokovi DDD-a (1)</vt:lpstr>
      <vt:lpstr>Slojevita arhitektura (1)</vt:lpstr>
      <vt:lpstr>Slojevita arhitektura (2)</vt:lpstr>
      <vt:lpstr>Građevni blokovi DDD-a (2)</vt:lpstr>
      <vt:lpstr>Entiteti(1)</vt:lpstr>
      <vt:lpstr>Entiteti(2) – Modeliranje entiteta</vt:lpstr>
      <vt:lpstr>Građevni blokovi DDD-a (3)</vt:lpstr>
      <vt:lpstr>Vrijednosni objekti</vt:lpstr>
      <vt:lpstr>Građevni blokovi DDD-a (4)</vt:lpstr>
      <vt:lpstr>Servisi</vt:lpstr>
      <vt:lpstr>Građevni blokovi DDD-a (5)</vt:lpstr>
      <vt:lpstr>Agregati (1)</vt:lpstr>
      <vt:lpstr>Agregati (2)</vt:lpstr>
      <vt:lpstr>Građevni blokovi DDD-a (6)</vt:lpstr>
      <vt:lpstr>Tvornice (1)</vt:lpstr>
      <vt:lpstr>Tvornice (2)</vt:lpstr>
      <vt:lpstr>Građevni blokovi DDD-a (7)</vt:lpstr>
      <vt:lpstr>Repozitoriji</vt:lpstr>
      <vt:lpstr>Kontinuirano refaktoriranje</vt:lpstr>
      <vt:lpstr>Omeđen kontekst</vt:lpstr>
      <vt:lpstr>Test-Driven Development (TDD) (1)</vt:lpstr>
      <vt:lpstr>Test-Driven Development (TDD) (2)</vt:lpstr>
      <vt:lpstr>Upravljanje stambenim zgradama (1)</vt:lpstr>
      <vt:lpstr>Upravljanje stambenim zgradama (2)</vt:lpstr>
      <vt:lpstr>Upravljanje stambenim zgradama (3)</vt:lpstr>
      <vt:lpstr>Upravljanje stambenim zgradama (4)</vt:lpstr>
      <vt:lpstr>Implementacija - Apstrakcije</vt:lpstr>
      <vt:lpstr>Implementacija – Osobe i uloge</vt:lpstr>
      <vt:lpstr>Implementacija - Zakonodavstvo</vt:lpstr>
      <vt:lpstr>Implementacija - Zakonodavstvo</vt:lpstr>
      <vt:lpstr>Implementacija – Upravljanje zgradom </vt:lpstr>
      <vt:lpstr>Implementacija – Upravljanje zgradom </vt:lpstr>
      <vt:lpstr>Implementacija – Prijava kvara</vt:lpstr>
      <vt:lpstr>Implementacija – Financije</vt:lpstr>
      <vt:lpstr>Zaključak</vt:lpstr>
      <vt:lpstr>Diplomski rad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vođen domenom  (Doman-Driven Design)  na primjeru upravljanja stambenim zgradama</dc:title>
  <dc:creator>Željko Tepšić</dc:creator>
  <cp:lastModifiedBy>Željko Tepšić</cp:lastModifiedBy>
  <cp:revision>170</cp:revision>
  <dcterms:created xsi:type="dcterms:W3CDTF">2010-12-18T17:28:17Z</dcterms:created>
  <dcterms:modified xsi:type="dcterms:W3CDTF">2010-12-30T18:33:22Z</dcterms:modified>
</cp:coreProperties>
</file>