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61" r:id="rId3"/>
    <p:sldId id="309" r:id="rId4"/>
    <p:sldId id="310" r:id="rId5"/>
    <p:sldId id="312" r:id="rId6"/>
    <p:sldId id="317" r:id="rId7"/>
    <p:sldId id="321" r:id="rId8"/>
    <p:sldId id="323" r:id="rId9"/>
    <p:sldId id="325" r:id="rId10"/>
    <p:sldId id="327" r:id="rId11"/>
    <p:sldId id="328" r:id="rId12"/>
    <p:sldId id="329" r:id="rId13"/>
    <p:sldId id="332" r:id="rId14"/>
    <p:sldId id="333" r:id="rId15"/>
    <p:sldId id="337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9" r:id="rId26"/>
    <p:sldId id="350" r:id="rId27"/>
    <p:sldId id="351" r:id="rId28"/>
    <p:sldId id="352" r:id="rId29"/>
    <p:sldId id="353" r:id="rId30"/>
    <p:sldId id="357" r:id="rId31"/>
    <p:sldId id="358" r:id="rId32"/>
    <p:sldId id="359" r:id="rId33"/>
    <p:sldId id="360" r:id="rId34"/>
    <p:sldId id="356" r:id="rId35"/>
    <p:sldId id="355" r:id="rId36"/>
    <p:sldId id="35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69" autoAdjust="0"/>
  </p:normalViewPr>
  <p:slideViewPr>
    <p:cSldViewPr>
      <p:cViewPr>
        <p:scale>
          <a:sx n="80" d="100"/>
          <a:sy n="80" d="100"/>
        </p:scale>
        <p:origin x="-10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EF737-6F50-49CF-9E95-E2DA65DE6917}" type="datetimeFigureOut">
              <a:rPr lang="hr-HR" smtClean="0"/>
              <a:pPr/>
              <a:t>7.7.2011.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07A43-5B6D-4281-836D-6D732B28FC8C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7/7/2011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7/7/2011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48680"/>
            <a:ext cx="8458200" cy="3323233"/>
          </a:xfrm>
        </p:spPr>
        <p:txBody>
          <a:bodyPr>
            <a:normAutofit fontScale="90000"/>
          </a:bodyPr>
          <a:lstStyle/>
          <a:p>
            <a:r>
              <a:rPr lang="hr-HR" dirty="0" smtClean="0">
                <a:latin typeface="Trebuchet MS (Headings)"/>
              </a:rPr>
              <a:t>Oblikovanje informacijskog sustava za upravljanje stambenim zgradama vođeno domenom primjene</a:t>
            </a:r>
            <a:r>
              <a:rPr lang="hr-HR" dirty="0" smtClean="0"/>
              <a:t/>
            </a:r>
            <a:br>
              <a:rPr lang="hr-HR" dirty="0" smtClean="0"/>
            </a:b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84712"/>
            <a:ext cx="5842992" cy="1752600"/>
          </a:xfrm>
        </p:spPr>
        <p:txBody>
          <a:bodyPr/>
          <a:lstStyle/>
          <a:p>
            <a:r>
              <a:rPr lang="hr-HR" dirty="0" smtClean="0">
                <a:latin typeface="Trebuchet MS (Headings)"/>
                <a:ea typeface="Verdana" pitchFamily="34" charset="0"/>
                <a:cs typeface="Verdana" pitchFamily="34" charset="0"/>
              </a:rPr>
              <a:t>Željko Tepšić</a:t>
            </a:r>
          </a:p>
          <a:p>
            <a:endParaRPr lang="hr-HR" dirty="0" smtClean="0">
              <a:latin typeface="Trebuchet MS (Headings)"/>
              <a:ea typeface="Verdana" pitchFamily="34" charset="0"/>
              <a:cs typeface="Verdana" pitchFamily="34" charset="0"/>
            </a:endParaRPr>
          </a:p>
          <a:p>
            <a:r>
              <a:rPr lang="hr-HR" dirty="0" smtClean="0">
                <a:latin typeface="Trebuchet MS (Headings)"/>
                <a:ea typeface="Verdana" pitchFamily="34" charset="0"/>
                <a:cs typeface="Verdana" pitchFamily="34" charset="0"/>
              </a:rPr>
              <a:t>Mentor: Prof.dr.sc. Nikola </a:t>
            </a:r>
            <a:r>
              <a:rPr lang="hr-HR" dirty="0" err="1" smtClean="0">
                <a:latin typeface="Trebuchet MS (Headings)"/>
                <a:ea typeface="Verdana" pitchFamily="34" charset="0"/>
                <a:cs typeface="Verdana" pitchFamily="34" charset="0"/>
              </a:rPr>
              <a:t>Bogunović</a:t>
            </a:r>
            <a:endParaRPr lang="hr-HR" dirty="0" smtClean="0">
              <a:latin typeface="Trebuchet MS (Headings)"/>
              <a:ea typeface="Verdana" pitchFamily="34" charset="0"/>
              <a:cs typeface="Verdana" pitchFamily="34" charset="0"/>
            </a:endParaRPr>
          </a:p>
          <a:p>
            <a:r>
              <a:rPr lang="hr-HR" dirty="0" smtClean="0">
                <a:latin typeface="Trebuchet MS (Headings)"/>
                <a:ea typeface="Verdana" pitchFamily="34" charset="0"/>
                <a:cs typeface="Verdana" pitchFamily="34" charset="0"/>
              </a:rPr>
              <a:t>Mentor IN2: </a:t>
            </a:r>
            <a:r>
              <a:rPr lang="hr-HR" dirty="0" err="1" smtClean="0">
                <a:latin typeface="Trebuchet MS (Headings)"/>
                <a:ea typeface="Verdana" pitchFamily="34" charset="0"/>
                <a:cs typeface="Verdana" pitchFamily="34" charset="0"/>
              </a:rPr>
              <a:t>mr.sc</a:t>
            </a:r>
            <a:r>
              <a:rPr lang="hr-HR" dirty="0" smtClean="0">
                <a:latin typeface="Trebuchet MS (Headings)"/>
                <a:ea typeface="Verdana" pitchFamily="34" charset="0"/>
                <a:cs typeface="Verdana" pitchFamily="34" charset="0"/>
              </a:rPr>
              <a:t>. Ninoslav Čerkez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800" dirty="0" smtClean="0">
                <a:latin typeface="Trebuchet MS (Headings)"/>
              </a:rPr>
              <a:t>Repozitoriji</a:t>
            </a:r>
            <a:endParaRPr lang="hr-HR" sz="38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Repozitorij je mehanizam za enkapsulaciju ponašanja spremanja, dohvaćanja i pretraživanja koji emulira kolekciju objekata</a:t>
            </a:r>
            <a:r>
              <a:rPr lang="hr-HR" sz="2000" dirty="0" smtClean="0">
                <a:solidFill>
                  <a:schemeClr val="tx1"/>
                </a:solidFill>
                <a:latin typeface="Trebuchet MS (Headings)"/>
              </a:rPr>
              <a:t>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Repozitorij je potrebno ostvariti kroz dobro poznato globalno sučelje.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solidFill>
                  <a:schemeClr val="tx1"/>
                </a:solidFill>
                <a:latin typeface="Trebuchet MS (Headings)"/>
              </a:rPr>
              <a:t>Repozitoriji se definiraju samo za korijenske agregate koji u stvarnosti trebaju direktan pristup.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dirty="0" smtClean="0">
              <a:solidFill>
                <a:schemeClr val="tx1"/>
              </a:solidFill>
              <a:latin typeface="Trebuchet MS (Headings)"/>
            </a:endParaRP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sz="2600" dirty="0" smtClean="0">
              <a:latin typeface="Trebuchet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800" dirty="0" smtClean="0">
                <a:latin typeface="Trebuchet MS (Headings)"/>
              </a:rPr>
              <a:t>Perzistencija modela domene</a:t>
            </a:r>
            <a:endParaRPr lang="hr-HR" sz="38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latin typeface="Trebuchet MS (Headings)"/>
              </a:rPr>
              <a:t>U OO aplikacijama, perzistencija omogućuje objektu da nadživi procese ili aplikaciju koja ga je kreirala.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Aplikacija sa modelom domene ne radi direktno sa relacijskom reprezentacijom poslovnih entiteta, već isključivo preko OO modela poslovnih entiteta.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latin typeface="Trebuchet MS (Headings)"/>
              </a:rPr>
              <a:t>Poslovna logika se nikada ne izvršava u bazi podataka, kao spremljene SQL procedure, već je ostvarena modelom domene.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Trebuchet MS (Headings)"/>
              </a:rPr>
              <a:t>Fundamentalne nekompatibilnosti među paradigmama: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Problem identiteta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Problem </a:t>
            </a:r>
            <a:r>
              <a:rPr lang="hr-HR" sz="2200" dirty="0" err="1" smtClean="0">
                <a:solidFill>
                  <a:schemeClr val="tx1"/>
                </a:solidFill>
                <a:latin typeface="Trebuchet MS (Headings)"/>
              </a:rPr>
              <a:t>granularnosti</a:t>
            </a:r>
            <a:endParaRPr lang="hr-HR" sz="2200" dirty="0" smtClean="0">
              <a:solidFill>
                <a:schemeClr val="tx1"/>
              </a:solidFill>
              <a:latin typeface="Trebuchet MS (Headings)"/>
            </a:endParaRP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Problem asocijacija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Problem nasljeđivanja i </a:t>
            </a:r>
            <a:r>
              <a:rPr lang="hr-HR" sz="2200" dirty="0" err="1" smtClean="0">
                <a:solidFill>
                  <a:schemeClr val="tx1"/>
                </a:solidFill>
                <a:latin typeface="Trebuchet MS (Headings)"/>
              </a:rPr>
              <a:t>polimorfizma</a:t>
            </a:r>
            <a:endParaRPr lang="hr-HR" sz="2200" dirty="0" smtClean="0">
              <a:solidFill>
                <a:schemeClr val="tx1"/>
              </a:solidFill>
              <a:latin typeface="Trebuchet MS (Headings)"/>
            </a:endParaRP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sz="2600" dirty="0" smtClean="0">
              <a:latin typeface="Trebuchet MS (Headings)"/>
            </a:endParaRP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dirty="0" smtClean="0">
              <a:solidFill>
                <a:schemeClr val="tx1"/>
              </a:solidFill>
              <a:latin typeface="Trebuchet MS (Headings)"/>
            </a:endParaRP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sz="2600" dirty="0" smtClean="0">
              <a:latin typeface="Trebuchet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800" dirty="0" smtClean="0">
                <a:latin typeface="Trebuchet MS (Headings)"/>
              </a:rPr>
              <a:t>Objektno – relacijsko mapiranje</a:t>
            </a:r>
            <a:endParaRPr lang="hr-HR" sz="38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Pomoću ORM moguće je stvoriti translacijski sloj koji će jednostavno transformirati objekte u relacijske podatke i obratno.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Objektno relacijsko mapiranje je automatizirana perzistencija objekata aplikacije u tablice relacijske baze podataka, koristeći meta podatke koji opisuju preslikavanje između objekata i baze podataka.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solidFill>
                  <a:schemeClr val="tx1"/>
                </a:solidFill>
                <a:latin typeface="Trebuchet MS (Headings)"/>
              </a:rPr>
              <a:t>NHibernate je besplatno </a:t>
            </a:r>
            <a:r>
              <a:rPr lang="hr-HR" sz="2600" dirty="0" smtClean="0">
                <a:latin typeface="Trebuchet MS (Headings)"/>
              </a:rPr>
              <a:t>(</a:t>
            </a:r>
            <a:r>
              <a:rPr lang="hr-HR" sz="2600" i="1" dirty="0" err="1" smtClean="0">
                <a:latin typeface="Trebuchet MS (Headings)"/>
              </a:rPr>
              <a:t>open</a:t>
            </a:r>
            <a:r>
              <a:rPr lang="hr-HR" sz="2600" i="1" dirty="0" smtClean="0">
                <a:latin typeface="Trebuchet MS (Headings)"/>
              </a:rPr>
              <a:t> </a:t>
            </a:r>
            <a:r>
              <a:rPr lang="hr-HR" sz="2600" i="1" dirty="0" err="1" smtClean="0">
                <a:latin typeface="Trebuchet MS (Headings)"/>
              </a:rPr>
              <a:t>source</a:t>
            </a:r>
            <a:r>
              <a:rPr lang="hr-HR" sz="2600" dirty="0" smtClean="0">
                <a:solidFill>
                  <a:schemeClr val="tx1"/>
                </a:solidFill>
                <a:latin typeface="Trebuchet MS (Headings)"/>
              </a:rPr>
              <a:t>) rješenje objektno – relacijskog mapiranja za </a:t>
            </a:r>
            <a:r>
              <a:rPr lang="hr-HR" sz="2600" dirty="0" err="1" smtClean="0">
                <a:solidFill>
                  <a:schemeClr val="tx1"/>
                </a:solidFill>
                <a:latin typeface="Trebuchet MS (Headings)"/>
              </a:rPr>
              <a:t>.NET</a:t>
            </a:r>
            <a:r>
              <a:rPr lang="hr-HR" sz="2600" dirty="0" smtClean="0">
                <a:solidFill>
                  <a:schemeClr val="tx1"/>
                </a:solidFill>
                <a:latin typeface="Trebuchet MS (Headings)"/>
              </a:rPr>
              <a:t> platformu.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NHibernate automatizira mnoge ponavljajuće zadatke kodiranja, ali znanje tehnologije perzistencije mora postojati i izvan NHibernatea.</a:t>
            </a:r>
            <a:endParaRPr lang="hr-HR" sz="2600" dirty="0" smtClean="0">
              <a:solidFill>
                <a:schemeClr val="tx1"/>
              </a:solidFill>
              <a:latin typeface="Trebuchet MS (Headings)"/>
            </a:endParaRP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dirty="0" smtClean="0">
              <a:solidFill>
                <a:schemeClr val="tx1"/>
              </a:solidFill>
              <a:latin typeface="Trebuchet MS (Headings)"/>
            </a:endParaRP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sz="2600" dirty="0" smtClean="0">
              <a:latin typeface="Trebuchet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435280" cy="1066800"/>
          </a:xfrm>
        </p:spPr>
        <p:txBody>
          <a:bodyPr>
            <a:normAutofit fontScale="90000"/>
          </a:bodyPr>
          <a:lstStyle/>
          <a:p>
            <a:r>
              <a:rPr lang="hr-HR" sz="3800" dirty="0" smtClean="0">
                <a:latin typeface="Trebuchet MS (Headings)"/>
              </a:rPr>
              <a:t>Implementacija modela domene za NH (1)</a:t>
            </a:r>
            <a:endParaRPr lang="hr-HR" sz="38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Trebuchet MS (Headings)"/>
              </a:rPr>
              <a:t>Nije potrebno naslijediti ili implementirati bazne razrede ili sučelja.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Model domene mora biti implementiran primjenom POCO </a:t>
            </a:r>
            <a:r>
              <a:rPr lang="hr-HR" sz="2400" b="1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(</a:t>
            </a:r>
            <a:r>
              <a:rPr lang="hr-HR" sz="2400" b="1" dirty="0" err="1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P</a:t>
            </a:r>
            <a:r>
              <a:rPr lang="hr-HR" sz="2400" dirty="0" err="1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lain</a:t>
            </a:r>
            <a:r>
              <a:rPr lang="hr-HR" sz="24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 </a:t>
            </a:r>
            <a:r>
              <a:rPr lang="hr-HR" sz="2400" b="1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O</a:t>
            </a:r>
            <a:r>
              <a:rPr lang="hr-HR" sz="24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ld </a:t>
            </a:r>
            <a:r>
              <a:rPr lang="hr-HR" sz="2400" b="1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C</a:t>
            </a:r>
            <a:r>
              <a:rPr lang="hr-HR" sz="24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LR </a:t>
            </a:r>
            <a:r>
              <a:rPr lang="hr-HR" sz="2400" b="1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O</a:t>
            </a:r>
            <a:r>
              <a:rPr lang="hr-HR" sz="24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bject</a:t>
            </a:r>
            <a:r>
              <a:rPr lang="hr-HR" sz="2400" b="1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)</a:t>
            </a:r>
            <a:r>
              <a:rPr lang="hr-HR" sz="24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 modela programiranja.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Objekti implementirani isključivo </a:t>
            </a:r>
            <a:r>
              <a:rPr lang="hr-HR" sz="2200" dirty="0" err="1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.NET</a:t>
            </a:r>
            <a:r>
              <a:rPr lang="hr-HR" sz="22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-om te ne ovise o vanjskim knjižnicama.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Trebuchet MS (Headings)"/>
                <a:cs typeface="Courier New" pitchFamily="49" charset="0"/>
              </a:rPr>
              <a:t>Za ostvarenje </a:t>
            </a:r>
            <a:r>
              <a:rPr lang="hr-HR" sz="2400" i="1" dirty="0" smtClean="0">
                <a:latin typeface="Trebuchet MS (Headings)"/>
                <a:cs typeface="Courier New" pitchFamily="49" charset="0"/>
              </a:rPr>
              <a:t>lijenog dohvaćanja </a:t>
            </a:r>
            <a:r>
              <a:rPr lang="hr-HR" sz="2400" dirty="0" smtClean="0">
                <a:latin typeface="Trebuchet MS (Headings)"/>
                <a:cs typeface="Courier New" pitchFamily="49" charset="0"/>
              </a:rPr>
              <a:t>potrebno je zadovoljiti: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Razred mora imati definiran </a:t>
            </a:r>
            <a:r>
              <a:rPr lang="hr-HR" sz="2200" dirty="0" err="1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defaultni</a:t>
            </a:r>
            <a:r>
              <a:rPr lang="hr-HR" sz="22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 (ne privatan) konstruktor.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Razred ne smije biti zaključan za nasljeđivanje (engl. </a:t>
            </a:r>
            <a:r>
              <a:rPr lang="hr-HR" sz="2200" i="1" dirty="0" err="1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sealed</a:t>
            </a:r>
            <a:r>
              <a:rPr lang="hr-HR" sz="22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).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Sve javne metode i sva javna svojstva moraju biti virtualna.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Ne smiju postojati javne članske varijable.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sz="2600" dirty="0" smtClean="0">
              <a:latin typeface="Trebuchet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435280" cy="1066800"/>
          </a:xfrm>
        </p:spPr>
        <p:txBody>
          <a:bodyPr>
            <a:normAutofit fontScale="90000"/>
          </a:bodyPr>
          <a:lstStyle/>
          <a:p>
            <a:r>
              <a:rPr lang="hr-HR" sz="3800" dirty="0" smtClean="0">
                <a:latin typeface="Trebuchet MS (Headings)"/>
              </a:rPr>
              <a:t>Implementacija modela domene za NH (2)</a:t>
            </a:r>
            <a:endParaRPr lang="hr-HR" sz="38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712968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Trebuchet MS (Headings)"/>
                <a:cs typeface="Courier New" pitchFamily="49" charset="0"/>
              </a:rPr>
              <a:t>Kolekcije moraju biti prema van predstavljene preko sučelja.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Trebuchet MS (Headings)"/>
                <a:cs typeface="Courier New" pitchFamily="49" charset="0"/>
              </a:rPr>
              <a:t>Upravljanje asocijacijama prepušteno je programskom kodu unutar POCO objekata.</a:t>
            </a:r>
            <a:endParaRPr lang="hr-HR" sz="2600" dirty="0" smtClean="0">
              <a:latin typeface="Trebuchet MS (Headings)"/>
              <a:cs typeface="Courier New" pitchFamily="49" charset="0"/>
            </a:endParaRP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600" dirty="0" smtClean="0">
                <a:latin typeface="Trebuchet MS (Headings)"/>
                <a:cs typeface="Courier New" pitchFamily="49" charset="0"/>
              </a:rPr>
              <a:t>Definiranje meta podataka o mapiranju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Specificiraju preslikavanje između razreda i tablica, svojstava i stupaca, asocijacija i stranih ključeva, </a:t>
            </a:r>
            <a:r>
              <a:rPr lang="hr-HR" sz="2400" dirty="0" err="1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.NET</a:t>
            </a:r>
            <a:r>
              <a:rPr lang="hr-HR" sz="24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 i SQL tipova.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Moguće pomoću </a:t>
            </a:r>
            <a:r>
              <a:rPr lang="hr-HR" sz="2400" dirty="0" err="1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.NET</a:t>
            </a:r>
            <a:r>
              <a:rPr lang="hr-HR" sz="24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 atributa ili pomoću XML datoteka.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sz="2600" dirty="0" smtClean="0">
              <a:latin typeface="Trebuchet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600" dirty="0" smtClean="0">
                <a:latin typeface="Trebuchet MS (Headings)"/>
              </a:rPr>
              <a:t>Životni ciklus NH objekata</a:t>
            </a:r>
            <a:endParaRPr lang="hr-HR" sz="36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Tranzijentni objekti – </a:t>
            </a:r>
            <a:r>
              <a:rPr lang="hr-HR" sz="2400" dirty="0" err="1" smtClean="0">
                <a:solidFill>
                  <a:schemeClr val="tx1"/>
                </a:solidFill>
                <a:latin typeface="Trebuchet MS (Headings)"/>
              </a:rPr>
              <a:t>objekti</a:t>
            </a: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 koji nisu </a:t>
            </a:r>
            <a:r>
              <a:rPr lang="hr-HR" sz="2400" dirty="0" err="1" smtClean="0">
                <a:solidFill>
                  <a:schemeClr val="tx1"/>
                </a:solidFill>
                <a:latin typeface="Trebuchet MS (Headings)"/>
              </a:rPr>
              <a:t>perzistirani</a:t>
            </a:r>
            <a:endParaRPr lang="hr-HR" sz="2400" dirty="0" smtClean="0">
              <a:solidFill>
                <a:schemeClr val="tx1"/>
              </a:solidFill>
              <a:latin typeface="Trebuchet MS (Headings)"/>
            </a:endParaRP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latin typeface="Trebuchet MS (Headings)"/>
              </a:rPr>
              <a:t>Perzistentni objekti – </a:t>
            </a:r>
            <a:r>
              <a:rPr lang="hr-HR" sz="2400" dirty="0" err="1" smtClean="0">
                <a:latin typeface="Trebuchet MS (Headings)"/>
              </a:rPr>
              <a:t>objekti</a:t>
            </a:r>
            <a:r>
              <a:rPr lang="hr-HR" sz="2400" dirty="0" smtClean="0">
                <a:latin typeface="Trebuchet MS (Headings)"/>
              </a:rPr>
              <a:t> koji su povezani sa bazom podataka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Odvojeni objekti – </a:t>
            </a:r>
            <a:r>
              <a:rPr lang="hr-HR" sz="2400" dirty="0" err="1" smtClean="0">
                <a:solidFill>
                  <a:schemeClr val="tx1"/>
                </a:solidFill>
                <a:latin typeface="Trebuchet MS (Headings)"/>
              </a:rPr>
              <a:t>objekti</a:t>
            </a: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 koji su izgubili vezu sa upraviteljem perzistencije (</a:t>
            </a:r>
            <a:r>
              <a:rPr lang="hr-HR" sz="2400" dirty="0" err="1" smtClean="0">
                <a:solidFill>
                  <a:schemeClr val="tx1"/>
                </a:solidFill>
                <a:latin typeface="Trebuchet MS (Headings)"/>
              </a:rPr>
              <a:t>ISession</a:t>
            </a: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) </a:t>
            </a:r>
            <a:endParaRPr lang="hr-HR" sz="2400" dirty="0" smtClean="0">
              <a:latin typeface="Trebuchet MS (Headings)"/>
            </a:endParaRP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NH posjeduje upravitelja perzistencije </a:t>
            </a:r>
            <a:r>
              <a:rPr lang="hr-HR" sz="2400" dirty="0" err="1" smtClean="0">
                <a:solidFill>
                  <a:schemeClr val="tx1"/>
                </a:solidFill>
                <a:latin typeface="Trebuchet MS (Headings)"/>
              </a:rPr>
              <a:t>ISession</a:t>
            </a: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latin typeface="Trebuchet MS (Headings)"/>
              </a:rPr>
              <a:t>Sjednica se stvara na početku svake jedinice posla i traje do njezinog kraja.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err="1" smtClean="0">
                <a:solidFill>
                  <a:schemeClr val="tx1"/>
                </a:solidFill>
                <a:latin typeface="Trebuchet MS (Headings)"/>
              </a:rPr>
              <a:t>ISession</a:t>
            </a: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 jamči da za vrijeme trajanja sjednice postoji točno jedan objekt koji predstavlja neki redak u tablici baze podataka.</a:t>
            </a:r>
            <a:endParaRPr lang="hr-HR" sz="1800" dirty="0" smtClean="0">
              <a:solidFill>
                <a:schemeClr val="tx1"/>
              </a:solidFill>
              <a:latin typeface="Trebuchet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600" dirty="0" smtClean="0">
                <a:latin typeface="Trebuchet MS (Headings)"/>
              </a:rPr>
              <a:t>Upravljanje stambenim zgradama (1)</a:t>
            </a:r>
            <a:endParaRPr lang="hr-HR" sz="36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solidFill>
                  <a:schemeClr val="tx1"/>
                </a:solidFill>
                <a:latin typeface="Trebuchet MS (Headings)"/>
              </a:rPr>
              <a:t>Sudionici upravljanja su suvlasnici i upravitelj.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solidFill>
                  <a:schemeClr val="tx1"/>
                </a:solidFill>
                <a:latin typeface="Trebuchet MS (Headings)"/>
              </a:rPr>
              <a:t>Upravitelj upravlja zgradom, održava ju i prikuplja</a:t>
            </a:r>
            <a:r>
              <a:rPr lang="hr-HR" sz="2600" dirty="0" smtClean="0">
                <a:latin typeface="Trebuchet MS (Headings)"/>
              </a:rPr>
              <a:t> pričuvu za zgradu.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solidFill>
                  <a:schemeClr val="tx1"/>
                </a:solidFill>
                <a:latin typeface="Trebuchet MS (Headings)"/>
              </a:rPr>
              <a:t>Izvor prihoda kojim se osigurava i ostvaruje briga za stambenu zgradu jest pričuva.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Potpuno uređen suvlasnički odnos u nekoj nekretnini postoji kada se točno utvrdi tko je vlasnik kojega dijela zgrade – </a:t>
            </a:r>
            <a:r>
              <a:rPr lang="hr-HR" sz="2600" dirty="0" err="1" smtClean="0">
                <a:latin typeface="Trebuchet MS (Headings)"/>
              </a:rPr>
              <a:t>etažiranje</a:t>
            </a:r>
            <a:r>
              <a:rPr lang="hr-HR" sz="2600" dirty="0" smtClean="0">
                <a:latin typeface="Trebuchet MS (Headings)"/>
              </a:rPr>
              <a:t>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sz="2600" dirty="0" smtClean="0">
              <a:solidFill>
                <a:schemeClr val="tx1"/>
              </a:solidFill>
              <a:latin typeface="Trebuchet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600" dirty="0" smtClean="0">
                <a:latin typeface="Trebuchet MS (Headings)"/>
              </a:rPr>
              <a:t>Upravljanje stambenim zgradama (2)</a:t>
            </a:r>
            <a:endParaRPr lang="hr-HR" sz="36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solidFill>
                  <a:schemeClr val="tx1"/>
                </a:solidFill>
                <a:latin typeface="Trebuchet MS (Headings)"/>
              </a:rPr>
              <a:t>Svi poslovi koje suvlasnici poduzimaju na zgradi imaju karakter redovne i izvanredne uprave.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O redovnoj upravi suvlasnici odlučuju većinom glasova.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Odluka se smatra donesenom kada se za nju izjasne suvlasnici koji zajedno imaju većinu suvlasničkih dijelova.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Dok je za izvanrednu upravu potrebna suglasnost svih suvlasnika.</a:t>
            </a:r>
            <a:endParaRPr lang="hr-HR" sz="2600" dirty="0" smtClean="0">
              <a:solidFill>
                <a:schemeClr val="tx1"/>
              </a:solidFill>
              <a:latin typeface="Trebuchet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600" dirty="0" smtClean="0">
                <a:latin typeface="Trebuchet MS (Headings)"/>
              </a:rPr>
              <a:t>Upravljanje stambenim zgradama (3)</a:t>
            </a:r>
            <a:endParaRPr lang="hr-HR" sz="36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solidFill>
                  <a:schemeClr val="tx1"/>
                </a:solidFill>
                <a:latin typeface="Trebuchet MS (Headings)"/>
              </a:rPr>
              <a:t>Suvlasnici mogu prijaviti kvarove upravitelju.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Upravitelj za prijavljene kvarove angažira svoje izvođače radova za sanaciju kvarova.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solidFill>
                  <a:schemeClr val="tx1"/>
                </a:solidFill>
                <a:latin typeface="Trebuchet MS (Headings)"/>
              </a:rPr>
              <a:t>Predstavnik suvlasnika mora potvrditi da je posao sanacije kvara obavljen.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Predstavnik suvlasnika mora odobriti svako plaćanje iz pričuve upravitelju.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600" dirty="0" smtClean="0">
                <a:latin typeface="Trebuchet MS (Headings)"/>
              </a:rPr>
              <a:t>Implementacija</a:t>
            </a:r>
            <a:endParaRPr lang="hr-HR" sz="3600" dirty="0">
              <a:latin typeface="Trebuchet MS (Headings)"/>
            </a:endParaRPr>
          </a:p>
        </p:txBody>
      </p:sp>
      <p:pic>
        <p:nvPicPr>
          <p:cNvPr id="5" name="Content Placeholder 4" descr="arhitekturaSustav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6546" y="1341437"/>
            <a:ext cx="4710909" cy="49135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800" dirty="0" smtClean="0">
                <a:latin typeface="Trebuchet MS (Headings)"/>
              </a:rPr>
              <a:t>Sadržaj</a:t>
            </a:r>
            <a:endParaRPr lang="hr-HR" sz="38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b="1" dirty="0" smtClean="0">
                <a:latin typeface="Trebuchet MS (Headings)"/>
              </a:rPr>
              <a:t>Uvod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b="1" dirty="0" smtClean="0">
                <a:latin typeface="Trebuchet MS (Headings)"/>
              </a:rPr>
              <a:t>Razvoj vođen domenom (DDD)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b="1" dirty="0" err="1" smtClean="0">
                <a:latin typeface="Trebuchet MS (Headings)"/>
              </a:rPr>
              <a:t>Perzistencija</a:t>
            </a:r>
            <a:r>
              <a:rPr lang="hr-HR" sz="2600" b="1" dirty="0" smtClean="0">
                <a:latin typeface="Trebuchet MS (Headings)"/>
              </a:rPr>
              <a:t> modela domene 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b="1" dirty="0" smtClean="0">
                <a:latin typeface="Trebuchet MS (Headings)"/>
              </a:rPr>
              <a:t>Domena upravljanja stambenim zgradama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b="1" dirty="0" smtClean="0">
                <a:latin typeface="Trebuchet MS (Headings)"/>
              </a:rPr>
              <a:t>Implementacija</a:t>
            </a:r>
          </a:p>
          <a:p>
            <a:pPr marL="657576" lvl="2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dirty="0" smtClean="0">
                <a:solidFill>
                  <a:schemeClr val="tx1"/>
                </a:solidFill>
                <a:latin typeface="Trebuchet MS (Headings)"/>
              </a:rPr>
              <a:t>Domenski sloj</a:t>
            </a:r>
          </a:p>
          <a:p>
            <a:pPr marL="657576" lvl="2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dirty="0" smtClean="0">
                <a:solidFill>
                  <a:schemeClr val="tx1"/>
                </a:solidFill>
                <a:latin typeface="Trebuchet MS (Headings)"/>
              </a:rPr>
              <a:t>Infrastrukturni sloj</a:t>
            </a:r>
          </a:p>
          <a:p>
            <a:pPr marL="657576" lvl="2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dirty="0" smtClean="0">
                <a:solidFill>
                  <a:schemeClr val="tx1"/>
                </a:solidFill>
                <a:latin typeface="Trebuchet MS (Headings)"/>
              </a:rPr>
              <a:t>Aplikacijski i prezentacijski sloj (</a:t>
            </a:r>
            <a:r>
              <a:rPr lang="hr-HR" dirty="0" err="1" smtClean="0">
                <a:solidFill>
                  <a:schemeClr val="tx1"/>
                </a:solidFill>
                <a:latin typeface="Trebuchet MS (Headings)"/>
              </a:rPr>
              <a:t>ASP.NET</a:t>
            </a:r>
            <a:r>
              <a:rPr lang="hr-HR" dirty="0" smtClean="0">
                <a:solidFill>
                  <a:schemeClr val="tx1"/>
                </a:solidFill>
                <a:latin typeface="Trebuchet MS (Headings)"/>
              </a:rPr>
              <a:t> MVC)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b="1" dirty="0" smtClean="0">
                <a:latin typeface="Trebuchet MS (Headings)"/>
              </a:rPr>
              <a:t>Zaključak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sz="2600" b="1" dirty="0" smtClean="0">
              <a:latin typeface="Trebuchet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600" dirty="0" smtClean="0">
                <a:latin typeface="Trebuchet MS (Headings)"/>
              </a:rPr>
              <a:t>Implementacija – Apstrakcije (1)</a:t>
            </a:r>
            <a:endParaRPr lang="hr-HR" sz="3600" dirty="0">
              <a:latin typeface="Trebuchet MS (Headings)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1819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600" dirty="0" smtClean="0">
                <a:latin typeface="Trebuchet MS (Headings)"/>
              </a:rPr>
              <a:t>Implementacija – Apstrakcije (2)</a:t>
            </a:r>
            <a:endParaRPr lang="hr-HR" sz="3600" dirty="0">
              <a:latin typeface="Trebuchet MS (Headings)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84784"/>
            <a:ext cx="52101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600" dirty="0" smtClean="0">
                <a:latin typeface="Trebuchet MS (Headings)"/>
              </a:rPr>
              <a:t>Implementacija – Osobe i uloge (1)</a:t>
            </a:r>
            <a:endParaRPr lang="hr-HR" sz="3600" dirty="0">
              <a:latin typeface="Trebuchet MS (Headings)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253021"/>
            <a:ext cx="8820472" cy="532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600" dirty="0" smtClean="0">
                <a:latin typeface="Trebuchet MS (Headings)"/>
              </a:rPr>
              <a:t>Implementacija – Osobe i uloge (2)</a:t>
            </a:r>
            <a:endParaRPr lang="hr-HR" sz="3600" dirty="0">
              <a:latin typeface="Trebuchet MS (Headings)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3" y="1224136"/>
            <a:ext cx="5854093" cy="55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600" dirty="0" smtClean="0">
                <a:latin typeface="Trebuchet MS (Headings)"/>
              </a:rPr>
              <a:t>Implementacija – Zakonodavstvo</a:t>
            </a:r>
            <a:endParaRPr lang="hr-HR" sz="3600" dirty="0">
              <a:latin typeface="Trebuchet MS (Headings)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200" y="1196752"/>
            <a:ext cx="7851600" cy="559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6518" y="1124744"/>
            <a:ext cx="5510965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hr-HR" sz="3600" dirty="0" smtClean="0">
                <a:latin typeface="Trebuchet MS (Headings)"/>
              </a:rPr>
              <a:t>Implementacija – Upravljanje zgradom (1)</a:t>
            </a:r>
            <a:endParaRPr lang="hr-HR" sz="3600" dirty="0">
              <a:latin typeface="Trebuchet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hr-HR" sz="3600" dirty="0" smtClean="0">
                <a:latin typeface="Trebuchet MS (Headings)"/>
              </a:rPr>
              <a:t>Implementacija – Upravljanje zgradom (2)</a:t>
            </a:r>
            <a:endParaRPr lang="hr-HR" sz="3600" dirty="0">
              <a:latin typeface="Trebuchet MS (Headings)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1538" y="1205584"/>
            <a:ext cx="6200924" cy="565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600" dirty="0" smtClean="0">
                <a:latin typeface="Trebuchet MS (Headings)"/>
              </a:rPr>
              <a:t>Implementacija – Prijava kvara</a:t>
            </a:r>
            <a:endParaRPr lang="hr-HR" sz="3600" dirty="0">
              <a:latin typeface="Trebuchet MS (Headings)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29" y="1268760"/>
            <a:ext cx="8895159" cy="539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600" dirty="0" smtClean="0">
                <a:latin typeface="Trebuchet MS (Headings)"/>
              </a:rPr>
              <a:t>Implementacija – Financije</a:t>
            </a:r>
            <a:endParaRPr lang="hr-HR" sz="3600" dirty="0">
              <a:latin typeface="Trebuchet MS (Headings)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13" y="1484784"/>
            <a:ext cx="772477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hr-HR" sz="3600" dirty="0" smtClean="0">
                <a:latin typeface="Trebuchet MS (Headings)"/>
              </a:rPr>
              <a:t>Infrastruktura – NH sjednice i transakcije</a:t>
            </a:r>
            <a:endParaRPr lang="hr-HR" sz="36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NH prepušta upravljanje sjednicama i transakcijama aplikaciji.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Trebuchet MS (Headings)"/>
              </a:rPr>
              <a:t>NH značajka kontekstualne sjednice omogućuje da se sjednica asocira sa specifičnim djelokrugom aplikacije koja aproksimira jedinicu posla.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Tipično u web aplikaciji sjednica se asocira sa http zahtjevom.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Trebuchet MS (Headings)"/>
              </a:rPr>
              <a:t>Cilj je otvaranje sjednice i transakcije što više odgoditi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U ovome slučaju to je Akcija nadglednika.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Trebuchet MS (Headings)"/>
              </a:rPr>
              <a:t>Implementiran </a:t>
            </a:r>
            <a:r>
              <a:rPr lang="hr-HR" sz="2400" dirty="0" err="1" smtClean="0">
                <a:latin typeface="Courier New" pitchFamily="49" charset="0"/>
                <a:cs typeface="Courier New" pitchFamily="49" charset="0"/>
              </a:rPr>
              <a:t>NHibernateTransactionAttribute</a:t>
            </a:r>
            <a:endParaRPr lang="hr-HR" sz="2400" dirty="0" smtClean="0">
              <a:latin typeface="Courier New" pitchFamily="49" charset="0"/>
              <a:cs typeface="Courier New" pitchFamily="49" charset="0"/>
            </a:endParaRP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Dekorira akciju nadglednika.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Trebuchet MS (Headings)"/>
                <a:cs typeface="Courier New" pitchFamily="49" charset="0"/>
              </a:rPr>
              <a:t>Stvaranje sjednice je jeftina operacija, stvaranje tvornice sjednice je skupa operacija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NHibernateSessionProvider</a:t>
            </a:r>
            <a:r>
              <a:rPr lang="hr-HR" sz="22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 </a:t>
            </a:r>
            <a:r>
              <a:rPr lang="hr-HR" sz="2200" dirty="0" err="1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sigleton</a:t>
            </a:r>
            <a:r>
              <a:rPr lang="hr-HR" sz="22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 objekt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hr-HR" sz="3800" dirty="0" smtClean="0">
                <a:latin typeface="Trebuchet MS (Headings)"/>
              </a:rPr>
              <a:t>Uvod (1)</a:t>
            </a:r>
            <a:endParaRPr lang="hr-HR" sz="38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Programska potpora je instrument stvoren radi rješavanja kompleksnih problema modernog života.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Mora biti praktična i korisna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U IS stvarni svijet predstavljamo objektima koji su imenovani i oblikovani prema konceptima iz stvarnog svijeta.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solidFill>
                  <a:schemeClr val="tx1"/>
                </a:solidFill>
                <a:latin typeface="Trebuchet MS (Headings)"/>
              </a:rPr>
              <a:t>Programska potpora potječe iz domene te je time i usko povezana s domenom.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Potrebno je d</a:t>
            </a:r>
            <a:r>
              <a:rPr lang="hr-HR" sz="2600" dirty="0" smtClean="0">
                <a:solidFill>
                  <a:schemeClr val="tx1"/>
                </a:solidFill>
                <a:latin typeface="Trebuchet MS (Headings)"/>
              </a:rPr>
              <a:t>izajnirati model domene.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Model domene čini spregu podataka i poslovnih procesa, posjeduje višestruke vrijednosti atributa i kompleksnu mrežu asocijacija te koristi nasljeđivanje, različite strategije i ostale oblikovne obrasce.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sz="2400" dirty="0" smtClean="0">
              <a:solidFill>
                <a:schemeClr val="tx1"/>
              </a:solidFill>
              <a:latin typeface="Trebuchet MS (Headings)"/>
            </a:endParaRP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dirty="0" smtClean="0">
              <a:solidFill>
                <a:schemeClr val="tx1"/>
              </a:solidFill>
              <a:latin typeface="Trebuchet MS (Headings)"/>
            </a:endParaRP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sz="2600" dirty="0" smtClean="0">
              <a:latin typeface="Trebuchet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600" dirty="0" smtClean="0">
                <a:latin typeface="Trebuchet MS (Headings)"/>
              </a:rPr>
              <a:t>Infrastruktura – NH Repozitoriji</a:t>
            </a:r>
            <a:endParaRPr lang="hr-HR" sz="36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Implementacija na temelju sučelja iz domenskog sloja.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Trebuchet MS (Headings)"/>
                <a:cs typeface="Courier New" pitchFamily="49" charset="0"/>
              </a:rPr>
              <a:t>Svaki upit na bazu izvodi se u kontekstu NH sjednice.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Trebuchet MS (Headings)"/>
                <a:cs typeface="Courier New" pitchFamily="49" charset="0"/>
              </a:rPr>
              <a:t>Temeljem osnovnih NH implementacija repozitorija ostvareni domenski specifični repozitoriji.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endParaRPr lang="hr-HR" sz="2200" dirty="0" smtClean="0">
              <a:solidFill>
                <a:schemeClr val="tx1"/>
              </a:solidFill>
              <a:latin typeface="Trebuchet MS (Headings)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8610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853285"/>
            <a:ext cx="5260348" cy="388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51520" y="2924944"/>
            <a:ext cx="3448000" cy="23678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92400" lvl="0" indent="-295200">
              <a:lnSpc>
                <a:spcPct val="95000"/>
              </a:lnSpc>
              <a:spcAft>
                <a:spcPts val="600"/>
              </a:spcAft>
              <a:buFont typeface="Georgia"/>
              <a:buChar char="•"/>
            </a:pPr>
            <a:r>
              <a:rPr lang="hr-HR" sz="2200" dirty="0" smtClean="0">
                <a:latin typeface="Trebuchet MS (Headings)"/>
                <a:cs typeface="Courier New" pitchFamily="49" charset="0"/>
              </a:rPr>
              <a:t>Testiranje ostvareno pomoću </a:t>
            </a:r>
            <a:r>
              <a:rPr lang="hr-HR" sz="2200" dirty="0" err="1" smtClean="0">
                <a:latin typeface="Trebuchet MS (Headings)"/>
                <a:cs typeface="Courier New" pitchFamily="49" charset="0"/>
              </a:rPr>
              <a:t>SQLite</a:t>
            </a:r>
            <a:r>
              <a:rPr lang="hr-HR" sz="2200" dirty="0" smtClean="0">
                <a:latin typeface="Trebuchet MS (Headings)"/>
                <a:cs typeface="Courier New" pitchFamily="49" charset="0"/>
              </a:rPr>
              <a:t> baze podataka (baza podataka u memoriji)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hr-HR" sz="3600" dirty="0" smtClean="0">
                <a:latin typeface="Trebuchet MS (Headings)"/>
              </a:rPr>
              <a:t>Infrastruktura – Autentifikacija i autorizacija</a:t>
            </a:r>
            <a:endParaRPr lang="hr-HR" sz="36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Temelji se na </a:t>
            </a:r>
            <a:r>
              <a:rPr lang="hr-HR" sz="2400" dirty="0" err="1" smtClean="0">
                <a:solidFill>
                  <a:schemeClr val="tx1"/>
                </a:solidFill>
                <a:latin typeface="Trebuchet MS (Headings)"/>
              </a:rPr>
              <a:t>ASP.NET</a:t>
            </a: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 programskim knjižnicama.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err="1" smtClean="0">
                <a:latin typeface="Courier New" pitchFamily="49" charset="0"/>
                <a:cs typeface="Courier New" pitchFamily="49" charset="0"/>
              </a:rPr>
              <a:t>Forms</a:t>
            </a:r>
            <a:r>
              <a:rPr lang="hr-H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r-HR" sz="2400" dirty="0" err="1" smtClean="0">
                <a:latin typeface="Courier New" pitchFamily="49" charset="0"/>
                <a:cs typeface="Courier New" pitchFamily="49" charset="0"/>
              </a:rPr>
              <a:t>Authentication</a:t>
            </a:r>
            <a:r>
              <a:rPr lang="hr-H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r-HR" sz="2400" dirty="0" smtClean="0">
                <a:latin typeface="Trebuchet MS (Headings)"/>
                <a:cs typeface="Courier New" pitchFamily="49" charset="0"/>
              </a:rPr>
              <a:t>za autentifikaciju.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err="1" smtClean="0">
                <a:latin typeface="Courier New" pitchFamily="49" charset="0"/>
                <a:cs typeface="Courier New" pitchFamily="49" charset="0"/>
              </a:rPr>
              <a:t>Membership</a:t>
            </a:r>
            <a:r>
              <a:rPr lang="hr-HR" sz="2400" dirty="0" smtClean="0">
                <a:latin typeface="Trebuchet MS (Headings)"/>
                <a:cs typeface="Courier New" pitchFamily="49" charset="0"/>
              </a:rPr>
              <a:t> – korisnički računi.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Courier New" pitchFamily="49" charset="0"/>
                <a:cs typeface="Courier New" pitchFamily="49" charset="0"/>
              </a:rPr>
              <a:t>Role</a:t>
            </a:r>
            <a:r>
              <a:rPr lang="hr-HR" sz="2400" dirty="0" smtClean="0">
                <a:latin typeface="Trebuchet MS (Headings)"/>
                <a:cs typeface="Courier New" pitchFamily="49" charset="0"/>
              </a:rPr>
              <a:t> – uloge.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b="1" dirty="0" smtClean="0">
                <a:latin typeface="Trebuchet MS (Headings)"/>
                <a:cs typeface="Courier New" pitchFamily="49" charset="0"/>
              </a:rPr>
              <a:t>Problem</a:t>
            </a:r>
            <a:r>
              <a:rPr lang="hr-HR" sz="2400" dirty="0" smtClean="0">
                <a:latin typeface="Trebuchet MS (Headings)"/>
                <a:cs typeface="Courier New" pitchFamily="49" charset="0"/>
              </a:rPr>
              <a:t>: postojeća implementacija – duboko povezana sa Microsoft SQL Serverom, koristi čisti SQL i već predefinirane podatkovne sheme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Trebuchet MS (Headings)"/>
                <a:cs typeface="Courier New" pitchFamily="49" charset="0"/>
              </a:rPr>
              <a:t>Onečišćuje model domene i otežava korištenje objektno – relacijske tehnologije.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b="1" dirty="0" smtClean="0">
                <a:latin typeface="Trebuchet MS (Headings)"/>
                <a:cs typeface="Courier New" pitchFamily="49" charset="0"/>
              </a:rPr>
              <a:t>Rješenje: </a:t>
            </a:r>
            <a:r>
              <a:rPr lang="hr-HR" sz="2400" dirty="0" smtClean="0">
                <a:latin typeface="Trebuchet MS (Headings)"/>
                <a:cs typeface="Courier New" pitchFamily="49" charset="0"/>
              </a:rPr>
              <a:t>Ostvaren model domene (entiteti, agregati, repozitoriji).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Trebuchet MS (Headings)"/>
                <a:cs typeface="Courier New" pitchFamily="49" charset="0"/>
              </a:rPr>
              <a:t>Temeljem sučelja i apstraktnih razreda </a:t>
            </a:r>
            <a:r>
              <a:rPr lang="hr-HR" sz="2400" dirty="0" err="1" smtClean="0">
                <a:latin typeface="Trebuchet MS (Headings)"/>
                <a:cs typeface="Courier New" pitchFamily="49" charset="0"/>
              </a:rPr>
              <a:t>Membership</a:t>
            </a:r>
            <a:r>
              <a:rPr lang="hr-HR" sz="2400" dirty="0" smtClean="0">
                <a:latin typeface="Trebuchet MS (Headings)"/>
                <a:cs typeface="Courier New" pitchFamily="49" charset="0"/>
              </a:rPr>
              <a:t> i Role ostvareno je rješenje koje radi sa NHibernateom.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endParaRPr lang="hr-HR" sz="2200" dirty="0" smtClean="0">
              <a:solidFill>
                <a:schemeClr val="tx1"/>
              </a:solidFill>
              <a:latin typeface="Trebuchet MS (Headings)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8610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600" dirty="0" smtClean="0">
                <a:latin typeface="Trebuchet MS (Headings)"/>
              </a:rPr>
              <a:t>Aplikacijski i prezentacijski sloj (1)</a:t>
            </a:r>
            <a:endParaRPr lang="hr-HR" sz="36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Interakcija korisnika i IS obavlja se posredovanjem nadglednika.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Trebuchet MS (Headings)"/>
                <a:cs typeface="Courier New" pitchFamily="49" charset="0"/>
              </a:rPr>
              <a:t>Svi nadglednici definiraju ovisnosti o repozitorijima i aplikacijskim servisima preko parametara (sučelja) konstruktora (engl. </a:t>
            </a:r>
            <a:r>
              <a:rPr lang="hr-HR" sz="2400" i="1" dirty="0" err="1" smtClean="0">
                <a:latin typeface="Trebuchet MS (Headings)"/>
                <a:cs typeface="Courier New" pitchFamily="49" charset="0"/>
              </a:rPr>
              <a:t>dependency</a:t>
            </a:r>
            <a:r>
              <a:rPr lang="hr-HR" sz="2400" i="1" dirty="0" smtClean="0">
                <a:latin typeface="Trebuchet MS (Headings)"/>
                <a:cs typeface="Courier New" pitchFamily="49" charset="0"/>
              </a:rPr>
              <a:t> </a:t>
            </a:r>
            <a:r>
              <a:rPr lang="hr-HR" sz="2400" i="1" dirty="0" err="1" smtClean="0">
                <a:latin typeface="Trebuchet MS (Headings)"/>
                <a:cs typeface="Courier New" pitchFamily="49" charset="0"/>
              </a:rPr>
              <a:t>injection</a:t>
            </a:r>
            <a:r>
              <a:rPr lang="hr-HR" sz="2400" i="1" dirty="0" smtClean="0">
                <a:latin typeface="Trebuchet MS (Headings)"/>
                <a:cs typeface="Courier New" pitchFamily="49" charset="0"/>
              </a:rPr>
              <a:t>)</a:t>
            </a:r>
            <a:r>
              <a:rPr lang="hr-HR" sz="2400" dirty="0" smtClean="0">
                <a:latin typeface="Trebuchet MS (Headings)"/>
                <a:cs typeface="Courier New" pitchFamily="49" charset="0"/>
              </a:rPr>
              <a:t>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Trebuchet MS (Headings)"/>
                <a:cs typeface="Courier New" pitchFamily="49" charset="0"/>
              </a:rPr>
              <a:t>Odgovornost za instanciranje repozitorija i aplikacijskih servisa predana je izvan dosega samog nadglednika (engl. </a:t>
            </a:r>
            <a:r>
              <a:rPr lang="hr-HR" sz="2400" i="1" dirty="0" err="1" smtClean="0">
                <a:latin typeface="Trebuchet MS (Headings)"/>
                <a:cs typeface="Courier New" pitchFamily="49" charset="0"/>
              </a:rPr>
              <a:t>inversion</a:t>
            </a:r>
            <a:r>
              <a:rPr lang="hr-HR" sz="2400" i="1" dirty="0" smtClean="0">
                <a:latin typeface="Trebuchet MS (Headings)"/>
                <a:cs typeface="Courier New" pitchFamily="49" charset="0"/>
              </a:rPr>
              <a:t> </a:t>
            </a:r>
            <a:r>
              <a:rPr lang="hr-HR" sz="2400" i="1" dirty="0" err="1" smtClean="0">
                <a:latin typeface="Trebuchet MS (Headings)"/>
                <a:cs typeface="Courier New" pitchFamily="49" charset="0"/>
              </a:rPr>
              <a:t>of</a:t>
            </a:r>
            <a:r>
              <a:rPr lang="hr-HR" sz="2400" i="1" dirty="0" smtClean="0">
                <a:latin typeface="Trebuchet MS (Headings)"/>
                <a:cs typeface="Courier New" pitchFamily="49" charset="0"/>
              </a:rPr>
              <a:t> </a:t>
            </a:r>
            <a:r>
              <a:rPr lang="hr-HR" sz="2400" i="1" dirty="0" err="1" smtClean="0">
                <a:latin typeface="Trebuchet MS (Headings)"/>
                <a:cs typeface="Courier New" pitchFamily="49" charset="0"/>
              </a:rPr>
              <a:t>controll</a:t>
            </a:r>
            <a:r>
              <a:rPr lang="hr-HR" sz="2400" dirty="0" smtClean="0">
                <a:latin typeface="Trebuchet MS (Headings)"/>
                <a:cs typeface="Courier New" pitchFamily="49" charset="0"/>
              </a:rPr>
              <a:t>).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U tu svrhu korištenja je programska knjižnica </a:t>
            </a:r>
            <a:r>
              <a:rPr lang="hr-HR" sz="2200" dirty="0" err="1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Ninject</a:t>
            </a:r>
            <a:r>
              <a:rPr lang="hr-HR" sz="22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 za MVC.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Trebuchet MS (Headings)"/>
                <a:cs typeface="Courier New" pitchFamily="49" charset="0"/>
              </a:rPr>
              <a:t>Akcije nadglednika obavljaju poslovne operacije isključivo sa elementima domene.</a:t>
            </a:r>
            <a:endParaRPr lang="hr-HR" sz="2400" dirty="0" smtClean="0">
              <a:solidFill>
                <a:schemeClr val="tx1"/>
              </a:solidFill>
              <a:latin typeface="Trebuchet MS (Headings)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8610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600" dirty="0" smtClean="0">
                <a:latin typeface="Trebuchet MS (Headings)"/>
              </a:rPr>
              <a:t>Aplikacijski i prezentacijski sloj (2)</a:t>
            </a:r>
            <a:endParaRPr lang="hr-HR" sz="36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Elementi modela domene često puta su previše kompleksni za korištenje u prezentaciji.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Trebuchet MS (Headings)"/>
                <a:cs typeface="Courier New" pitchFamily="49" charset="0"/>
              </a:rPr>
              <a:t>Problem koji bi se javio prilikom direktnog korištenja elemenata domene u prezentaciji je doseg NH sjednice i lijeno dohvaćanje.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Trebuchet MS (Headings)"/>
                <a:cs typeface="Courier New" pitchFamily="49" charset="0"/>
              </a:rPr>
              <a:t>Za svaki pogled definiran je jedan poseban razred koji sadrži sve informacije koje će se prezentirati u pogledu.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Sadrži samo podatke, bez ponašanja (engl. data transfer object)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Preslikava samo potrebne podatke iz modela domene.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Umjesto ručnog preslikavanja koristi se </a:t>
            </a:r>
            <a:r>
              <a:rPr lang="hr-HR" sz="2200" dirty="0" err="1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AutoMapper</a:t>
            </a:r>
            <a:r>
              <a:rPr lang="hr-HR" sz="22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.</a:t>
            </a:r>
          </a:p>
          <a:p>
            <a:pPr marL="950184" lvl="2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000" dirty="0" smtClean="0">
                <a:solidFill>
                  <a:schemeClr val="tx1"/>
                </a:solidFill>
                <a:latin typeface="Trebuchet MS (Headings)"/>
                <a:cs typeface="Courier New" pitchFamily="49" charset="0"/>
              </a:rPr>
              <a:t>Potrebno je definirati konfiguraciju i ostalo se sve obavlja automatski.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Trebuchet MS (Headings)"/>
                <a:cs typeface="Courier New" pitchFamily="49" charset="0"/>
              </a:rPr>
              <a:t>Pogledi prikazuju informacije korisnicima IS-a (HTML).</a:t>
            </a:r>
            <a:endParaRPr lang="hr-HR" sz="2400" dirty="0" smtClean="0">
              <a:solidFill>
                <a:schemeClr val="tx1"/>
              </a:solidFill>
              <a:latin typeface="Trebuchet MS (Headings)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600" dirty="0" smtClean="0">
                <a:latin typeface="Trebuchet MS (Headings)"/>
              </a:rPr>
              <a:t>Zaključak (1)</a:t>
            </a:r>
            <a:endParaRPr lang="hr-HR" sz="36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DDD nije uvijek najbolje rješenje za ostvarenje IS-a. Koristi se: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Kada postoji značajna složenost poslovnih procesa i fokus na dobro definiran poslovni model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Kada postoji suradnja sa ekspertima domene.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Za IS za koje je poznato da će se dalje razvijati i imati dug životni vijek.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Moguće je koristiti DDD i u jednostavnijim projektima samo je pitanje da li je to isplativo zbog složenosti razvoja.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latin typeface="Trebuchet MS (Headings)"/>
              </a:rPr>
              <a:t>DDD zahtjeva veliku disciplinu prilikom razvijanja od strane razvojnika.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Na početku sporo napredovanje u razvoju, kasnije korist u obliku lakog održavanja, proširenja sustava i u ispravnome radu.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600" dirty="0" smtClean="0">
                <a:latin typeface="Trebuchet MS (Headings)"/>
              </a:rPr>
              <a:t>Zaključak (2)</a:t>
            </a:r>
            <a:endParaRPr lang="hr-HR" sz="36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600" dirty="0" smtClean="0">
                <a:solidFill>
                  <a:schemeClr val="tx1"/>
                </a:solidFill>
                <a:latin typeface="Trebuchet MS (Headings)"/>
              </a:rPr>
              <a:t>Prednosti DDD-a: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Visoka kohezija.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Mali stupanj međuovisnosti u aplikacijskom kodu.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Jednostavno testiranje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Izoliranost poslovne logike od ostalih slojeva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Premda DDD zastupa </a:t>
            </a:r>
            <a:r>
              <a:rPr lang="hr-HR" sz="2600" i="1" dirty="0" err="1" smtClean="0">
                <a:latin typeface="Trebuchet MS (Headings)"/>
              </a:rPr>
              <a:t>Persistence</a:t>
            </a:r>
            <a:r>
              <a:rPr lang="hr-HR" sz="2600" i="1" dirty="0" smtClean="0">
                <a:latin typeface="Trebuchet MS (Headings)"/>
              </a:rPr>
              <a:t> </a:t>
            </a:r>
            <a:r>
              <a:rPr lang="hr-HR" sz="2600" i="1" dirty="0" err="1" smtClean="0">
                <a:latin typeface="Trebuchet MS (Headings)"/>
              </a:rPr>
              <a:t>ignorance</a:t>
            </a:r>
            <a:r>
              <a:rPr lang="hr-HR" sz="2600" dirty="0" smtClean="0">
                <a:latin typeface="Trebuchet MS (Headings)"/>
              </a:rPr>
              <a:t> potrebno je razmišljati i o implementacijskim detaljima, odnosno performansama.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Repozitoriji (korijenski agregati - performanse) vs. kolekcije kao članovi agregata (u nekim slučajevima podskup kolekcije)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Repozitoriji trebaju osim konceptima iz domene omogućiti specificiranje načina dohvaćanja (</a:t>
            </a:r>
            <a:r>
              <a:rPr lang="hr-HR" sz="2400" dirty="0" err="1" smtClean="0">
                <a:solidFill>
                  <a:schemeClr val="tx1"/>
                </a:solidFill>
                <a:latin typeface="Trebuchet MS (Headings)"/>
              </a:rPr>
              <a:t>eager</a:t>
            </a: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 ili </a:t>
            </a:r>
            <a:r>
              <a:rPr lang="hr-HR" sz="2400" dirty="0" err="1" smtClean="0">
                <a:solidFill>
                  <a:schemeClr val="tx1"/>
                </a:solidFill>
                <a:latin typeface="Trebuchet MS (Headings)"/>
              </a:rPr>
              <a:t>lazy</a:t>
            </a: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600" dirty="0" smtClean="0">
                <a:latin typeface="Trebuchet MS (Headings)"/>
              </a:rPr>
              <a:t>Literatura</a:t>
            </a:r>
            <a:endParaRPr lang="hr-HR" sz="36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184576"/>
          </a:xfrm>
        </p:spPr>
        <p:txBody>
          <a:bodyPr>
            <a:noAutofit/>
          </a:bodyPr>
          <a:lstStyle/>
          <a:p>
            <a:pPr marL="611550" indent="-51435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  <a:buFont typeface="+mj-lt"/>
              <a:buAutoNum type="arabicPeriod"/>
            </a:pPr>
            <a:r>
              <a:rPr lang="hr-HR" sz="2400" i="1" dirty="0" err="1" smtClean="0"/>
              <a:t>Eric</a:t>
            </a:r>
            <a:r>
              <a:rPr lang="hr-HR" sz="2400" i="1" dirty="0" smtClean="0"/>
              <a:t> Evans: Domain-Driven Design: </a:t>
            </a:r>
            <a:r>
              <a:rPr lang="hr-HR" sz="2400" i="1" dirty="0" err="1" smtClean="0"/>
              <a:t>Tackling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Complexity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in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the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Heart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of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Software</a:t>
            </a:r>
            <a:r>
              <a:rPr lang="hr-HR" sz="2400" i="1" dirty="0" smtClean="0"/>
              <a:t>, </a:t>
            </a:r>
            <a:r>
              <a:rPr lang="hr-HR" sz="2400" i="1" dirty="0" err="1" smtClean="0"/>
              <a:t>Addison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Wesley</a:t>
            </a:r>
            <a:r>
              <a:rPr lang="hr-HR" sz="2400" i="1" dirty="0" smtClean="0"/>
              <a:t>, 2003.</a:t>
            </a:r>
          </a:p>
          <a:p>
            <a:pPr marL="611550" indent="-51435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  <a:buFont typeface="+mj-lt"/>
              <a:buAutoNum type="arabicPeriod"/>
            </a:pPr>
            <a:r>
              <a:rPr lang="hr-HR" sz="2400" i="1" dirty="0" err="1" smtClean="0"/>
              <a:t>Jimmy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Nilsson</a:t>
            </a:r>
            <a:r>
              <a:rPr lang="hr-HR" sz="2400" i="1" dirty="0" smtClean="0"/>
              <a:t>: </a:t>
            </a:r>
            <a:r>
              <a:rPr lang="hr-HR" sz="2400" i="1" dirty="0" err="1" smtClean="0"/>
              <a:t>Applying</a:t>
            </a:r>
            <a:r>
              <a:rPr lang="hr-HR" sz="2400" i="1" dirty="0" smtClean="0"/>
              <a:t> Domain-Driven Design </a:t>
            </a:r>
            <a:r>
              <a:rPr lang="hr-HR" sz="2400" i="1" dirty="0" err="1" smtClean="0"/>
              <a:t>And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Patterns</a:t>
            </a:r>
            <a:r>
              <a:rPr lang="hr-HR" sz="2400" i="1" dirty="0" smtClean="0"/>
              <a:t>: </a:t>
            </a:r>
            <a:r>
              <a:rPr lang="hr-HR" sz="2400" i="1" dirty="0" err="1" smtClean="0"/>
              <a:t>With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Examples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in</a:t>
            </a:r>
            <a:r>
              <a:rPr lang="hr-HR" sz="2400" i="1" dirty="0" smtClean="0"/>
              <a:t> C# </a:t>
            </a:r>
            <a:r>
              <a:rPr lang="hr-HR" sz="2400" i="1" dirty="0" err="1" smtClean="0"/>
              <a:t>and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.NET</a:t>
            </a:r>
            <a:r>
              <a:rPr lang="hr-HR" sz="2400" i="1" dirty="0" smtClean="0"/>
              <a:t>, </a:t>
            </a:r>
            <a:r>
              <a:rPr lang="hr-HR" sz="2400" i="1" dirty="0" err="1" smtClean="0"/>
              <a:t>Addison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Wesley</a:t>
            </a:r>
            <a:r>
              <a:rPr lang="hr-HR" sz="2400" i="1" dirty="0" smtClean="0"/>
              <a:t>, 2006.</a:t>
            </a:r>
          </a:p>
          <a:p>
            <a:pPr marL="611550" indent="-51435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  <a:buFont typeface="+mj-lt"/>
              <a:buAutoNum type="arabicPeriod"/>
            </a:pPr>
            <a:r>
              <a:rPr lang="hr-HR" sz="2400" i="1" dirty="0" smtClean="0"/>
              <a:t>Martin </a:t>
            </a:r>
            <a:r>
              <a:rPr lang="hr-HR" sz="2400" i="1" dirty="0" err="1" smtClean="0"/>
              <a:t>Fowler</a:t>
            </a:r>
            <a:r>
              <a:rPr lang="hr-HR" sz="2400" i="1" dirty="0" smtClean="0"/>
              <a:t>: </a:t>
            </a:r>
            <a:r>
              <a:rPr lang="hr-HR" sz="2400" i="1" dirty="0" err="1" smtClean="0"/>
              <a:t>Patterns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of</a:t>
            </a:r>
            <a:r>
              <a:rPr lang="hr-HR" sz="2400" i="1" dirty="0" smtClean="0"/>
              <a:t> Enterprise </a:t>
            </a:r>
            <a:r>
              <a:rPr lang="hr-HR" sz="2400" i="1" dirty="0" err="1" smtClean="0"/>
              <a:t>Application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Architecture</a:t>
            </a:r>
            <a:r>
              <a:rPr lang="hr-HR" sz="2400" i="1" dirty="0" smtClean="0"/>
              <a:t>, </a:t>
            </a:r>
            <a:r>
              <a:rPr lang="hr-HR" sz="2400" i="1" dirty="0" err="1" smtClean="0"/>
              <a:t>Addison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Wesley</a:t>
            </a:r>
            <a:r>
              <a:rPr lang="hr-HR" sz="2400" i="1" dirty="0" smtClean="0"/>
              <a:t>, 2002.</a:t>
            </a:r>
            <a:endParaRPr lang="hr-HR" sz="2600" dirty="0" smtClean="0">
              <a:latin typeface="Trebuchet MS (Headings)"/>
            </a:endParaRPr>
          </a:p>
          <a:p>
            <a:pPr marL="611550" indent="-51435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  <a:buFont typeface="+mj-lt"/>
              <a:buAutoNum type="arabicPeriod"/>
            </a:pPr>
            <a:r>
              <a:rPr lang="hr-HR" sz="2400" i="1" dirty="0" err="1" smtClean="0"/>
              <a:t>Pierre</a:t>
            </a:r>
            <a:r>
              <a:rPr lang="hr-HR" sz="2400" i="1" dirty="0" smtClean="0"/>
              <a:t> Henri </a:t>
            </a:r>
            <a:r>
              <a:rPr lang="hr-HR" sz="2400" i="1" dirty="0" err="1" smtClean="0"/>
              <a:t>Kuaté</a:t>
            </a:r>
            <a:r>
              <a:rPr lang="hr-HR" sz="2400" i="1" dirty="0" smtClean="0"/>
              <a:t>, </a:t>
            </a:r>
            <a:r>
              <a:rPr lang="hr-HR" sz="2400" i="1" dirty="0" err="1" smtClean="0"/>
              <a:t>Tobin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Harris</a:t>
            </a:r>
            <a:r>
              <a:rPr lang="hr-HR" sz="2400" i="1" dirty="0" smtClean="0"/>
              <a:t>, Christian Bauer, </a:t>
            </a:r>
            <a:r>
              <a:rPr lang="hr-HR" sz="2400" i="1" dirty="0" err="1" smtClean="0"/>
              <a:t>Gavin</a:t>
            </a:r>
            <a:r>
              <a:rPr lang="hr-HR" sz="2400" i="1" dirty="0" smtClean="0"/>
              <a:t> King: NHibernate </a:t>
            </a:r>
            <a:r>
              <a:rPr lang="hr-HR" sz="2400" i="1" dirty="0" err="1" smtClean="0"/>
              <a:t>in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Action</a:t>
            </a:r>
            <a:r>
              <a:rPr lang="hr-HR" sz="2400" i="1" dirty="0" smtClean="0"/>
              <a:t>, </a:t>
            </a:r>
            <a:r>
              <a:rPr lang="hr-HR" sz="2400" i="1" dirty="0" err="1" smtClean="0"/>
              <a:t>Manning</a:t>
            </a:r>
            <a:r>
              <a:rPr lang="hr-HR" sz="2400" i="1" dirty="0" smtClean="0"/>
              <a:t>, 2009.</a:t>
            </a:r>
          </a:p>
          <a:p>
            <a:pPr marL="611550" indent="-51435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  <a:buFont typeface="+mj-lt"/>
              <a:buAutoNum type="arabicPeriod"/>
            </a:pPr>
            <a:r>
              <a:rPr lang="hr-HR" sz="2400" i="1" dirty="0" err="1" smtClean="0"/>
              <a:t>Jason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Dentler</a:t>
            </a:r>
            <a:r>
              <a:rPr lang="hr-HR" sz="2400" i="1" dirty="0" smtClean="0"/>
              <a:t>: NHibernate 3.0 </a:t>
            </a:r>
            <a:r>
              <a:rPr lang="hr-HR" sz="2400" i="1" dirty="0" err="1" smtClean="0"/>
              <a:t>Cookbook</a:t>
            </a:r>
            <a:r>
              <a:rPr lang="hr-HR" sz="2400" i="1" dirty="0" smtClean="0"/>
              <a:t>, </a:t>
            </a:r>
            <a:r>
              <a:rPr lang="hr-HR" sz="2400" i="1" dirty="0" err="1" smtClean="0"/>
              <a:t>Packt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Publishing</a:t>
            </a:r>
            <a:r>
              <a:rPr lang="hr-HR" sz="2400" i="1" dirty="0" smtClean="0"/>
              <a:t>, 2010.</a:t>
            </a:r>
          </a:p>
          <a:p>
            <a:pPr marL="611550" indent="-51435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  <a:buFont typeface="+mj-lt"/>
              <a:buAutoNum type="arabicPeriod"/>
            </a:pPr>
            <a:r>
              <a:rPr lang="hr-HR" sz="2400" i="1" dirty="0" err="1" smtClean="0"/>
              <a:t>Steven</a:t>
            </a:r>
            <a:r>
              <a:rPr lang="hr-HR" sz="2400" i="1" dirty="0" smtClean="0"/>
              <a:t> </a:t>
            </a:r>
            <a:r>
              <a:rPr lang="hr-HR" sz="2400" i="1" dirty="0" err="1" smtClean="0"/>
              <a:t>Sanderson</a:t>
            </a:r>
            <a:r>
              <a:rPr lang="hr-HR" sz="2400" i="1" dirty="0" smtClean="0"/>
              <a:t>: Pro </a:t>
            </a:r>
            <a:r>
              <a:rPr lang="hr-HR" sz="2400" i="1" dirty="0" err="1" smtClean="0"/>
              <a:t>ASP.NET</a:t>
            </a:r>
            <a:r>
              <a:rPr lang="hr-HR" sz="2400" i="1" dirty="0" smtClean="0"/>
              <a:t> MVC 2 Framework, </a:t>
            </a:r>
            <a:r>
              <a:rPr lang="hr-HR" sz="2400" i="1" dirty="0" err="1" smtClean="0"/>
              <a:t>Apress</a:t>
            </a:r>
            <a:r>
              <a:rPr lang="hr-HR" sz="2400" i="1" dirty="0" smtClean="0"/>
              <a:t>,  2010.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800" dirty="0" smtClean="0">
                <a:latin typeface="Trebuchet MS (Headings)"/>
              </a:rPr>
              <a:t>Uvod (2)</a:t>
            </a:r>
            <a:endParaRPr lang="hr-HR" sz="38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Zadatak diplomskog rada je primjenom postupaka oblikovanja vođenog domenom primjene specificirati, modelirati i ostvariti IS za upravljanje stambenim zgradama.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IS ostvaren je kao web </a:t>
            </a:r>
            <a:r>
              <a:rPr lang="hr-HR" sz="2600" dirty="0" err="1" smtClean="0">
                <a:latin typeface="Trebuchet MS (Headings)"/>
              </a:rPr>
              <a:t>primjenski</a:t>
            </a:r>
            <a:r>
              <a:rPr lang="hr-HR" sz="2600" dirty="0" smtClean="0">
                <a:latin typeface="Trebuchet MS (Headings)"/>
              </a:rPr>
              <a:t> program korištenjem MVC obrasca i relacijske baze podataka.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Za </a:t>
            </a:r>
            <a:r>
              <a:rPr lang="hr-HR" sz="2600" dirty="0" err="1" smtClean="0">
                <a:latin typeface="Trebuchet MS (Headings)"/>
              </a:rPr>
              <a:t>perzistenciju</a:t>
            </a:r>
            <a:r>
              <a:rPr lang="hr-HR" sz="2600" dirty="0" smtClean="0">
                <a:latin typeface="Trebuchet MS (Headings)"/>
              </a:rPr>
              <a:t> modela </a:t>
            </a:r>
            <a:r>
              <a:rPr lang="hr-HR" sz="2600" smtClean="0">
                <a:latin typeface="Trebuchet MS (Headings)"/>
              </a:rPr>
              <a:t>domene korišten je </a:t>
            </a:r>
            <a:r>
              <a:rPr lang="hr-HR" sz="2600" dirty="0" smtClean="0">
                <a:latin typeface="Trebuchet MS (Headings)"/>
              </a:rPr>
              <a:t>ORM </a:t>
            </a:r>
            <a:r>
              <a:rPr lang="hr-HR" sz="2600" dirty="0" err="1" smtClean="0">
                <a:latin typeface="Trebuchet MS (Headings)"/>
              </a:rPr>
              <a:t>NHibernate</a:t>
            </a:r>
            <a:r>
              <a:rPr lang="hr-HR" sz="2600" dirty="0" smtClean="0">
                <a:latin typeface="Trebuchet MS (Headings)"/>
              </a:rPr>
              <a:t>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Implementacija IS-a: </a:t>
            </a:r>
            <a:r>
              <a:rPr lang="hr-HR" sz="2600" dirty="0" smtClean="0">
                <a:solidFill>
                  <a:schemeClr val="tx1"/>
                </a:solidFill>
                <a:latin typeface="Trebuchet MS (Headings)"/>
              </a:rPr>
              <a:t>C# i </a:t>
            </a:r>
            <a:r>
              <a:rPr lang="hr-HR" sz="2600" dirty="0" err="1" smtClean="0">
                <a:solidFill>
                  <a:schemeClr val="tx1"/>
                </a:solidFill>
                <a:latin typeface="Trebuchet MS (Headings)"/>
              </a:rPr>
              <a:t>.NET</a:t>
            </a:r>
            <a:endParaRPr lang="hr-HR" sz="2600" dirty="0" smtClean="0">
              <a:solidFill>
                <a:schemeClr val="tx1"/>
              </a:solidFill>
              <a:latin typeface="Trebuchet MS (Headings)"/>
            </a:endParaRP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sz="2600" dirty="0" smtClean="0">
              <a:latin typeface="Trebuchet MS (Headings)"/>
            </a:endParaRP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sz="2600" dirty="0" smtClean="0">
              <a:latin typeface="Trebuchet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138808"/>
          </a:xfrm>
        </p:spPr>
        <p:txBody>
          <a:bodyPr>
            <a:normAutofit/>
          </a:bodyPr>
          <a:lstStyle/>
          <a:p>
            <a:r>
              <a:rPr lang="hr-HR" sz="3800" dirty="0" smtClean="0">
                <a:latin typeface="Trebuchet MS (Headings)"/>
              </a:rPr>
              <a:t>Razvoj vođen domenom  </a:t>
            </a:r>
            <a:r>
              <a:rPr lang="hr-HR" sz="3800" dirty="0" smtClean="0"/>
              <a:t/>
            </a:r>
            <a:br>
              <a:rPr lang="hr-HR" sz="3800" dirty="0" smtClean="0"/>
            </a:br>
            <a:r>
              <a:rPr lang="hr-HR" sz="2800" dirty="0" smtClean="0">
                <a:latin typeface="Trebuchet MS (Headings)"/>
              </a:rPr>
              <a:t>(Domain – Driven Design)</a:t>
            </a:r>
            <a:endParaRPr lang="hr-HR" sz="28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DDD je pristup za razvoj kompleksne programske potpore koji duboko povezuje implementaciju sa razvijajućim modelom jezgre poslovnih koncepata.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b="1" dirty="0" smtClean="0">
                <a:solidFill>
                  <a:schemeClr val="tx1"/>
                </a:solidFill>
                <a:latin typeface="Trebuchet MS (Headings)"/>
              </a:rPr>
              <a:t>Glavni temelji DDD-a su: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Glavni fokus projekta postavlja se na jezgru domene i domensku logiku. 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Složeni dizajn temelji se na modelu </a:t>
            </a:r>
          </a:p>
          <a:p>
            <a:pPr marL="950184" lvl="2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000" dirty="0" smtClean="0">
                <a:solidFill>
                  <a:schemeClr val="tx1"/>
                </a:solidFill>
                <a:latin typeface="Trebuchet MS (Headings)"/>
              </a:rPr>
              <a:t>Model – </a:t>
            </a:r>
            <a:r>
              <a:rPr lang="hr-HR" sz="2000" dirty="0" err="1" smtClean="0">
                <a:solidFill>
                  <a:schemeClr val="tx1"/>
                </a:solidFill>
                <a:latin typeface="Trebuchet MS (Headings)"/>
              </a:rPr>
              <a:t>driven</a:t>
            </a:r>
            <a:r>
              <a:rPr lang="hr-HR" sz="2000" dirty="0" smtClean="0">
                <a:solidFill>
                  <a:schemeClr val="tx1"/>
                </a:solidFill>
                <a:latin typeface="Trebuchet MS (Headings)"/>
              </a:rPr>
              <a:t>, a ne data – </a:t>
            </a:r>
            <a:r>
              <a:rPr lang="hr-HR" sz="2000" dirty="0" err="1" smtClean="0">
                <a:solidFill>
                  <a:schemeClr val="tx1"/>
                </a:solidFill>
                <a:latin typeface="Trebuchet MS (Headings)"/>
              </a:rPr>
              <a:t>driven</a:t>
            </a:r>
            <a:endParaRPr lang="hr-HR" sz="2000" dirty="0" smtClean="0">
              <a:solidFill>
                <a:schemeClr val="tx1"/>
              </a:solidFill>
              <a:latin typeface="Trebuchet MS (Headings)"/>
            </a:endParaRP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Uspostavljanje kreativne kolaboracije između eksperata domene i razvojnika radi što bližeg približavanja konceptualnoj srži problema.</a:t>
            </a:r>
          </a:p>
          <a:p>
            <a:pPr marL="950184" lvl="2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Sveprisutni jezik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dirty="0" smtClean="0">
              <a:solidFill>
                <a:schemeClr val="tx1"/>
              </a:solidFill>
              <a:latin typeface="Trebuchet MS (Headings)"/>
            </a:endParaRP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sz="2600" dirty="0" smtClean="0">
              <a:latin typeface="Trebuchet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800" dirty="0" smtClean="0">
                <a:latin typeface="Trebuchet MS (Headings)"/>
              </a:rPr>
              <a:t>Entiteti i vrijednosni objekti</a:t>
            </a:r>
            <a:endParaRPr lang="hr-HR" sz="38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600" dirty="0" smtClean="0">
                <a:latin typeface="Trebuchet MS (Headings)"/>
              </a:rPr>
              <a:t>Entitet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Objekt koji je primarno određen svojim identitetom naziva se entitet.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Životni ciklus entiteta može radikalno promijeniti formu i sadržaj objekta, ali identitet mora biti očuvan.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Definicija identiteta proizlazi iz domene.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dirty="0" smtClean="0">
                <a:latin typeface="Trebuchet MS (Headings)"/>
              </a:rPr>
              <a:t>Vrijednosni objekt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Objekt koji predstavlja opisni aspekt domene bez konceptualnog identiteta zove se vrijednosni objekt.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Vrijednosni objekti moraju biti nepromjenjivi (</a:t>
            </a:r>
            <a:r>
              <a:rPr lang="hr-HR" sz="2400" dirty="0" err="1" smtClean="0">
                <a:solidFill>
                  <a:schemeClr val="tx1"/>
                </a:solidFill>
                <a:latin typeface="Trebuchet MS (Headings)"/>
              </a:rPr>
              <a:t>engl</a:t>
            </a:r>
            <a:r>
              <a:rPr lang="hr-HR" sz="2400" dirty="0" smtClean="0">
                <a:solidFill>
                  <a:schemeClr val="tx1"/>
                </a:solidFill>
                <a:latin typeface="Trebuchet MS (Headings)"/>
              </a:rPr>
              <a:t>. </a:t>
            </a:r>
            <a:r>
              <a:rPr lang="hr-HR" sz="2400" i="1" dirty="0" err="1" smtClean="0">
                <a:solidFill>
                  <a:schemeClr val="tx1"/>
                </a:solidFill>
                <a:latin typeface="Trebuchet MS (Headings)"/>
              </a:rPr>
              <a:t>immutable</a:t>
            </a: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).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sz="2600" dirty="0" smtClean="0">
              <a:latin typeface="Trebuchet MS (Headings)"/>
            </a:endParaRP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dirty="0" smtClean="0">
              <a:solidFill>
                <a:schemeClr val="tx1"/>
              </a:solidFill>
              <a:latin typeface="Trebuchet MS (Headings)"/>
            </a:endParaRP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sz="2600" dirty="0" smtClean="0">
              <a:latin typeface="Trebuchet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800" dirty="0" smtClean="0">
                <a:latin typeface="Trebuchet MS (Headings)"/>
              </a:rPr>
              <a:t>Servisi</a:t>
            </a:r>
            <a:endParaRPr lang="hr-HR" sz="38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Servis je operacija ponuđena preko sučelja koje postoji samostalno u modelu, bez enkapsulacije stanja.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solidFill>
                  <a:schemeClr val="tx1"/>
                </a:solidFill>
                <a:latin typeface="Trebuchet MS (Headings)"/>
              </a:rPr>
              <a:t>Dobar servis ima tri karakteristike: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Operacija se odnosi samo na koncept iz domene koji nije prirodni dio entiteta ili vrijednosnog objekta.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Sučelje je definirano u okvirima drugih elemenata u domeni.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Operacije koje servis sadrži moraju biti bez stanja.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dirty="0" smtClean="0">
              <a:solidFill>
                <a:schemeClr val="tx1"/>
              </a:solidFill>
              <a:latin typeface="Trebuchet MS (Headings)"/>
            </a:endParaRP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sz="2600" dirty="0" smtClean="0">
              <a:latin typeface="Trebuchet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66800"/>
          </a:xfrm>
        </p:spPr>
        <p:txBody>
          <a:bodyPr>
            <a:normAutofit/>
          </a:bodyPr>
          <a:lstStyle/>
          <a:p>
            <a:r>
              <a:rPr lang="hr-HR" sz="3800" dirty="0" smtClean="0">
                <a:latin typeface="Trebuchet MS (Headings)"/>
              </a:rPr>
              <a:t>Agregati</a:t>
            </a:r>
            <a:endParaRPr lang="hr-HR" sz="38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91264" cy="5805264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400" dirty="0" smtClean="0">
                <a:latin typeface="Trebuchet MS (Headings)"/>
              </a:rPr>
              <a:t>Agregat je skup povezanih objekata koje tretiramo kao jedinku prilikom promjene podataka.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400" dirty="0" smtClean="0">
                <a:latin typeface="Trebuchet MS (Headings)"/>
              </a:rPr>
              <a:t>Pravila agregata: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Korijenski entitet ima globalni identitet i odgovoran je za provjeravanje invarijanti.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Entiteti unutar granice imaju samo lokalni identitet, jedinstven jedino unutar agregata.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Ništa </a:t>
            </a:r>
            <a:r>
              <a:rPr lang="hr-HR" sz="2200" smtClean="0">
                <a:solidFill>
                  <a:schemeClr val="tx1"/>
                </a:solidFill>
                <a:latin typeface="Trebuchet MS (Headings)"/>
              </a:rPr>
              <a:t>izvan agregata </a:t>
            </a: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ne može držati referencu na objekt unutar granice. Korijen može predati referencu na unutarnje entitete samo na privremeno korištenje.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Iz baze je moguće dobiti samo korijenske entitete.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Objekti unutar agregata mogu držati referencu na korijene drugih agregata.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Prilikom brisanja agregata, operacija brisanja mora odjednom obrisati sve elemente agregata.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dirty="0" smtClean="0">
              <a:solidFill>
                <a:schemeClr val="tx1"/>
              </a:solidFill>
              <a:latin typeface="Trebuchet MS (Headings)"/>
            </a:endParaRP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sz="2600" dirty="0" smtClean="0">
              <a:latin typeface="Trebuchet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hr-HR" sz="3800" dirty="0" smtClean="0">
                <a:latin typeface="Trebuchet MS (Headings)"/>
              </a:rPr>
              <a:t>Tvornice</a:t>
            </a:r>
            <a:endParaRPr lang="hr-HR" sz="3800" dirty="0">
              <a:latin typeface="Trebuchet MS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5184576"/>
          </a:xfrm>
        </p:spPr>
        <p:txBody>
          <a:bodyPr>
            <a:noAutofit/>
          </a:bodyPr>
          <a:lstStyle/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Stvaranje objekata može biti složena operacija.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Programski element čija je odgovornost stvaranje drugih objekata naziva se tvornica.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solidFill>
                  <a:schemeClr val="tx1"/>
                </a:solidFill>
                <a:latin typeface="Trebuchet MS (Headings)"/>
              </a:rPr>
              <a:t>Tvornica enkapsulira znanje potrebno za stvaranje kompleksnih objekata ili agregata.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600" dirty="0" smtClean="0">
                <a:latin typeface="Trebuchet MS (Headings)"/>
              </a:rPr>
              <a:t>Dva osnovna zahtjeva za implementaciju: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Svaka operacija stvaranja je atomarna i provodi sve invarijante.</a:t>
            </a:r>
          </a:p>
          <a:p>
            <a:pPr marL="685008" lvl="1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r>
              <a:rPr lang="hr-HR" sz="2200" dirty="0" smtClean="0">
                <a:solidFill>
                  <a:schemeClr val="tx1"/>
                </a:solidFill>
                <a:latin typeface="Trebuchet MS (Headings)"/>
              </a:rPr>
              <a:t>Tvornica treba biti ostvarena prema apstrakcijama.</a:t>
            </a: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dirty="0" smtClean="0">
              <a:solidFill>
                <a:schemeClr val="tx1"/>
              </a:solidFill>
              <a:latin typeface="Trebuchet MS (Headings)"/>
            </a:endParaRPr>
          </a:p>
          <a:p>
            <a:pPr marL="392400" indent="-295200">
              <a:lnSpc>
                <a:spcPct val="95000"/>
              </a:lnSpc>
              <a:spcBef>
                <a:spcPts val="0"/>
              </a:spcBef>
              <a:spcAft>
                <a:spcPts val="1288"/>
              </a:spcAft>
              <a:buClrTx/>
            </a:pPr>
            <a:endParaRPr lang="hr-HR" sz="2600" dirty="0" smtClean="0">
              <a:latin typeface="Trebuchet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3386</TotalTime>
  <Words>1871</Words>
  <Application>Microsoft Office PowerPoint</Application>
  <PresentationFormat>On-screen Show (4:3)</PresentationFormat>
  <Paragraphs>196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Urban</vt:lpstr>
      <vt:lpstr>Oblikovanje informacijskog sustava za upravljanje stambenim zgradama vođeno domenom primjene </vt:lpstr>
      <vt:lpstr>Sadržaj</vt:lpstr>
      <vt:lpstr>Uvod (1)</vt:lpstr>
      <vt:lpstr>Uvod (2)</vt:lpstr>
      <vt:lpstr>Razvoj vođen domenom   (Domain – Driven Design)</vt:lpstr>
      <vt:lpstr>Entiteti i vrijednosni objekti</vt:lpstr>
      <vt:lpstr>Servisi</vt:lpstr>
      <vt:lpstr>Agregati</vt:lpstr>
      <vt:lpstr>Tvornice</vt:lpstr>
      <vt:lpstr>Repozitoriji</vt:lpstr>
      <vt:lpstr>Perzistencija modela domene</vt:lpstr>
      <vt:lpstr>Objektno – relacijsko mapiranje</vt:lpstr>
      <vt:lpstr>Implementacija modela domene za NH (1)</vt:lpstr>
      <vt:lpstr>Implementacija modela domene za NH (2)</vt:lpstr>
      <vt:lpstr>Životni ciklus NH objekata</vt:lpstr>
      <vt:lpstr>Upravljanje stambenim zgradama (1)</vt:lpstr>
      <vt:lpstr>Upravljanje stambenim zgradama (2)</vt:lpstr>
      <vt:lpstr>Upravljanje stambenim zgradama (3)</vt:lpstr>
      <vt:lpstr>Implementacija</vt:lpstr>
      <vt:lpstr>Implementacija – Apstrakcije (1)</vt:lpstr>
      <vt:lpstr>Implementacija – Apstrakcije (2)</vt:lpstr>
      <vt:lpstr>Implementacija – Osobe i uloge (1)</vt:lpstr>
      <vt:lpstr>Implementacija – Osobe i uloge (2)</vt:lpstr>
      <vt:lpstr>Implementacija – Zakonodavstvo</vt:lpstr>
      <vt:lpstr>Implementacija – Upravljanje zgradom (1)</vt:lpstr>
      <vt:lpstr>Implementacija – Upravljanje zgradom (2)</vt:lpstr>
      <vt:lpstr>Implementacija – Prijava kvara</vt:lpstr>
      <vt:lpstr>Implementacija – Financije</vt:lpstr>
      <vt:lpstr>Infrastruktura – NH sjednice i transakcije</vt:lpstr>
      <vt:lpstr>Infrastruktura – NH Repozitoriji</vt:lpstr>
      <vt:lpstr>Infrastruktura – Autentifikacija i autorizacija</vt:lpstr>
      <vt:lpstr>Aplikacijski i prezentacijski sloj (1)</vt:lpstr>
      <vt:lpstr>Aplikacijski i prezentacijski sloj (2)</vt:lpstr>
      <vt:lpstr>Zaključak (1)</vt:lpstr>
      <vt:lpstr>Zaključak (2)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vođen domenom  (Doman-Driven Design)  na primjeru upravljanja stambenim zgradama</dc:title>
  <dc:creator>Željko Tepšić</dc:creator>
  <cp:lastModifiedBy>Željko Tepšić</cp:lastModifiedBy>
  <cp:revision>460</cp:revision>
  <dcterms:created xsi:type="dcterms:W3CDTF">2010-12-18T17:28:17Z</dcterms:created>
  <dcterms:modified xsi:type="dcterms:W3CDTF">2011-07-07T16:27:09Z</dcterms:modified>
</cp:coreProperties>
</file>