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38" r:id="rId4"/>
    <p:sldId id="343" r:id="rId5"/>
    <p:sldId id="341" r:id="rId6"/>
    <p:sldId id="329" r:id="rId7"/>
    <p:sldId id="348" r:id="rId8"/>
    <p:sldId id="337" r:id="rId9"/>
    <p:sldId id="347" r:id="rId10"/>
    <p:sldId id="349" r:id="rId11"/>
    <p:sldId id="320" r:id="rId12"/>
    <p:sldId id="344" r:id="rId13"/>
    <p:sldId id="321" r:id="rId14"/>
  </p:sldIdLst>
  <p:sldSz cx="9144000" cy="5715000" type="screen16x1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CC"/>
    <a:srgbClr val="CCCC00"/>
    <a:srgbClr val="6699FF"/>
    <a:srgbClr val="FF7C80"/>
    <a:srgbClr val="FF9900"/>
    <a:srgbClr val="A6A6A6"/>
    <a:srgbClr val="A3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6"/>
    <p:restoredTop sz="90893"/>
  </p:normalViewPr>
  <p:slideViewPr>
    <p:cSldViewPr showGuides="1">
      <p:cViewPr varScale="1">
        <p:scale>
          <a:sx n="139" d="100"/>
          <a:sy n="139" d="100"/>
        </p:scale>
        <p:origin x="468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C9BE1C-41BD-4A78-A432-09089D847692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867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88A9E-A382-4C9F-BCF5-88EF46717BDC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74D0DB-D3AB-4B13-8EED-7E04208396DC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zh-CN" altLang="en-US" dirty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210F74-ED34-4ADF-8B16-4A3DCA1115D7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7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zh-CN" altLang="en-US" dirty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9A0F5-5693-486C-A17F-141C99C7EA45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zh-CN" altLang="en-US" dirty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19A0F5-5693-486C-A17F-141C99C7EA45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81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zh-CN" altLang="en-US" dirty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8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/>
          </p:nvPr>
        </p:nvSpPr>
        <p:spPr bwMode="auto"/>
        <p:txBody>
          <a:bodyPr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74D0DB-D3AB-4B13-8EED-7E04208396DC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9" name="灯片编号占位符 4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zh-CN" altLang="en-US" dirty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en-US" altLang="zh-CN" dirty="0"/>
              <a:t>9</a:t>
            </a:fld>
            <a:endParaRPr lang="en-US" altLang="zh-CN" dirty="0"/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1055688"/>
            <a:ext cx="6062663" cy="3789362"/>
          </a:xfrm>
          <a:ln w="12700">
            <a:solidFill>
              <a:schemeClr val="bg1">
                <a:alpha val="100000"/>
              </a:schemeClr>
            </a:solidFill>
            <a:miter lim="800000"/>
          </a:ln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>
          <a:xfrm>
            <a:off x="917575" y="4972050"/>
            <a:ext cx="5022850" cy="34845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sz="14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fld id="{9A0DB2DC-4C9A-4742-B13C-FB6460FD3503}" type="slidenum">
              <a:rPr lang="en-US" altLang="zh-CN" dirty="0"/>
              <a:t>11</a:t>
            </a:fld>
            <a:endParaRPr lang="en-US" altLang="zh-CN" dirty="0"/>
          </a:p>
        </p:txBody>
      </p:sp>
      <p:sp>
        <p:nvSpPr>
          <p:cNvPr id="3481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77825" y="1055688"/>
            <a:ext cx="6062663" cy="3789362"/>
          </a:xfrm>
          <a:ln w="12700">
            <a:solidFill>
              <a:schemeClr val="bg1">
                <a:alpha val="100000"/>
              </a:schemeClr>
            </a:solidFill>
            <a:miter lim="800000"/>
          </a:ln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917575" y="4972050"/>
            <a:ext cx="5022850" cy="34845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zh-CN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3845EC-C6A6-4F58-9D65-437B5E1C31F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ECCFED-BC7E-4A20-B19D-400C51C91D5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195F82-6619-4309-A675-7BFFEE9C2C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A22542-2B9B-4E4E-B04E-15990023440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B54658-D310-4D5B-A333-BD65A101D3B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EEDE67-4646-40A2-A9D1-2D6973F4D18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479BB3-3623-4CE2-AFDC-4784AACE4AE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3F735B-6E21-4BA0-95C3-BB84CA8B44B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692C66-4710-4CF1-901F-44B100B91F5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91AF7A-65A6-4D21-A732-62F61952AC2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BF7765-6049-4B23-9CD7-CC2556CB472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740D47-D663-4325-8517-5C9A40458A7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6B174-86E0-4EBB-89A8-42081EF9135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E6280D-F7C6-4761-8D05-231AE9617AB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68D426-A6D3-4E6C-835A-3C2CF07C6F6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B500D5-692B-4C9E-9281-728C014EEA3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53CBA9-0A89-4778-B384-09E5D3DA036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A1C228-A874-446A-BDB3-8459C97F37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ACBB52-D460-4370-8DAD-E5B8B92A2B8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9A57-4424-4CC1-B095-B6015E9E4B7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D7E7BC-EA92-45E5-90F4-CF1B23780EA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915A0FC-27EC-4DCE-89A5-0DF6436A3B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6BF8CF-C9B8-4274-BC23-C957C0416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863FDF-1F58-405B-8828-8CD066AB3B1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85A1AF-502B-400C-97F0-8E45DD49A38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89BA39-E712-4794-BACD-4574CFB5D15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方正综艺简体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cs typeface="方正综艺简体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cs typeface="方正综艺简体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cs typeface="方正综艺简体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cs typeface="方正综艺简体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方正综艺简体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course163.org/course/PKU-12058098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13" y="0"/>
            <a:ext cx="4078287" cy="48514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0"/>
          <p:cNvGrpSpPr/>
          <p:nvPr/>
        </p:nvGrpSpPr>
        <p:grpSpPr>
          <a:xfrm>
            <a:off x="438150" y="2713038"/>
            <a:ext cx="7493000" cy="2123399"/>
            <a:chOff x="483156" y="2713041"/>
            <a:chExt cx="5804500" cy="2124191"/>
          </a:xfrm>
        </p:grpSpPr>
        <p:sp>
          <p:nvSpPr>
            <p:cNvPr id="15364" name="直接连接符 7"/>
            <p:cNvSpPr/>
            <p:nvPr/>
          </p:nvSpPr>
          <p:spPr>
            <a:xfrm>
              <a:off x="658813" y="3732355"/>
              <a:ext cx="5103403" cy="0"/>
            </a:xfrm>
            <a:prstGeom prst="line">
              <a:avLst/>
            </a:prstGeom>
            <a:ln w="9525" cap="flat" cmpd="sng">
              <a:solidFill>
                <a:srgbClr val="23181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671841" y="2755903"/>
              <a:ext cx="3975318" cy="462035"/>
            </a:xfrm>
            <a:prstGeom prst="rect">
              <a:avLst/>
            </a:prstGeom>
            <a:noFill/>
            <a:ln w="9525" cmpd="sng">
              <a:noFill/>
              <a:miter lim="800000"/>
            </a:ln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2025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年计组实验说明</a:t>
              </a:r>
              <a:endParaRPr kumimoji="0" lang="zh-CN" altLang="en-US" sz="2600" b="0" i="0" u="none" strike="noStrike" kern="1200" cap="all" spc="0" normalizeH="0" baseline="0" noProof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077" name="TextBox 4"/>
            <p:cNvSpPr>
              <a:spLocks noChangeArrowheads="1"/>
            </p:cNvSpPr>
            <p:nvPr/>
          </p:nvSpPr>
          <p:spPr bwMode="auto">
            <a:xfrm>
              <a:off x="1766518" y="4237100"/>
              <a:ext cx="3972678" cy="6001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计通学院计算机实验室</a:t>
              </a:r>
              <a:endParaRPr kumimoji="0" lang="en-US" altLang="zh-CN" sz="1400" b="0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1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2025</a:t>
              </a:r>
              <a:r>
                <a:rPr kumimoji="0" lang="zh-CN" altLang="en-US" sz="1200" b="0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年</a:t>
              </a:r>
              <a:r>
                <a:rPr kumimoji="0" lang="en-US" altLang="zh-CN" sz="1200" b="0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5</a:t>
              </a:r>
              <a:r>
                <a:rPr kumimoji="0" lang="zh-CN" altLang="en-US" sz="1200" b="0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月</a:t>
              </a:r>
              <a:endParaRPr kumimoji="0" lang="en-US" altLang="zh-CN" sz="1200" b="0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367" name="直接连接符 10"/>
            <p:cNvSpPr/>
            <p:nvPr/>
          </p:nvSpPr>
          <p:spPr>
            <a:xfrm>
              <a:off x="658813" y="2713041"/>
              <a:ext cx="2732988" cy="1587"/>
            </a:xfrm>
            <a:prstGeom prst="line">
              <a:avLst/>
            </a:prstGeom>
            <a:ln w="9525" cap="flat" cmpd="sng">
              <a:solidFill>
                <a:srgbClr val="231815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83156" y="3274060"/>
              <a:ext cx="5804500" cy="406400"/>
            </a:xfrm>
            <a:prstGeom prst="rect">
              <a:avLst/>
            </a:prstGeom>
            <a:noFill/>
            <a:ln w="9525" cmpd="sng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600" b="0" i="0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 </a:t>
              </a:r>
              <a:r>
                <a:rPr kumimoji="0" lang="en-US" altLang="zh-CN" sz="2600" b="0" i="0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----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关注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系统能力培养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，教改一直在路上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53067 L 2.77778E-6 -1.5320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-0.466 L 0.00642 -0.0663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CC1986D-2B01-42E7-BD1E-9EAAF348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66945"/>
            <a:ext cx="5544616" cy="40479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组合 7">
            <a:extLst>
              <a:ext uri="{FF2B5EF4-FFF2-40B4-BE49-F238E27FC236}">
                <a16:creationId xmlns:a16="http://schemas.microsoft.com/office/drawing/2014/main" id="{5B8BA783-2563-4E99-874E-F7DFECA3B868}"/>
              </a:ext>
            </a:extLst>
          </p:cNvPr>
          <p:cNvGrpSpPr/>
          <p:nvPr/>
        </p:nvGrpSpPr>
        <p:grpSpPr>
          <a:xfrm>
            <a:off x="0" y="184150"/>
            <a:ext cx="6516688" cy="477838"/>
            <a:chOff x="0" y="183987"/>
            <a:chExt cx="6516000" cy="477242"/>
          </a:xfrm>
        </p:grpSpPr>
        <p:sp>
          <p:nvSpPr>
            <p:cNvPr id="10" name="直接连接符 6">
              <a:extLst>
                <a:ext uri="{FF2B5EF4-FFF2-40B4-BE49-F238E27FC236}">
                  <a16:creationId xmlns:a16="http://schemas.microsoft.com/office/drawing/2014/main" id="{C5634B1A-6563-42A2-B8BA-7AD1F1C40ABB}"/>
                </a:ext>
              </a:extLst>
            </p:cNvPr>
            <p:cNvSpPr/>
            <p:nvPr/>
          </p:nvSpPr>
          <p:spPr>
            <a:xfrm>
              <a:off x="0" y="661228"/>
              <a:ext cx="6516000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6B60F560-13F1-4020-AAEC-82AB18838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44" y="183987"/>
              <a:ext cx="60172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5.   </a:t>
              </a: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实验验收</a:t>
              </a:r>
              <a:endPara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pitchFamily="34" charset="0"/>
              </a:endParaRPr>
            </a:p>
          </p:txBody>
        </p:sp>
      </p:grpSp>
      <p:sp>
        <p:nvSpPr>
          <p:cNvPr id="12" name="TextBox 3">
            <a:extLst>
              <a:ext uri="{FF2B5EF4-FFF2-40B4-BE49-F238E27FC236}">
                <a16:creationId xmlns:a16="http://schemas.microsoft.com/office/drawing/2014/main" id="{25609C1C-E216-4EA8-86D6-775C4E63FD86}"/>
              </a:ext>
            </a:extLst>
          </p:cNvPr>
          <p:cNvSpPr txBox="1"/>
          <p:nvPr/>
        </p:nvSpPr>
        <p:spPr>
          <a:xfrm>
            <a:off x="899592" y="738110"/>
            <a:ext cx="4729476" cy="41774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各班时间安排：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58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组合 7"/>
          <p:cNvGrpSpPr/>
          <p:nvPr/>
        </p:nvGrpSpPr>
        <p:grpSpPr>
          <a:xfrm>
            <a:off x="0" y="184150"/>
            <a:ext cx="6516688" cy="477838"/>
            <a:chOff x="0" y="183987"/>
            <a:chExt cx="6516000" cy="477242"/>
          </a:xfrm>
        </p:grpSpPr>
        <p:sp>
          <p:nvSpPr>
            <p:cNvPr id="33798" name="直接连接符 6"/>
            <p:cNvSpPr/>
            <p:nvPr/>
          </p:nvSpPr>
          <p:spPr>
            <a:xfrm>
              <a:off x="0" y="661228"/>
              <a:ext cx="6516000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28686" name="TextBox 8"/>
            <p:cNvSpPr>
              <a:spLocks noChangeArrowheads="1"/>
            </p:cNvSpPr>
            <p:nvPr/>
          </p:nvSpPr>
          <p:spPr bwMode="auto">
            <a:xfrm>
              <a:off x="490544" y="183987"/>
              <a:ext cx="60172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6.   </a:t>
              </a: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实验报告</a:t>
              </a:r>
              <a:endPara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pitchFamily="34" charset="0"/>
              </a:endParaRPr>
            </a:p>
          </p:txBody>
        </p:sp>
      </p:grpSp>
      <p:pic>
        <p:nvPicPr>
          <p:cNvPr id="3379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3"/>
          <p:cNvSpPr txBox="1"/>
          <p:nvPr/>
        </p:nvSpPr>
        <p:spPr>
          <a:xfrm>
            <a:off x="827584" y="1273175"/>
            <a:ext cx="4729476" cy="189507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报告模板请见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CG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平台。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b="1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最后提交资料：</a:t>
            </a:r>
            <a:endParaRPr kumimoji="0" lang="en-US" altLang="zh-CN" sz="1600" b="1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实验报告（班级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姓名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_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学号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.</a:t>
            </a:r>
            <a:r>
              <a:rPr kumimoji="0" lang="en-US" altLang="zh-CN" sz="16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docx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）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8" y="-36512"/>
            <a:ext cx="1089025" cy="1741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217488"/>
            <a:ext cx="8229600" cy="952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91440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方正综艺简体"/>
                <a:sym typeface="Calibri" panose="020F0502020204030204" pitchFamily="34" charset="0"/>
              </a:rPr>
              <a:t>第</a:t>
            </a:r>
            <a:r>
              <a:rPr lang="zh-CN" altLang="en-US" sz="3200" dirty="0">
                <a:latin typeface="+mn-ea"/>
                <a:ea typeface="+mn-ea"/>
              </a:rPr>
              <a:t>九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方正综艺简体"/>
                <a:sym typeface="Calibri" panose="020F0502020204030204" pitchFamily="34" charset="0"/>
              </a:rPr>
              <a:t>届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方正综艺简体"/>
                <a:sym typeface="Calibri" panose="020F0502020204030204" pitchFamily="34" charset="0"/>
              </a:rPr>
              <a:t>计算机系统能力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方正综艺简体"/>
                <a:sym typeface="Calibri" panose="020F0502020204030204" pitchFamily="34" charset="0"/>
              </a:rPr>
              <a:t>培养大赛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2"/>
          </p:nvPr>
        </p:nvSpPr>
        <p:spPr bwMode="auto"/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BF6044-93F5-4F57-9E93-F5B138791F9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2025/5/19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5" name="文本框 5"/>
          <p:cNvSpPr txBox="1"/>
          <p:nvPr/>
        </p:nvSpPr>
        <p:spPr>
          <a:xfrm>
            <a:off x="1127125" y="1570038"/>
            <a:ext cx="359470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</a:rPr>
              <a:t>网址：</a:t>
            </a:r>
            <a:r>
              <a:rPr lang="en-US" altLang="zh-CN" sz="1800" dirty="0">
                <a:latin typeface="微软雅黑" panose="020B0503020204020204" charset="-122"/>
              </a:rPr>
              <a:t> http://www.nscscc.com/</a:t>
            </a: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1127125" y="1198563"/>
            <a:ext cx="1408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报名进行中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847" name="文本框 7"/>
          <p:cNvSpPr txBox="1"/>
          <p:nvPr/>
        </p:nvSpPr>
        <p:spPr>
          <a:xfrm>
            <a:off x="1114425" y="2403475"/>
            <a:ext cx="2262188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charset="-122"/>
              </a:rPr>
              <a:t>在教务处竞赛名录，</a:t>
            </a:r>
            <a:endParaRPr lang="en-US" altLang="zh-CN" sz="1800" dirty="0">
              <a:latin typeface="微软雅黑" panose="020B050302020402020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charset="-122"/>
              </a:rPr>
              <a:t>有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</a:rPr>
              <a:t>创新学分</a:t>
            </a:r>
            <a:r>
              <a:rPr lang="zh-CN" altLang="en-US" sz="1800" dirty="0">
                <a:latin typeface="微软雅黑" panose="020B0503020204020204" charset="-122"/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</a:rPr>
              <a:t>奖金</a:t>
            </a:r>
          </a:p>
        </p:txBody>
      </p:sp>
      <p:sp>
        <p:nvSpPr>
          <p:cNvPr id="5" name="文本框 8"/>
          <p:cNvSpPr txBox="1">
            <a:spLocks noChangeArrowheads="1"/>
          </p:cNvSpPr>
          <p:nvPr/>
        </p:nvSpPr>
        <p:spPr bwMode="auto">
          <a:xfrm>
            <a:off x="1154113" y="3481388"/>
            <a:ext cx="218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关键：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含金量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高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5849" name="直接连接符 6"/>
          <p:cNvSpPr/>
          <p:nvPr/>
        </p:nvSpPr>
        <p:spPr>
          <a:xfrm>
            <a:off x="1692275" y="946150"/>
            <a:ext cx="5616575" cy="0"/>
          </a:xfrm>
          <a:prstGeom prst="line">
            <a:avLst/>
          </a:prstGeom>
          <a:ln w="15875" cap="flat" cmpd="sng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36F7DE9-BDDB-4F70-BDCB-0E19EF99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878458"/>
            <a:ext cx="3967879" cy="33443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69CF6A-E036-422B-9A83-9DC432774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22" y="1939370"/>
            <a:ext cx="5114678" cy="3455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zh-CN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3686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13" y="0"/>
            <a:ext cx="4078287" cy="485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8" name="Rectangle 4"/>
          <p:cNvSpPr/>
          <p:nvPr/>
        </p:nvSpPr>
        <p:spPr>
          <a:xfrm>
            <a:off x="658813" y="2497138"/>
            <a:ext cx="59769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231815"/>
                </a:solidFill>
              </a:rPr>
              <a:t>奋战三星期，</a:t>
            </a:r>
            <a:r>
              <a:rPr lang="en-US" altLang="zh-CN" sz="2800" b="1" dirty="0">
                <a:solidFill>
                  <a:srgbClr val="231815"/>
                </a:solidFill>
              </a:rPr>
              <a:t>”</a:t>
            </a:r>
            <a:r>
              <a:rPr lang="zh-CN" altLang="en-US" sz="2800" b="1" dirty="0">
                <a:solidFill>
                  <a:srgbClr val="231815"/>
                </a:solidFill>
              </a:rPr>
              <a:t>造</a:t>
            </a:r>
            <a:r>
              <a:rPr lang="en-US" altLang="zh-CN" sz="2800" b="1" dirty="0">
                <a:solidFill>
                  <a:srgbClr val="231815"/>
                </a:solidFill>
              </a:rPr>
              <a:t>”</a:t>
            </a:r>
            <a:r>
              <a:rPr lang="zh-CN" altLang="en-US" sz="2800" b="1" dirty="0">
                <a:solidFill>
                  <a:srgbClr val="231815"/>
                </a:solidFill>
              </a:rPr>
              <a:t> 台计算机，</a:t>
            </a:r>
            <a:r>
              <a:rPr lang="zh-CN" altLang="en-US" sz="2800" b="1" dirty="0">
                <a:solidFill>
                  <a:srgbClr val="FF0000"/>
                </a:solidFill>
              </a:rPr>
              <a:t>加油！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直接连接符 7"/>
          <p:cNvSpPr/>
          <p:nvPr/>
        </p:nvSpPr>
        <p:spPr>
          <a:xfrm>
            <a:off x="658813" y="3433763"/>
            <a:ext cx="5040312" cy="0"/>
          </a:xfrm>
          <a:prstGeom prst="line">
            <a:avLst/>
          </a:prstGeom>
          <a:ln w="9525" cap="flat" cmpd="sng">
            <a:solidFill>
              <a:srgbClr val="231815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6870" name="直接连接符 10"/>
          <p:cNvSpPr/>
          <p:nvPr/>
        </p:nvSpPr>
        <p:spPr>
          <a:xfrm>
            <a:off x="658813" y="2713038"/>
            <a:ext cx="3671887" cy="1587"/>
          </a:xfrm>
          <a:prstGeom prst="line">
            <a:avLst/>
          </a:prstGeom>
          <a:ln w="9525" cap="flat" cmpd="sng">
            <a:solidFill>
              <a:srgbClr val="231815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15"/>
          <p:cNvGrpSpPr/>
          <p:nvPr/>
        </p:nvGrpSpPr>
        <p:grpSpPr>
          <a:xfrm>
            <a:off x="1176338" y="1522413"/>
            <a:ext cx="5257800" cy="407987"/>
            <a:chOff x="1979577" y="1525588"/>
            <a:chExt cx="5257872" cy="407987"/>
          </a:xfrm>
        </p:grpSpPr>
        <p:grpSp>
          <p:nvGrpSpPr>
            <p:cNvPr id="17458" name="组合 71"/>
            <p:cNvGrpSpPr/>
            <p:nvPr/>
          </p:nvGrpSpPr>
          <p:grpSpPr>
            <a:xfrm>
              <a:off x="1979577" y="1525588"/>
              <a:ext cx="484187" cy="407987"/>
              <a:chOff x="2023352" y="1537677"/>
              <a:chExt cx="483799" cy="407855"/>
            </a:xfrm>
          </p:grpSpPr>
          <p:sp>
            <p:nvSpPr>
              <p:cNvPr id="71" name="流程图: 延期 70"/>
              <p:cNvSpPr/>
              <p:nvPr/>
            </p:nvSpPr>
            <p:spPr>
              <a:xfrm flipH="1">
                <a:off x="2023352" y="1537677"/>
                <a:ext cx="437805" cy="40785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63" name="TextBox 7"/>
              <p:cNvSpPr/>
              <p:nvPr/>
            </p:nvSpPr>
            <p:spPr>
              <a:xfrm>
                <a:off x="2038515" y="1537677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59" name="组合 106"/>
            <p:cNvGrpSpPr/>
            <p:nvPr/>
          </p:nvGrpSpPr>
          <p:grpSpPr>
            <a:xfrm>
              <a:off x="2470086" y="1526362"/>
              <a:ext cx="4767363" cy="406800"/>
              <a:chOff x="2506599" y="1526362"/>
              <a:chExt cx="4767363" cy="406800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506634" y="1525588"/>
                <a:ext cx="4767328" cy="407987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" name="TextBox 50"/>
              <p:cNvSpPr>
                <a:spLocks noChangeArrowheads="1"/>
              </p:cNvSpPr>
              <p:nvPr/>
            </p:nvSpPr>
            <p:spPr bwMode="auto">
              <a:xfrm>
                <a:off x="2680550" y="1557336"/>
                <a:ext cx="4523490" cy="3386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研究背景</a:t>
                </a:r>
              </a:p>
            </p:txBody>
          </p:sp>
        </p:grpSp>
      </p:grpSp>
      <p:grpSp>
        <p:nvGrpSpPr>
          <p:cNvPr id="6" name="组合 94"/>
          <p:cNvGrpSpPr/>
          <p:nvPr/>
        </p:nvGrpSpPr>
        <p:grpSpPr>
          <a:xfrm>
            <a:off x="0" y="184150"/>
            <a:ext cx="6516688" cy="477838"/>
            <a:chOff x="0" y="183987"/>
            <a:chExt cx="6516000" cy="477242"/>
          </a:xfrm>
        </p:grpSpPr>
        <p:sp>
          <p:nvSpPr>
            <p:cNvPr id="17456" name="直接连接符 6"/>
            <p:cNvSpPr/>
            <p:nvPr/>
          </p:nvSpPr>
          <p:spPr>
            <a:xfrm>
              <a:off x="0" y="661228"/>
              <a:ext cx="6516000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15412" name="TextBox 8"/>
            <p:cNvSpPr>
              <a:spLocks noChangeArrowheads="1"/>
            </p:cNvSpPr>
            <p:nvPr/>
          </p:nvSpPr>
          <p:spPr bwMode="auto">
            <a:xfrm>
              <a:off x="490545" y="183987"/>
              <a:ext cx="56273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提纲</a:t>
              </a:r>
            </a:p>
          </p:txBody>
        </p:sp>
      </p:grpSp>
      <p:grpSp>
        <p:nvGrpSpPr>
          <p:cNvPr id="7" name="组合 111"/>
          <p:cNvGrpSpPr/>
          <p:nvPr/>
        </p:nvGrpSpPr>
        <p:grpSpPr>
          <a:xfrm>
            <a:off x="1179513" y="2181225"/>
            <a:ext cx="5372100" cy="407988"/>
            <a:chOff x="1979577" y="2180436"/>
            <a:chExt cx="5372779" cy="407987"/>
          </a:xfrm>
        </p:grpSpPr>
        <p:grpSp>
          <p:nvGrpSpPr>
            <p:cNvPr id="17450" name="组合 71"/>
            <p:cNvGrpSpPr/>
            <p:nvPr/>
          </p:nvGrpSpPr>
          <p:grpSpPr>
            <a:xfrm>
              <a:off x="1979577" y="2180436"/>
              <a:ext cx="484187" cy="407987"/>
              <a:chOff x="2023352" y="1537677"/>
              <a:chExt cx="483799" cy="407855"/>
            </a:xfrm>
          </p:grpSpPr>
          <p:sp>
            <p:nvSpPr>
              <p:cNvPr id="68" name="流程图: 延期 67"/>
              <p:cNvSpPr/>
              <p:nvPr/>
            </p:nvSpPr>
            <p:spPr>
              <a:xfrm flipH="1">
                <a:off x="2023352" y="1537677"/>
                <a:ext cx="437854" cy="40785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55" name="TextBox 7"/>
              <p:cNvSpPr/>
              <p:nvPr/>
            </p:nvSpPr>
            <p:spPr>
              <a:xfrm>
                <a:off x="2038515" y="1537677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51" name="组合 107"/>
            <p:cNvGrpSpPr/>
            <p:nvPr/>
          </p:nvGrpSpPr>
          <p:grpSpPr>
            <a:xfrm>
              <a:off x="2470120" y="2180436"/>
              <a:ext cx="4882236" cy="407987"/>
              <a:chOff x="2506633" y="2180436"/>
              <a:chExt cx="4882236" cy="407987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2506689" y="2180436"/>
                <a:ext cx="4767866" cy="407987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TextBox 50"/>
              <p:cNvSpPr>
                <a:spLocks noChangeArrowheads="1"/>
              </p:cNvSpPr>
              <p:nvPr/>
            </p:nvSpPr>
            <p:spPr bwMode="auto">
              <a:xfrm>
                <a:off x="2675588" y="2211555"/>
                <a:ext cx="4713281" cy="3385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实验发展历程</a:t>
                </a:r>
              </a:p>
            </p:txBody>
          </p:sp>
        </p:grpSp>
      </p:grpSp>
      <p:grpSp>
        <p:nvGrpSpPr>
          <p:cNvPr id="10" name="组合 112"/>
          <p:cNvGrpSpPr/>
          <p:nvPr/>
        </p:nvGrpSpPr>
        <p:grpSpPr>
          <a:xfrm>
            <a:off x="1179513" y="2835275"/>
            <a:ext cx="5372100" cy="407988"/>
            <a:chOff x="1979577" y="2835283"/>
            <a:chExt cx="5372779" cy="408737"/>
          </a:xfrm>
        </p:grpSpPr>
        <p:grpSp>
          <p:nvGrpSpPr>
            <p:cNvPr id="17444" name="组合 71"/>
            <p:cNvGrpSpPr/>
            <p:nvPr/>
          </p:nvGrpSpPr>
          <p:grpSpPr>
            <a:xfrm>
              <a:off x="1979577" y="2835283"/>
              <a:ext cx="484187" cy="408737"/>
              <a:chOff x="2023352" y="1537677"/>
              <a:chExt cx="483799" cy="408605"/>
            </a:xfrm>
          </p:grpSpPr>
          <p:sp>
            <p:nvSpPr>
              <p:cNvPr id="78" name="流程图: 延期 77"/>
              <p:cNvSpPr/>
              <p:nvPr/>
            </p:nvSpPr>
            <p:spPr>
              <a:xfrm flipH="1">
                <a:off x="2023352" y="1537677"/>
                <a:ext cx="437854" cy="40860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49" name="TextBox 7"/>
              <p:cNvSpPr/>
              <p:nvPr/>
            </p:nvSpPr>
            <p:spPr>
              <a:xfrm>
                <a:off x="2038515" y="1547199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45" name="组合 108"/>
            <p:cNvGrpSpPr/>
            <p:nvPr/>
          </p:nvGrpSpPr>
          <p:grpSpPr>
            <a:xfrm>
              <a:off x="2470120" y="2835283"/>
              <a:ext cx="4882236" cy="407146"/>
              <a:chOff x="2506633" y="2835283"/>
              <a:chExt cx="4882236" cy="407146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506689" y="2835283"/>
                <a:ext cx="4767866" cy="407146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TextBox 50"/>
              <p:cNvSpPr>
                <a:spLocks noChangeArrowheads="1"/>
              </p:cNvSpPr>
              <p:nvPr/>
            </p:nvSpPr>
            <p:spPr bwMode="auto">
              <a:xfrm>
                <a:off x="2675588" y="2866403"/>
                <a:ext cx="4713281" cy="3385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实验过程</a:t>
                </a:r>
              </a:p>
            </p:txBody>
          </p:sp>
        </p:grpSp>
      </p:grpSp>
      <p:grpSp>
        <p:nvGrpSpPr>
          <p:cNvPr id="13" name="组合 113"/>
          <p:cNvGrpSpPr/>
          <p:nvPr/>
        </p:nvGrpSpPr>
        <p:grpSpPr>
          <a:xfrm>
            <a:off x="1179513" y="3490913"/>
            <a:ext cx="5368925" cy="407987"/>
            <a:chOff x="1979577" y="3490132"/>
            <a:chExt cx="5369472" cy="407987"/>
          </a:xfrm>
        </p:grpSpPr>
        <p:grpSp>
          <p:nvGrpSpPr>
            <p:cNvPr id="17438" name="组合 71"/>
            <p:cNvGrpSpPr/>
            <p:nvPr/>
          </p:nvGrpSpPr>
          <p:grpSpPr>
            <a:xfrm>
              <a:off x="1979577" y="3490132"/>
              <a:ext cx="484187" cy="407987"/>
              <a:chOff x="2023352" y="1537677"/>
              <a:chExt cx="483799" cy="407855"/>
            </a:xfrm>
          </p:grpSpPr>
          <p:sp>
            <p:nvSpPr>
              <p:cNvPr id="89" name="流程图: 延期 88"/>
              <p:cNvSpPr/>
              <p:nvPr/>
            </p:nvSpPr>
            <p:spPr>
              <a:xfrm flipH="1">
                <a:off x="2023352" y="1537677"/>
                <a:ext cx="437843" cy="40785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43" name="TextBox 7"/>
              <p:cNvSpPr/>
              <p:nvPr/>
            </p:nvSpPr>
            <p:spPr>
              <a:xfrm>
                <a:off x="2038515" y="1537677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39" name="组合 109"/>
            <p:cNvGrpSpPr/>
            <p:nvPr/>
          </p:nvGrpSpPr>
          <p:grpSpPr>
            <a:xfrm>
              <a:off x="2470164" y="3490132"/>
              <a:ext cx="4878885" cy="407987"/>
              <a:chOff x="2506677" y="3490132"/>
              <a:chExt cx="4878885" cy="407987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506677" y="3490132"/>
                <a:ext cx="4767749" cy="407987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TextBox 50"/>
              <p:cNvSpPr>
                <a:spLocks noChangeArrowheads="1"/>
              </p:cNvSpPr>
              <p:nvPr/>
            </p:nvSpPr>
            <p:spPr bwMode="auto">
              <a:xfrm>
                <a:off x="2672281" y="3521251"/>
                <a:ext cx="4713281" cy="33855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时间安排</a:t>
                </a:r>
              </a:p>
            </p:txBody>
          </p:sp>
        </p:grpSp>
      </p:grpSp>
      <p:grpSp>
        <p:nvGrpSpPr>
          <p:cNvPr id="16" name="组合 114"/>
          <p:cNvGrpSpPr/>
          <p:nvPr/>
        </p:nvGrpSpPr>
        <p:grpSpPr>
          <a:xfrm>
            <a:off x="1179513" y="4144963"/>
            <a:ext cx="5257800" cy="407987"/>
            <a:chOff x="1979577" y="4144978"/>
            <a:chExt cx="5257872" cy="408738"/>
          </a:xfrm>
        </p:grpSpPr>
        <p:grpSp>
          <p:nvGrpSpPr>
            <p:cNvPr id="17432" name="组合 71"/>
            <p:cNvGrpSpPr/>
            <p:nvPr/>
          </p:nvGrpSpPr>
          <p:grpSpPr>
            <a:xfrm>
              <a:off x="1979577" y="4144979"/>
              <a:ext cx="484187" cy="408737"/>
              <a:chOff x="2023352" y="1537677"/>
              <a:chExt cx="483799" cy="408605"/>
            </a:xfrm>
          </p:grpSpPr>
          <p:sp>
            <p:nvSpPr>
              <p:cNvPr id="97" name="流程图: 延期 96"/>
              <p:cNvSpPr/>
              <p:nvPr/>
            </p:nvSpPr>
            <p:spPr>
              <a:xfrm flipH="1">
                <a:off x="2023352" y="1537676"/>
                <a:ext cx="437805" cy="408606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37" name="TextBox 7"/>
              <p:cNvSpPr/>
              <p:nvPr/>
            </p:nvSpPr>
            <p:spPr>
              <a:xfrm>
                <a:off x="2038515" y="1547199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33" name="组合 110"/>
            <p:cNvGrpSpPr/>
            <p:nvPr/>
          </p:nvGrpSpPr>
          <p:grpSpPr>
            <a:xfrm>
              <a:off x="2470121" y="4144978"/>
              <a:ext cx="4767328" cy="407147"/>
              <a:chOff x="2506634" y="4144978"/>
              <a:chExt cx="4767328" cy="407147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2506634" y="4144978"/>
                <a:ext cx="4767328" cy="407148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6" name="TextBox 50"/>
              <p:cNvSpPr>
                <a:spLocks noChangeArrowheads="1"/>
              </p:cNvSpPr>
              <p:nvPr/>
            </p:nvSpPr>
            <p:spPr bwMode="auto">
              <a:xfrm>
                <a:off x="2680550" y="4176099"/>
                <a:ext cx="4523490" cy="3385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实验验收</a:t>
                </a:r>
              </a:p>
            </p:txBody>
          </p:sp>
        </p:grpSp>
      </p:grpSp>
      <p:grpSp>
        <p:nvGrpSpPr>
          <p:cNvPr id="19" name="组合 123"/>
          <p:cNvGrpSpPr/>
          <p:nvPr/>
        </p:nvGrpSpPr>
        <p:grpSpPr>
          <a:xfrm>
            <a:off x="1177925" y="1520825"/>
            <a:ext cx="3014663" cy="407988"/>
            <a:chOff x="1979577" y="1525587"/>
            <a:chExt cx="3014422" cy="408737"/>
          </a:xfrm>
        </p:grpSpPr>
        <p:grpSp>
          <p:nvGrpSpPr>
            <p:cNvPr id="17426" name="组合 71"/>
            <p:cNvGrpSpPr/>
            <p:nvPr/>
          </p:nvGrpSpPr>
          <p:grpSpPr>
            <a:xfrm>
              <a:off x="1979577" y="1525587"/>
              <a:ext cx="484187" cy="408737"/>
              <a:chOff x="2023352" y="1537677"/>
              <a:chExt cx="483799" cy="408605"/>
            </a:xfrm>
          </p:grpSpPr>
          <p:sp>
            <p:nvSpPr>
              <p:cNvPr id="129" name="流程图: 延期 128"/>
              <p:cNvSpPr/>
              <p:nvPr/>
            </p:nvSpPr>
            <p:spPr>
              <a:xfrm flipH="1">
                <a:off x="2023352" y="1537677"/>
                <a:ext cx="437764" cy="40860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31" name="TextBox 7"/>
              <p:cNvSpPr/>
              <p:nvPr/>
            </p:nvSpPr>
            <p:spPr>
              <a:xfrm>
                <a:off x="2038515" y="1547199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800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27" name="组合 106"/>
            <p:cNvGrpSpPr/>
            <p:nvPr/>
          </p:nvGrpSpPr>
          <p:grpSpPr>
            <a:xfrm>
              <a:off x="2470122" y="1525587"/>
              <a:ext cx="2523877" cy="407146"/>
              <a:chOff x="2506635" y="1525587"/>
              <a:chExt cx="2523877" cy="407146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2506589" y="1525587"/>
                <a:ext cx="2523923" cy="407146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TextBox 50"/>
              <p:cNvSpPr>
                <a:spLocks noChangeArrowheads="1"/>
              </p:cNvSpPr>
              <p:nvPr/>
            </p:nvSpPr>
            <p:spPr bwMode="auto">
              <a:xfrm>
                <a:off x="2680550" y="1557336"/>
                <a:ext cx="2208160" cy="3391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实验目的</a:t>
                </a:r>
              </a:p>
            </p:txBody>
          </p:sp>
        </p:grpSp>
      </p:grpSp>
      <p:sp>
        <p:nvSpPr>
          <p:cNvPr id="17418" name="直接连接符 6"/>
          <p:cNvSpPr/>
          <p:nvPr/>
        </p:nvSpPr>
        <p:spPr>
          <a:xfrm>
            <a:off x="19050" y="658813"/>
            <a:ext cx="6516688" cy="0"/>
          </a:xfrm>
          <a:prstGeom prst="line">
            <a:avLst/>
          </a:prstGeom>
          <a:ln w="9525" cap="flat" cmpd="sng">
            <a:solidFill>
              <a:srgbClr val="827C7A"/>
            </a:solidFill>
            <a:prstDash val="sysDash"/>
            <a:headEnd type="none" w="med" len="med"/>
            <a:tailEnd type="none" w="med" len="med"/>
          </a:ln>
        </p:spPr>
      </p:sp>
      <p:grpSp>
        <p:nvGrpSpPr>
          <p:cNvPr id="53" name="组合 114"/>
          <p:cNvGrpSpPr/>
          <p:nvPr/>
        </p:nvGrpSpPr>
        <p:grpSpPr>
          <a:xfrm>
            <a:off x="1185863" y="4802188"/>
            <a:ext cx="5257800" cy="407987"/>
            <a:chOff x="1979577" y="4144979"/>
            <a:chExt cx="5257872" cy="408737"/>
          </a:xfrm>
        </p:grpSpPr>
        <p:grpSp>
          <p:nvGrpSpPr>
            <p:cNvPr id="17420" name="组合 71"/>
            <p:cNvGrpSpPr/>
            <p:nvPr/>
          </p:nvGrpSpPr>
          <p:grpSpPr>
            <a:xfrm>
              <a:off x="1979577" y="4144979"/>
              <a:ext cx="484187" cy="408737"/>
              <a:chOff x="2023352" y="1537677"/>
              <a:chExt cx="483799" cy="408605"/>
            </a:xfrm>
          </p:grpSpPr>
          <p:sp>
            <p:nvSpPr>
              <p:cNvPr id="58" name="流程图: 延期 57"/>
              <p:cNvSpPr/>
              <p:nvPr/>
            </p:nvSpPr>
            <p:spPr>
              <a:xfrm flipH="1">
                <a:off x="2023352" y="1537677"/>
                <a:ext cx="437805" cy="408605"/>
              </a:xfrm>
              <a:prstGeom prst="flowChartDelay">
                <a:avLst/>
              </a:prstGeom>
              <a:solidFill>
                <a:srgbClr val="CCCC00"/>
              </a:solidFill>
              <a:ln w="1270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25" name="TextBox 7"/>
              <p:cNvSpPr/>
              <p:nvPr/>
            </p:nvSpPr>
            <p:spPr>
              <a:xfrm>
                <a:off x="2038515" y="1547199"/>
                <a:ext cx="468636" cy="3990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20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17421" name="组合 110"/>
            <p:cNvGrpSpPr/>
            <p:nvPr/>
          </p:nvGrpSpPr>
          <p:grpSpPr>
            <a:xfrm>
              <a:off x="2470086" y="4145573"/>
              <a:ext cx="4767363" cy="406800"/>
              <a:chOff x="2506599" y="4145573"/>
              <a:chExt cx="4767363" cy="406800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2506634" y="4144979"/>
                <a:ext cx="4767328" cy="407147"/>
              </a:xfrm>
              <a:prstGeom prst="rect">
                <a:avLst/>
              </a:prstGeom>
              <a:solidFill>
                <a:srgbClr val="CCC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TextBox 50"/>
              <p:cNvSpPr>
                <a:spLocks noChangeArrowheads="1"/>
              </p:cNvSpPr>
              <p:nvPr/>
            </p:nvSpPr>
            <p:spPr bwMode="auto">
              <a:xfrm>
                <a:off x="2680550" y="4176099"/>
                <a:ext cx="4523490" cy="33855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gradFill>
                      <a:gsLst>
                        <a:gs pos="0">
                          <a:schemeClr val="accent4">
                            <a:shade val="20000"/>
                            <a:satMod val="245000"/>
                          </a:schemeClr>
                        </a:gs>
                        <a:gs pos="43000">
                          <a:schemeClr val="accent4">
                            <a:satMod val="255000"/>
                          </a:schemeClr>
                        </a:gs>
                        <a:gs pos="48000">
                          <a:schemeClr val="accent4">
                            <a:shade val="85000"/>
                            <a:satMod val="255000"/>
                          </a:schemeClr>
                        </a:gs>
                        <a:gs pos="100000">
                          <a:schemeClr val="accent4">
                            <a:shade val="20000"/>
                            <a:satMod val="245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28000" endPos="45000" dist="1000" dir="5400000" sy="-100000" algn="bl" rotWithShape="0"/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实验报告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90952E-6 L -0.09844 0.2109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1050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8"/>
          <p:cNvSpPr/>
          <p:nvPr/>
        </p:nvSpPr>
        <p:spPr>
          <a:xfrm>
            <a:off x="3044825" y="3738563"/>
            <a:ext cx="2035175" cy="544512"/>
          </a:xfrm>
          <a:custGeom>
            <a:avLst/>
            <a:gdLst>
              <a:gd name="txL" fmla="*/ 0 w 1764"/>
              <a:gd name="txT" fmla="*/ 0 h 416"/>
              <a:gd name="txR" fmla="*/ 1764 w 1764"/>
              <a:gd name="txB" fmla="*/ 416 h 41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764" h="416">
                <a:moveTo>
                  <a:pt x="1537" y="279"/>
                </a:moveTo>
                <a:lnTo>
                  <a:pt x="1493" y="286"/>
                </a:lnTo>
                <a:lnTo>
                  <a:pt x="1386" y="297"/>
                </a:lnTo>
                <a:lnTo>
                  <a:pt x="1273" y="307"/>
                </a:lnTo>
                <a:lnTo>
                  <a:pt x="1155" y="314"/>
                </a:lnTo>
                <a:lnTo>
                  <a:pt x="1034" y="316"/>
                </a:lnTo>
                <a:lnTo>
                  <a:pt x="989" y="316"/>
                </a:lnTo>
                <a:lnTo>
                  <a:pt x="919" y="316"/>
                </a:lnTo>
                <a:lnTo>
                  <a:pt x="805" y="312"/>
                </a:lnTo>
                <a:lnTo>
                  <a:pt x="699" y="305"/>
                </a:lnTo>
                <a:lnTo>
                  <a:pt x="597" y="295"/>
                </a:lnTo>
                <a:lnTo>
                  <a:pt x="503" y="281"/>
                </a:lnTo>
                <a:lnTo>
                  <a:pt x="439" y="271"/>
                </a:lnTo>
                <a:lnTo>
                  <a:pt x="418" y="267"/>
                </a:lnTo>
                <a:lnTo>
                  <a:pt x="342" y="250"/>
                </a:lnTo>
                <a:lnTo>
                  <a:pt x="279" y="231"/>
                </a:lnTo>
                <a:lnTo>
                  <a:pt x="257" y="224"/>
                </a:lnTo>
                <a:lnTo>
                  <a:pt x="224" y="210"/>
                </a:lnTo>
                <a:lnTo>
                  <a:pt x="182" y="189"/>
                </a:lnTo>
                <a:lnTo>
                  <a:pt x="153" y="168"/>
                </a:lnTo>
                <a:lnTo>
                  <a:pt x="139" y="146"/>
                </a:lnTo>
                <a:lnTo>
                  <a:pt x="137" y="144"/>
                </a:lnTo>
                <a:lnTo>
                  <a:pt x="132" y="120"/>
                </a:lnTo>
                <a:lnTo>
                  <a:pt x="142" y="97"/>
                </a:lnTo>
                <a:lnTo>
                  <a:pt x="158" y="78"/>
                </a:lnTo>
                <a:lnTo>
                  <a:pt x="160" y="75"/>
                </a:lnTo>
                <a:lnTo>
                  <a:pt x="189" y="54"/>
                </a:lnTo>
                <a:lnTo>
                  <a:pt x="227" y="35"/>
                </a:lnTo>
                <a:lnTo>
                  <a:pt x="274" y="16"/>
                </a:lnTo>
                <a:lnTo>
                  <a:pt x="326" y="0"/>
                </a:lnTo>
                <a:lnTo>
                  <a:pt x="314" y="2"/>
                </a:lnTo>
                <a:lnTo>
                  <a:pt x="302" y="5"/>
                </a:lnTo>
                <a:lnTo>
                  <a:pt x="293" y="7"/>
                </a:lnTo>
                <a:lnTo>
                  <a:pt x="281" y="9"/>
                </a:lnTo>
                <a:lnTo>
                  <a:pt x="269" y="14"/>
                </a:lnTo>
                <a:lnTo>
                  <a:pt x="257" y="16"/>
                </a:lnTo>
                <a:lnTo>
                  <a:pt x="248" y="19"/>
                </a:lnTo>
                <a:lnTo>
                  <a:pt x="182" y="40"/>
                </a:lnTo>
                <a:lnTo>
                  <a:pt x="123" y="64"/>
                </a:lnTo>
                <a:lnTo>
                  <a:pt x="99" y="75"/>
                </a:lnTo>
                <a:lnTo>
                  <a:pt x="75" y="87"/>
                </a:lnTo>
                <a:lnTo>
                  <a:pt x="38" y="113"/>
                </a:lnTo>
                <a:lnTo>
                  <a:pt x="12" y="139"/>
                </a:lnTo>
                <a:lnTo>
                  <a:pt x="7" y="149"/>
                </a:lnTo>
                <a:lnTo>
                  <a:pt x="0" y="168"/>
                </a:lnTo>
                <a:lnTo>
                  <a:pt x="2" y="196"/>
                </a:lnTo>
                <a:lnTo>
                  <a:pt x="19" y="227"/>
                </a:lnTo>
                <a:lnTo>
                  <a:pt x="42" y="248"/>
                </a:lnTo>
                <a:lnTo>
                  <a:pt x="52" y="255"/>
                </a:lnTo>
                <a:lnTo>
                  <a:pt x="99" y="281"/>
                </a:lnTo>
                <a:lnTo>
                  <a:pt x="163" y="307"/>
                </a:lnTo>
                <a:lnTo>
                  <a:pt x="205" y="321"/>
                </a:lnTo>
                <a:lnTo>
                  <a:pt x="241" y="331"/>
                </a:lnTo>
                <a:lnTo>
                  <a:pt x="331" y="352"/>
                </a:lnTo>
                <a:lnTo>
                  <a:pt x="432" y="371"/>
                </a:lnTo>
                <a:lnTo>
                  <a:pt x="545" y="387"/>
                </a:lnTo>
                <a:lnTo>
                  <a:pt x="671" y="399"/>
                </a:lnTo>
                <a:lnTo>
                  <a:pt x="801" y="409"/>
                </a:lnTo>
                <a:lnTo>
                  <a:pt x="933" y="413"/>
                </a:lnTo>
                <a:lnTo>
                  <a:pt x="940" y="413"/>
                </a:lnTo>
                <a:lnTo>
                  <a:pt x="1082" y="416"/>
                </a:lnTo>
                <a:lnTo>
                  <a:pt x="1226" y="411"/>
                </a:lnTo>
                <a:lnTo>
                  <a:pt x="1370" y="404"/>
                </a:lnTo>
                <a:lnTo>
                  <a:pt x="1507" y="392"/>
                </a:lnTo>
                <a:lnTo>
                  <a:pt x="1634" y="375"/>
                </a:lnTo>
                <a:lnTo>
                  <a:pt x="1750" y="359"/>
                </a:lnTo>
                <a:lnTo>
                  <a:pt x="1764" y="354"/>
                </a:lnTo>
                <a:lnTo>
                  <a:pt x="1537" y="279"/>
                </a:lnTo>
                <a:close/>
              </a:path>
            </a:pathLst>
          </a:custGeom>
          <a:gradFill rotWithShape="1">
            <a:gsLst>
              <a:gs pos="0">
                <a:srgbClr val="CFCFCF">
                  <a:alpha val="18999"/>
                </a:srgbClr>
              </a:gs>
              <a:gs pos="100000">
                <a:srgbClr val="7A7A7A">
                  <a:alpha val="37999"/>
                </a:srgbClr>
              </a:gs>
            </a:gsLst>
            <a:lin ang="270000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48"/>
          <p:cNvGrpSpPr/>
          <p:nvPr/>
        </p:nvGrpSpPr>
        <p:grpSpPr>
          <a:xfrm>
            <a:off x="3433763" y="2292350"/>
            <a:ext cx="2254250" cy="1849438"/>
            <a:chOff x="780277" y="2149981"/>
            <a:chExt cx="2254752" cy="1848291"/>
          </a:xfrm>
        </p:grpSpPr>
        <p:grpSp>
          <p:nvGrpSpPr>
            <p:cNvPr id="19483" name="组合 38"/>
            <p:cNvGrpSpPr/>
            <p:nvPr/>
          </p:nvGrpSpPr>
          <p:grpSpPr>
            <a:xfrm>
              <a:off x="780277" y="2149981"/>
              <a:ext cx="2254752" cy="1848291"/>
              <a:chOff x="754330" y="1613441"/>
              <a:chExt cx="1748652" cy="1485709"/>
            </a:xfrm>
          </p:grpSpPr>
          <p:sp>
            <p:nvSpPr>
              <p:cNvPr id="19485" name="Freeform 9"/>
              <p:cNvSpPr/>
              <p:nvPr/>
            </p:nvSpPr>
            <p:spPr>
              <a:xfrm>
                <a:off x="1352245" y="1624568"/>
                <a:ext cx="491918" cy="187983"/>
              </a:xfrm>
              <a:custGeom>
                <a:avLst/>
                <a:gdLst>
                  <a:gd name="txL" fmla="*/ 0 w 840"/>
                  <a:gd name="txT" fmla="*/ 0 h 321"/>
                  <a:gd name="txR" fmla="*/ 840 w 840"/>
                  <a:gd name="txB" fmla="*/ 321 h 321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840" h="321">
                    <a:moveTo>
                      <a:pt x="822" y="310"/>
                    </a:moveTo>
                    <a:lnTo>
                      <a:pt x="800" y="298"/>
                    </a:lnTo>
                    <a:lnTo>
                      <a:pt x="781" y="286"/>
                    </a:lnTo>
                    <a:lnTo>
                      <a:pt x="760" y="274"/>
                    </a:lnTo>
                    <a:lnTo>
                      <a:pt x="741" y="262"/>
                    </a:lnTo>
                    <a:lnTo>
                      <a:pt x="720" y="253"/>
                    </a:lnTo>
                    <a:lnTo>
                      <a:pt x="699" y="241"/>
                    </a:lnTo>
                    <a:lnTo>
                      <a:pt x="562" y="175"/>
                    </a:lnTo>
                    <a:lnTo>
                      <a:pt x="425" y="116"/>
                    </a:lnTo>
                    <a:lnTo>
                      <a:pt x="349" y="90"/>
                    </a:lnTo>
                    <a:lnTo>
                      <a:pt x="283" y="69"/>
                    </a:lnTo>
                    <a:lnTo>
                      <a:pt x="141" y="28"/>
                    </a:lnTo>
                    <a:lnTo>
                      <a:pt x="0" y="0"/>
                    </a:lnTo>
                    <a:lnTo>
                      <a:pt x="21" y="116"/>
                    </a:lnTo>
                    <a:lnTo>
                      <a:pt x="40" y="116"/>
                    </a:lnTo>
                    <a:lnTo>
                      <a:pt x="151" y="116"/>
                    </a:lnTo>
                    <a:lnTo>
                      <a:pt x="264" y="128"/>
                    </a:lnTo>
                    <a:lnTo>
                      <a:pt x="361" y="144"/>
                    </a:lnTo>
                    <a:lnTo>
                      <a:pt x="380" y="149"/>
                    </a:lnTo>
                    <a:lnTo>
                      <a:pt x="496" y="180"/>
                    </a:lnTo>
                    <a:lnTo>
                      <a:pt x="611" y="220"/>
                    </a:lnTo>
                    <a:lnTo>
                      <a:pt x="727" y="267"/>
                    </a:lnTo>
                    <a:lnTo>
                      <a:pt x="840" y="321"/>
                    </a:lnTo>
                    <a:lnTo>
                      <a:pt x="822" y="310"/>
                    </a:lnTo>
                    <a:close/>
                  </a:path>
                </a:pathLst>
              </a:custGeom>
              <a:solidFill>
                <a:srgbClr val="A6A6A6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6" name="Freeform 10"/>
              <p:cNvSpPr/>
              <p:nvPr/>
            </p:nvSpPr>
            <p:spPr>
              <a:xfrm>
                <a:off x="913618" y="1613441"/>
                <a:ext cx="450925" cy="235418"/>
              </a:xfrm>
              <a:custGeom>
                <a:avLst/>
                <a:gdLst>
                  <a:gd name="txL" fmla="*/ 0 w 770"/>
                  <a:gd name="txT" fmla="*/ 0 h 402"/>
                  <a:gd name="txR" fmla="*/ 770 w 770"/>
                  <a:gd name="txB" fmla="*/ 402 h 402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770" h="402">
                    <a:moveTo>
                      <a:pt x="749" y="19"/>
                    </a:moveTo>
                    <a:lnTo>
                      <a:pt x="701" y="14"/>
                    </a:lnTo>
                    <a:lnTo>
                      <a:pt x="609" y="2"/>
                    </a:lnTo>
                    <a:lnTo>
                      <a:pt x="470" y="0"/>
                    </a:lnTo>
                    <a:lnTo>
                      <a:pt x="335" y="12"/>
                    </a:lnTo>
                    <a:lnTo>
                      <a:pt x="246" y="31"/>
                    </a:lnTo>
                    <a:lnTo>
                      <a:pt x="212" y="38"/>
                    </a:lnTo>
                    <a:lnTo>
                      <a:pt x="99" y="76"/>
                    </a:lnTo>
                    <a:lnTo>
                      <a:pt x="0" y="130"/>
                    </a:lnTo>
                    <a:lnTo>
                      <a:pt x="290" y="402"/>
                    </a:lnTo>
                    <a:lnTo>
                      <a:pt x="300" y="383"/>
                    </a:lnTo>
                    <a:lnTo>
                      <a:pt x="352" y="312"/>
                    </a:lnTo>
                    <a:lnTo>
                      <a:pt x="416" y="253"/>
                    </a:lnTo>
                    <a:lnTo>
                      <a:pt x="446" y="234"/>
                    </a:lnTo>
                    <a:lnTo>
                      <a:pt x="494" y="206"/>
                    </a:lnTo>
                    <a:lnTo>
                      <a:pt x="581" y="170"/>
                    </a:lnTo>
                    <a:lnTo>
                      <a:pt x="680" y="147"/>
                    </a:lnTo>
                    <a:lnTo>
                      <a:pt x="770" y="135"/>
                    </a:lnTo>
                    <a:lnTo>
                      <a:pt x="749" y="19"/>
                    </a:lnTo>
                    <a:close/>
                  </a:path>
                </a:pathLst>
              </a:custGeom>
              <a:solidFill>
                <a:srgbClr val="FF7C80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Freeform 11"/>
              <p:cNvSpPr/>
              <p:nvPr/>
            </p:nvSpPr>
            <p:spPr>
              <a:xfrm>
                <a:off x="2307972" y="2591421"/>
                <a:ext cx="195010" cy="390606"/>
              </a:xfrm>
              <a:custGeom>
                <a:avLst/>
                <a:gdLst>
                  <a:gd name="txL" fmla="*/ 0 w 333"/>
                  <a:gd name="txT" fmla="*/ 0 h 667"/>
                  <a:gd name="txR" fmla="*/ 333 w 333"/>
                  <a:gd name="txB" fmla="*/ 667 h 667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333" h="667">
                    <a:moveTo>
                      <a:pt x="328" y="126"/>
                    </a:moveTo>
                    <a:lnTo>
                      <a:pt x="328" y="109"/>
                    </a:lnTo>
                    <a:cubicBezTo>
                      <a:pt x="327" y="103"/>
                      <a:pt x="327" y="96"/>
                      <a:pt x="326" y="90"/>
                    </a:cubicBezTo>
                    <a:cubicBezTo>
                      <a:pt x="325" y="84"/>
                      <a:pt x="324" y="77"/>
                      <a:pt x="323" y="71"/>
                    </a:cubicBezTo>
                    <a:cubicBezTo>
                      <a:pt x="321" y="66"/>
                      <a:pt x="320" y="60"/>
                      <a:pt x="318" y="55"/>
                    </a:cubicBezTo>
                    <a:cubicBezTo>
                      <a:pt x="317" y="49"/>
                      <a:pt x="317" y="42"/>
                      <a:pt x="316" y="36"/>
                    </a:cubicBezTo>
                    <a:cubicBezTo>
                      <a:pt x="315" y="30"/>
                      <a:pt x="315" y="23"/>
                      <a:pt x="314" y="17"/>
                    </a:cubicBezTo>
                    <a:cubicBezTo>
                      <a:pt x="312" y="11"/>
                      <a:pt x="311" y="6"/>
                      <a:pt x="309" y="0"/>
                    </a:cubicBezTo>
                    <a:lnTo>
                      <a:pt x="309" y="92"/>
                    </a:lnTo>
                    <a:lnTo>
                      <a:pt x="297" y="182"/>
                    </a:lnTo>
                    <a:cubicBezTo>
                      <a:pt x="288" y="210"/>
                      <a:pt x="280" y="237"/>
                      <a:pt x="271" y="265"/>
                    </a:cubicBezTo>
                    <a:cubicBezTo>
                      <a:pt x="257" y="290"/>
                      <a:pt x="243" y="316"/>
                      <a:pt x="229" y="341"/>
                    </a:cubicBezTo>
                    <a:cubicBezTo>
                      <a:pt x="227" y="342"/>
                      <a:pt x="226" y="344"/>
                      <a:pt x="224" y="345"/>
                    </a:cubicBezTo>
                    <a:lnTo>
                      <a:pt x="172" y="409"/>
                    </a:lnTo>
                    <a:cubicBezTo>
                      <a:pt x="148" y="428"/>
                      <a:pt x="123" y="447"/>
                      <a:pt x="99" y="466"/>
                    </a:cubicBezTo>
                    <a:cubicBezTo>
                      <a:pt x="69" y="482"/>
                      <a:pt x="39" y="497"/>
                      <a:pt x="9" y="513"/>
                    </a:cubicBezTo>
                    <a:cubicBezTo>
                      <a:pt x="6" y="515"/>
                      <a:pt x="3" y="516"/>
                      <a:pt x="0" y="518"/>
                    </a:cubicBezTo>
                    <a:cubicBezTo>
                      <a:pt x="49" y="568"/>
                      <a:pt x="99" y="617"/>
                      <a:pt x="148" y="667"/>
                    </a:cubicBezTo>
                    <a:cubicBezTo>
                      <a:pt x="156" y="660"/>
                      <a:pt x="164" y="652"/>
                      <a:pt x="172" y="645"/>
                    </a:cubicBezTo>
                    <a:cubicBezTo>
                      <a:pt x="195" y="615"/>
                      <a:pt x="218" y="586"/>
                      <a:pt x="241" y="556"/>
                    </a:cubicBezTo>
                    <a:cubicBezTo>
                      <a:pt x="257" y="524"/>
                      <a:pt x="272" y="491"/>
                      <a:pt x="288" y="459"/>
                    </a:cubicBezTo>
                    <a:cubicBezTo>
                      <a:pt x="293" y="440"/>
                      <a:pt x="299" y="421"/>
                      <a:pt x="304" y="402"/>
                    </a:cubicBezTo>
                    <a:cubicBezTo>
                      <a:pt x="309" y="385"/>
                      <a:pt x="313" y="369"/>
                      <a:pt x="318" y="352"/>
                    </a:cubicBezTo>
                    <a:lnTo>
                      <a:pt x="333" y="241"/>
                    </a:lnTo>
                    <a:cubicBezTo>
                      <a:pt x="331" y="203"/>
                      <a:pt x="330" y="164"/>
                      <a:pt x="328" y="126"/>
                    </a:cubicBezTo>
                    <a:close/>
                  </a:path>
                </a:pathLst>
              </a:custGeom>
              <a:solidFill>
                <a:srgbClr val="A6A6A6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8" name="Freeform 12"/>
              <p:cNvSpPr/>
              <p:nvPr/>
            </p:nvSpPr>
            <p:spPr>
              <a:xfrm>
                <a:off x="754330" y="1689571"/>
                <a:ext cx="332045" cy="492503"/>
              </a:xfrm>
              <a:custGeom>
                <a:avLst/>
                <a:gdLst>
                  <a:gd name="txL" fmla="*/ 0 w 567"/>
                  <a:gd name="txT" fmla="*/ 0 h 841"/>
                  <a:gd name="txR" fmla="*/ 567 w 567"/>
                  <a:gd name="txB" fmla="*/ 841 h 841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567" h="841">
                    <a:moveTo>
                      <a:pt x="539" y="763"/>
                    </a:moveTo>
                    <a:lnTo>
                      <a:pt x="510" y="643"/>
                    </a:lnTo>
                    <a:lnTo>
                      <a:pt x="501" y="529"/>
                    </a:lnTo>
                    <a:lnTo>
                      <a:pt x="508" y="428"/>
                    </a:lnTo>
                    <a:lnTo>
                      <a:pt x="532" y="336"/>
                    </a:lnTo>
                    <a:lnTo>
                      <a:pt x="562" y="272"/>
                    </a:lnTo>
                    <a:lnTo>
                      <a:pt x="272" y="0"/>
                    </a:lnTo>
                    <a:lnTo>
                      <a:pt x="225" y="38"/>
                    </a:lnTo>
                    <a:lnTo>
                      <a:pt x="184" y="69"/>
                    </a:lnTo>
                    <a:lnTo>
                      <a:pt x="114" y="151"/>
                    </a:lnTo>
                    <a:lnTo>
                      <a:pt x="57" y="248"/>
                    </a:lnTo>
                    <a:lnTo>
                      <a:pt x="19" y="359"/>
                    </a:lnTo>
                    <a:lnTo>
                      <a:pt x="0" y="482"/>
                    </a:lnTo>
                    <a:lnTo>
                      <a:pt x="5" y="619"/>
                    </a:lnTo>
                    <a:lnTo>
                      <a:pt x="29" y="758"/>
                    </a:lnTo>
                    <a:lnTo>
                      <a:pt x="567" y="841"/>
                    </a:lnTo>
                    <a:lnTo>
                      <a:pt x="539" y="763"/>
                    </a:lnTo>
                    <a:close/>
                  </a:path>
                </a:pathLst>
              </a:custGeom>
              <a:solidFill>
                <a:srgbClr val="FF9900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9" name="Freeform 13"/>
              <p:cNvSpPr/>
              <p:nvPr/>
            </p:nvSpPr>
            <p:spPr>
              <a:xfrm>
                <a:off x="1830694" y="2862561"/>
                <a:ext cx="563949" cy="236589"/>
              </a:xfrm>
              <a:custGeom>
                <a:avLst/>
                <a:gdLst>
                  <a:gd name="txL" fmla="*/ 0 w 963"/>
                  <a:gd name="txT" fmla="*/ 0 h 404"/>
                  <a:gd name="txR" fmla="*/ 963 w 963"/>
                  <a:gd name="txB" fmla="*/ 404 h 404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963" h="404">
                    <a:moveTo>
                      <a:pt x="815" y="55"/>
                    </a:moveTo>
                    <a:lnTo>
                      <a:pt x="715" y="85"/>
                    </a:lnTo>
                    <a:lnTo>
                      <a:pt x="595" y="102"/>
                    </a:lnTo>
                    <a:lnTo>
                      <a:pt x="465" y="104"/>
                    </a:lnTo>
                    <a:lnTo>
                      <a:pt x="392" y="97"/>
                    </a:lnTo>
                    <a:lnTo>
                      <a:pt x="326" y="90"/>
                    </a:lnTo>
                    <a:lnTo>
                      <a:pt x="177" y="59"/>
                    </a:lnTo>
                    <a:lnTo>
                      <a:pt x="26" y="12"/>
                    </a:lnTo>
                    <a:lnTo>
                      <a:pt x="0" y="0"/>
                    </a:lnTo>
                    <a:lnTo>
                      <a:pt x="85" y="376"/>
                    </a:lnTo>
                    <a:lnTo>
                      <a:pt x="170" y="393"/>
                    </a:lnTo>
                    <a:lnTo>
                      <a:pt x="342" y="404"/>
                    </a:lnTo>
                    <a:lnTo>
                      <a:pt x="505" y="397"/>
                    </a:lnTo>
                    <a:lnTo>
                      <a:pt x="557" y="388"/>
                    </a:lnTo>
                    <a:lnTo>
                      <a:pt x="652" y="371"/>
                    </a:lnTo>
                    <a:lnTo>
                      <a:pt x="784" y="324"/>
                    </a:lnTo>
                    <a:lnTo>
                      <a:pt x="897" y="260"/>
                    </a:lnTo>
                    <a:lnTo>
                      <a:pt x="963" y="204"/>
                    </a:lnTo>
                    <a:lnTo>
                      <a:pt x="815" y="55"/>
                    </a:lnTo>
                    <a:close/>
                  </a:path>
                </a:pathLst>
              </a:custGeom>
              <a:solidFill>
                <a:srgbClr val="0099CC">
                  <a:alpha val="100000"/>
                </a:srgbClr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0" name="Freeform 14"/>
              <p:cNvSpPr/>
              <p:nvPr/>
            </p:nvSpPr>
            <p:spPr>
              <a:xfrm>
                <a:off x="771313" y="2133468"/>
                <a:ext cx="587374" cy="594986"/>
              </a:xfrm>
              <a:custGeom>
                <a:avLst/>
                <a:gdLst>
                  <a:gd name="txL" fmla="*/ 0 w 1003"/>
                  <a:gd name="txT" fmla="*/ 0 h 1016"/>
                  <a:gd name="txR" fmla="*/ 1003 w 1003"/>
                  <a:gd name="txB" fmla="*/ 1016 h 1016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1003" h="1016">
                    <a:moveTo>
                      <a:pt x="942" y="681"/>
                    </a:moveTo>
                    <a:lnTo>
                      <a:pt x="822" y="548"/>
                    </a:lnTo>
                    <a:lnTo>
                      <a:pt x="715" y="409"/>
                    </a:lnTo>
                    <a:lnTo>
                      <a:pt x="626" y="270"/>
                    </a:lnTo>
                    <a:lnTo>
                      <a:pt x="557" y="135"/>
                    </a:lnTo>
                    <a:lnTo>
                      <a:pt x="538" y="83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49" y="166"/>
                    </a:lnTo>
                    <a:lnTo>
                      <a:pt x="125" y="331"/>
                    </a:lnTo>
                    <a:lnTo>
                      <a:pt x="229" y="506"/>
                    </a:lnTo>
                    <a:lnTo>
                      <a:pt x="356" y="678"/>
                    </a:lnTo>
                    <a:lnTo>
                      <a:pt x="503" y="844"/>
                    </a:lnTo>
                    <a:lnTo>
                      <a:pt x="663" y="997"/>
                    </a:lnTo>
                    <a:lnTo>
                      <a:pt x="687" y="1016"/>
                    </a:lnTo>
                    <a:lnTo>
                      <a:pt x="1003" y="740"/>
                    </a:lnTo>
                    <a:lnTo>
                      <a:pt x="942" y="681"/>
                    </a:lnTo>
                    <a:close/>
                  </a:path>
                </a:pathLst>
              </a:custGeom>
              <a:solidFill>
                <a:srgbClr val="CCCC00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1" name="Freeform 15"/>
              <p:cNvSpPr/>
              <p:nvPr/>
            </p:nvSpPr>
            <p:spPr>
              <a:xfrm>
                <a:off x="1173632" y="2566825"/>
                <a:ext cx="706840" cy="515928"/>
              </a:xfrm>
              <a:custGeom>
                <a:avLst/>
                <a:gdLst>
                  <a:gd name="txL" fmla="*/ 0 w 1207"/>
                  <a:gd name="txT" fmla="*/ 0 h 881"/>
                  <a:gd name="txR" fmla="*/ 1207 w 1207"/>
                  <a:gd name="txB" fmla="*/ 881 h 881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1207" h="881">
                    <a:moveTo>
                      <a:pt x="1122" y="505"/>
                    </a:moveTo>
                    <a:lnTo>
                      <a:pt x="992" y="453"/>
                    </a:lnTo>
                    <a:lnTo>
                      <a:pt x="836" y="375"/>
                    </a:lnTo>
                    <a:lnTo>
                      <a:pt x="680" y="286"/>
                    </a:lnTo>
                    <a:lnTo>
                      <a:pt x="531" y="182"/>
                    </a:lnTo>
                    <a:lnTo>
                      <a:pt x="390" y="66"/>
                    </a:lnTo>
                    <a:lnTo>
                      <a:pt x="316" y="0"/>
                    </a:lnTo>
                    <a:lnTo>
                      <a:pt x="0" y="276"/>
                    </a:lnTo>
                    <a:lnTo>
                      <a:pt x="153" y="399"/>
                    </a:lnTo>
                    <a:lnTo>
                      <a:pt x="338" y="529"/>
                    </a:lnTo>
                    <a:lnTo>
                      <a:pt x="531" y="640"/>
                    </a:lnTo>
                    <a:lnTo>
                      <a:pt x="725" y="732"/>
                    </a:lnTo>
                    <a:lnTo>
                      <a:pt x="919" y="808"/>
                    </a:lnTo>
                    <a:lnTo>
                      <a:pt x="1108" y="862"/>
                    </a:lnTo>
                    <a:lnTo>
                      <a:pt x="1207" y="881"/>
                    </a:lnTo>
                    <a:lnTo>
                      <a:pt x="1122" y="505"/>
                    </a:lnTo>
                    <a:close/>
                  </a:path>
                </a:pathLst>
              </a:custGeom>
              <a:solidFill>
                <a:srgbClr val="A375FF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2" name="Freeform 7"/>
              <p:cNvSpPr/>
              <p:nvPr/>
            </p:nvSpPr>
            <p:spPr>
              <a:xfrm>
                <a:off x="1834793" y="1764530"/>
                <a:ext cx="154603" cy="128250"/>
              </a:xfrm>
              <a:custGeom>
                <a:avLst/>
                <a:gdLst>
                  <a:gd name="txL" fmla="*/ 0 w 264"/>
                  <a:gd name="txT" fmla="*/ 0 h 219"/>
                  <a:gd name="txR" fmla="*/ 264 w 264"/>
                  <a:gd name="txB" fmla="*/ 219 h 219"/>
                </a:gdLst>
                <a:ahLst/>
                <a:cxnLst>
                  <a:cxn ang="0">
                    <a:pos x="2147483646" y="0"/>
                  </a:cxn>
                  <a:cxn ang="0">
                    <a:pos x="0" y="2147483646"/>
                  </a:cxn>
                  <a:cxn ang="0">
                    <a:pos x="2147483646" y="2147483646"/>
                  </a:cxn>
                  <a:cxn ang="0">
                    <a:pos x="2147483646" y="0"/>
                  </a:cxn>
                </a:cxnLst>
                <a:rect l="txL" t="txT" r="txR" b="txB"/>
                <a:pathLst>
                  <a:path w="264" h="219">
                    <a:moveTo>
                      <a:pt x="33" y="0"/>
                    </a:moveTo>
                    <a:lnTo>
                      <a:pt x="0" y="167"/>
                    </a:lnTo>
                    <a:lnTo>
                      <a:pt x="264" y="219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A6A6A6">
                  <a:alpha val="100000"/>
                </a:srgbClr>
              </a:solidFill>
              <a:ln w="12700" cap="flat" cmpd="sng">
                <a:solidFill>
                  <a:schemeClr val="bg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20934" y="2709151"/>
              <a:ext cx="1431121" cy="43062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R="0" algn="ctr" defTabSz="914400" eaLnBrk="1" hangingPunct="1">
                <a:buClrTx/>
                <a:buSzTx/>
                <a:buFontTx/>
                <a:buNone/>
                <a:defRPr/>
              </a:pPr>
              <a:r>
                <a:rPr kumimoji="0" lang="zh-CN" altLang="en-US" sz="2800" b="1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贯通式</a:t>
              </a:r>
            </a:p>
          </p:txBody>
        </p:sp>
      </p:grpSp>
      <p:grpSp>
        <p:nvGrpSpPr>
          <p:cNvPr id="5" name="组合 33"/>
          <p:cNvGrpSpPr/>
          <p:nvPr/>
        </p:nvGrpSpPr>
        <p:grpSpPr>
          <a:xfrm>
            <a:off x="4522788" y="4373563"/>
            <a:ext cx="4956175" cy="508000"/>
            <a:chOff x="3708400" y="1610360"/>
            <a:chExt cx="4749800" cy="508595"/>
          </a:xfrm>
        </p:grpSpPr>
        <p:sp>
          <p:nvSpPr>
            <p:cNvPr id="22" name="矩形 21"/>
            <p:cNvSpPr/>
            <p:nvPr/>
          </p:nvSpPr>
          <p:spPr>
            <a:xfrm>
              <a:off x="4327536" y="1707394"/>
              <a:ext cx="4130664" cy="314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60375" marR="0" lvl="0" indent="-460375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计算机组成原理实验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课程设计</a:t>
              </a:r>
            </a:p>
          </p:txBody>
        </p:sp>
        <p:sp>
          <p:nvSpPr>
            <p:cNvPr id="28" name="剪去单角的矩形 27"/>
            <p:cNvSpPr/>
            <p:nvPr/>
          </p:nvSpPr>
          <p:spPr>
            <a:xfrm>
              <a:off x="3708400" y="1610360"/>
              <a:ext cx="482282" cy="508595"/>
            </a:xfrm>
            <a:prstGeom prst="snip1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34"/>
          <p:cNvGrpSpPr/>
          <p:nvPr/>
        </p:nvGrpSpPr>
        <p:grpSpPr>
          <a:xfrm>
            <a:off x="1477963" y="3546475"/>
            <a:ext cx="4956175" cy="508000"/>
            <a:chOff x="3708400" y="2306320"/>
            <a:chExt cx="4749800" cy="508000"/>
          </a:xfrm>
        </p:grpSpPr>
        <p:sp>
          <p:nvSpPr>
            <p:cNvPr id="23" name="矩形 22"/>
            <p:cNvSpPr/>
            <p:nvPr/>
          </p:nvSpPr>
          <p:spPr>
            <a:xfrm>
              <a:off x="4327536" y="2403354"/>
              <a:ext cx="4130664" cy="313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60375" marR="0" lvl="0" indent="-460375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操作系统实验</a:t>
              </a:r>
            </a:p>
          </p:txBody>
        </p:sp>
        <p:sp>
          <p:nvSpPr>
            <p:cNvPr id="29" name="剪去单角的矩形 28"/>
            <p:cNvSpPr/>
            <p:nvPr/>
          </p:nvSpPr>
          <p:spPr>
            <a:xfrm>
              <a:off x="3708400" y="2306320"/>
              <a:ext cx="482282" cy="508000"/>
            </a:xfrm>
            <a:prstGeom prst="snip1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35"/>
          <p:cNvGrpSpPr/>
          <p:nvPr/>
        </p:nvGrpSpPr>
        <p:grpSpPr>
          <a:xfrm>
            <a:off x="1744663" y="1960563"/>
            <a:ext cx="5091112" cy="508000"/>
            <a:chOff x="3708400" y="3002448"/>
            <a:chExt cx="4762923" cy="507479"/>
          </a:xfrm>
        </p:grpSpPr>
        <p:sp>
          <p:nvSpPr>
            <p:cNvPr id="4" name="矩形 23"/>
            <p:cNvSpPr>
              <a:spLocks noChangeArrowheads="1"/>
            </p:cNvSpPr>
            <p:nvPr/>
          </p:nvSpPr>
          <p:spPr bwMode="auto">
            <a:xfrm>
              <a:off x="4341080" y="3102357"/>
              <a:ext cx="4130243" cy="337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  <a:sym typeface="Calibri" panose="020F0502020204030204" pitchFamily="34" charset="0"/>
                </a:rPr>
                <a:t>编译原理实验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30" name="剪去单角的矩形 29"/>
            <p:cNvSpPr/>
            <p:nvPr/>
          </p:nvSpPr>
          <p:spPr>
            <a:xfrm>
              <a:off x="3708400" y="3002448"/>
              <a:ext cx="482678" cy="507479"/>
            </a:xfrm>
            <a:prstGeom prst="snip1Rect">
              <a:avLst/>
            </a:prstGeom>
            <a:solidFill>
              <a:srgbClr val="A37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36"/>
          <p:cNvGrpSpPr/>
          <p:nvPr/>
        </p:nvGrpSpPr>
        <p:grpSpPr>
          <a:xfrm>
            <a:off x="4540250" y="1565275"/>
            <a:ext cx="4848225" cy="508000"/>
            <a:chOff x="3708400" y="3698240"/>
            <a:chExt cx="4848346" cy="508000"/>
          </a:xfrm>
        </p:grpSpPr>
        <p:sp>
          <p:nvSpPr>
            <p:cNvPr id="25" name="矩形 24"/>
            <p:cNvSpPr/>
            <p:nvPr/>
          </p:nvSpPr>
          <p:spPr>
            <a:xfrm>
              <a:off x="4426082" y="3788615"/>
              <a:ext cx="4130664" cy="313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60375" marR="0" lvl="0" indent="-460375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计算机系统结构实验</a:t>
              </a:r>
            </a:p>
          </p:txBody>
        </p:sp>
        <p:sp>
          <p:nvSpPr>
            <p:cNvPr id="31" name="剪去单角的矩形 30"/>
            <p:cNvSpPr/>
            <p:nvPr/>
          </p:nvSpPr>
          <p:spPr>
            <a:xfrm>
              <a:off x="3708400" y="3698240"/>
              <a:ext cx="482612" cy="508000"/>
            </a:xfrm>
            <a:prstGeom prst="snip1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9464" name="直接连接符 6"/>
          <p:cNvSpPr/>
          <p:nvPr/>
        </p:nvSpPr>
        <p:spPr>
          <a:xfrm>
            <a:off x="0" y="660400"/>
            <a:ext cx="6948488" cy="0"/>
          </a:xfrm>
          <a:prstGeom prst="line">
            <a:avLst/>
          </a:prstGeom>
          <a:ln w="9525" cap="flat" cmpd="sng">
            <a:solidFill>
              <a:srgbClr val="827C7A"/>
            </a:solidFill>
            <a:prstDash val="sysDash"/>
            <a:headEnd type="none" w="med" len="med"/>
            <a:tailEnd type="none" w="med" len="med"/>
          </a:ln>
        </p:spPr>
      </p:sp>
      <p:pic>
        <p:nvPicPr>
          <p:cNvPr id="1946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组合 7"/>
          <p:cNvGrpSpPr/>
          <p:nvPr/>
        </p:nvGrpSpPr>
        <p:grpSpPr>
          <a:xfrm>
            <a:off x="749300" y="911225"/>
            <a:ext cx="4591050" cy="347663"/>
            <a:chOff x="409519" y="936969"/>
            <a:chExt cx="1067042" cy="347298"/>
          </a:xfrm>
        </p:grpSpPr>
        <p:sp>
          <p:nvSpPr>
            <p:cNvPr id="39" name="圆角矩形 38"/>
            <p:cNvSpPr/>
            <p:nvPr/>
          </p:nvSpPr>
          <p:spPr>
            <a:xfrm>
              <a:off x="409519" y="940141"/>
              <a:ext cx="1067042" cy="344126"/>
            </a:xfrm>
            <a:prstGeom prst="roundRect">
              <a:avLst/>
            </a:prstGeom>
            <a:solidFill>
              <a:srgbClr val="CCC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TextBox 57"/>
            <p:cNvSpPr txBox="1">
              <a:spLocks noChangeArrowheads="1"/>
            </p:cNvSpPr>
            <p:nvPr/>
          </p:nvSpPr>
          <p:spPr bwMode="auto">
            <a:xfrm>
              <a:off x="409519" y="936969"/>
              <a:ext cx="1067042" cy="3377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zh-CN" altLang="en-US" sz="1600" b="1" kern="100" cap="none" spc="0" normalizeH="0" baseline="0" noProof="0" dirty="0"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贯通式实验教学，关注学生计算机系统能力培养</a:t>
              </a:r>
              <a:endParaRPr kumimoji="0" lang="en-US" altLang="zh-CN" sz="1600" b="1" kern="100" cap="none" spc="0" normalizeH="0" baseline="0" noProof="0" dirty="0"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89638" y="2990850"/>
            <a:ext cx="4946650" cy="508000"/>
            <a:chOff x="3503613" y="1454150"/>
            <a:chExt cx="4946477" cy="508000"/>
          </a:xfrm>
        </p:grpSpPr>
        <p:grpSp>
          <p:nvGrpSpPr>
            <p:cNvPr id="19469" name="组合 32"/>
            <p:cNvGrpSpPr/>
            <p:nvPr/>
          </p:nvGrpSpPr>
          <p:grpSpPr>
            <a:xfrm>
              <a:off x="3503613" y="1454150"/>
              <a:ext cx="4749800" cy="508000"/>
              <a:chOff x="3708400" y="914400"/>
              <a:chExt cx="4749800" cy="508000"/>
            </a:xfrm>
          </p:grpSpPr>
          <p:sp>
            <p:nvSpPr>
              <p:cNvPr id="16" name="剪去单角的矩形 15"/>
              <p:cNvSpPr/>
              <p:nvPr/>
            </p:nvSpPr>
            <p:spPr>
              <a:xfrm>
                <a:off x="3708400" y="914400"/>
                <a:ext cx="482583" cy="508000"/>
              </a:xfrm>
              <a:prstGeom prst="snip1Rect">
                <a:avLst/>
              </a:prstGeom>
              <a:solidFill>
                <a:srgbClr val="FF7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27503" y="1011238"/>
                <a:ext cx="4130531" cy="3143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60375" marR="0" lvl="0" indent="-460375" algn="just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 bwMode="auto">
            <a:xfrm>
              <a:off x="4139952" y="1561356"/>
              <a:ext cx="4310138" cy="3139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460375" marR="0" lvl="0" indent="-460375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数字逻辑实验</a:t>
              </a:r>
            </a:p>
          </p:txBody>
        </p:sp>
      </p:grpSp>
      <p:sp>
        <p:nvSpPr>
          <p:cNvPr id="37" name="TextBox 8"/>
          <p:cNvSpPr>
            <a:spLocks noChangeArrowheads="1"/>
          </p:cNvSpPr>
          <p:nvPr/>
        </p:nvSpPr>
        <p:spPr bwMode="auto">
          <a:xfrm>
            <a:off x="490597" y="184150"/>
            <a:ext cx="56279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 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实验目的</a:t>
            </a:r>
            <a:endParaRPr kumimoji="0" lang="en-US" altLang="zh-CN" sz="2000" b="1" i="0" u="none" strike="noStrike" kern="1200" cap="all" spc="0" normalizeH="0" baseline="0" noProof="0" dirty="0">
              <a:ln w="9000" cmpd="sng">
                <a:noFill/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7" descr="C:\Documents and Settings\Administrator\桌面\4cbb49c348066f365aa00800\7777 (4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63" y="3763963"/>
            <a:ext cx="279400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直接连接符 6"/>
          <p:cNvSpPr/>
          <p:nvPr/>
        </p:nvSpPr>
        <p:spPr>
          <a:xfrm>
            <a:off x="0" y="660400"/>
            <a:ext cx="6948488" cy="0"/>
          </a:xfrm>
          <a:prstGeom prst="line">
            <a:avLst/>
          </a:prstGeom>
          <a:ln w="9525" cap="flat" cmpd="sng">
            <a:solidFill>
              <a:srgbClr val="827C7A"/>
            </a:solidFill>
            <a:prstDash val="sysDash"/>
            <a:headEnd type="none" w="med" len="med"/>
            <a:tailEnd type="none" w="med" len="med"/>
          </a:ln>
        </p:spPr>
      </p:sp>
      <p:pic>
        <p:nvPicPr>
          <p:cNvPr id="2048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" name="TextBox 8"/>
          <p:cNvSpPr>
            <a:spLocks noChangeArrowheads="1"/>
          </p:cNvSpPr>
          <p:nvPr/>
        </p:nvSpPr>
        <p:spPr bwMode="auto">
          <a:xfrm>
            <a:off x="490597" y="184150"/>
            <a:ext cx="56279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 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实验目的</a:t>
            </a:r>
            <a:endParaRPr kumimoji="0" lang="en-US" altLang="zh-CN" sz="2000" b="1" i="0" u="none" strike="noStrike" kern="1200" cap="all" spc="0" normalizeH="0" baseline="0" noProof="0" dirty="0">
              <a:ln w="9000" cmpd="sng">
                <a:noFill/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0" name="组合 19"/>
          <p:cNvGrpSpPr/>
          <p:nvPr/>
        </p:nvGrpSpPr>
        <p:grpSpPr>
          <a:xfrm>
            <a:off x="793750" y="1129308"/>
            <a:ext cx="6704013" cy="874527"/>
            <a:chOff x="1687473" y="778758"/>
            <a:chExt cx="6703544" cy="872621"/>
          </a:xfrm>
        </p:grpSpPr>
        <p:sp>
          <p:nvSpPr>
            <p:cNvPr id="51" name="剪去单角的矩形 50"/>
            <p:cNvSpPr/>
            <p:nvPr/>
          </p:nvSpPr>
          <p:spPr bwMode="auto">
            <a:xfrm>
              <a:off x="1687473" y="922311"/>
              <a:ext cx="482566" cy="506893"/>
            </a:xfrm>
            <a:prstGeom prst="snip1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2306607" y="778758"/>
              <a:ext cx="6084410" cy="8726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通过实验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，</a:t>
              </a:r>
              <a:r>
                <a:rPr kumimoji="0" lang="zh-CN" altLang="zh-CN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进一步理解计算机内部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各部件</a:t>
              </a:r>
              <a:r>
                <a:rPr kumimoji="0" lang="zh-CN" altLang="zh-CN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的工作原理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，工作过程</a:t>
              </a:r>
              <a:r>
                <a:rPr kumimoji="0" lang="zh-CN" altLang="zh-CN" sz="1800" b="0" i="0" u="none" strike="noStrike" kern="1200" cap="all" spc="0" normalizeH="0" baseline="0" noProof="0" dirty="0">
                  <a:ln w="9000" cmpd="sng">
                    <a:solidFill>
                      <a:srgbClr val="FF7C80"/>
                    </a:solidFill>
                    <a:prstDash val="solid"/>
                  </a:ln>
                  <a:solidFill>
                    <a:srgbClr val="FF7C8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，具备一定的专业知识。</a:t>
              </a:r>
              <a:endParaRPr kumimoji="0" lang="zh-CN" altLang="en-US" sz="1800" b="0" i="0" u="none" strike="noStrike" kern="1200" cap="all" spc="0" normalizeH="0" baseline="0" noProof="0" dirty="0">
                <a:ln w="9000" cmpd="sng">
                  <a:solidFill>
                    <a:srgbClr val="FF7C80"/>
                  </a:solidFill>
                  <a:prstDash val="solid"/>
                </a:ln>
                <a:solidFill>
                  <a:srgbClr val="FF7C8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3" name="组合 18"/>
          <p:cNvGrpSpPr/>
          <p:nvPr/>
        </p:nvGrpSpPr>
        <p:grpSpPr>
          <a:xfrm>
            <a:off x="793750" y="2065412"/>
            <a:ext cx="6704013" cy="1338307"/>
            <a:chOff x="1687473" y="3403077"/>
            <a:chExt cx="6703542" cy="1343189"/>
          </a:xfrm>
        </p:grpSpPr>
        <p:sp>
          <p:nvSpPr>
            <p:cNvPr id="54" name="矩形 53"/>
            <p:cNvSpPr/>
            <p:nvPr/>
          </p:nvSpPr>
          <p:spPr bwMode="auto">
            <a:xfrm>
              <a:off x="2306605" y="3403077"/>
              <a:ext cx="6084410" cy="134318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100000"/>
                <a:buFontTx/>
                <a:buNone/>
                <a:defRPr/>
              </a:pP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CCCC00"/>
                    </a:solidFill>
                    <a:prstDash val="solid"/>
                  </a:ln>
                  <a:solidFill>
                    <a:srgbClr val="CCCC00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掌握指令的概念和功能，深入掌握一种指令集的寻址方式和指令类型。初步感知计算机系统结构作为计算机软硬件界面的概念。</a:t>
              </a:r>
            </a:p>
          </p:txBody>
        </p:sp>
        <p:sp>
          <p:nvSpPr>
            <p:cNvPr id="55" name="剪去单角的矩形 54"/>
            <p:cNvSpPr/>
            <p:nvPr/>
          </p:nvSpPr>
          <p:spPr bwMode="auto">
            <a:xfrm>
              <a:off x="1687473" y="3540027"/>
              <a:ext cx="482566" cy="508260"/>
            </a:xfrm>
            <a:prstGeom prst="snip1Rect">
              <a:avLst/>
            </a:prstGeom>
            <a:solidFill>
              <a:srgbClr val="CC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6" name="组合 36"/>
          <p:cNvGrpSpPr/>
          <p:nvPr/>
        </p:nvGrpSpPr>
        <p:grpSpPr>
          <a:xfrm>
            <a:off x="793750" y="3433564"/>
            <a:ext cx="6569075" cy="1338319"/>
            <a:chOff x="3708400" y="3562944"/>
            <a:chExt cx="6569127" cy="1339907"/>
          </a:xfrm>
        </p:grpSpPr>
        <p:sp>
          <p:nvSpPr>
            <p:cNvPr id="57" name="矩形 56"/>
            <p:cNvSpPr/>
            <p:nvPr/>
          </p:nvSpPr>
          <p:spPr>
            <a:xfrm>
              <a:off x="4327577" y="3562944"/>
              <a:ext cx="5949950" cy="133990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6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0099CC"/>
                    </a:solidFill>
                    <a:prstDash val="solid"/>
                  </a:ln>
                  <a:solidFill>
                    <a:srgbClr val="0099CC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学会处理器的现代基本设计实现方法，培养</a:t>
              </a:r>
              <a:r>
                <a:rPr kumimoji="0" lang="zh-CN" altLang="zh-CN" sz="1800" b="0" i="0" u="none" strike="noStrike" kern="1200" cap="all" spc="0" normalizeH="0" baseline="0" noProof="0" dirty="0">
                  <a:ln w="9000" cmpd="sng">
                    <a:solidFill>
                      <a:srgbClr val="0099CC"/>
                    </a:solidFill>
                    <a:prstDash val="solid"/>
                  </a:ln>
                  <a:solidFill>
                    <a:srgbClr val="0099CC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分析问题、解决问题的能力</a:t>
              </a:r>
              <a:r>
                <a:rPr kumimoji="0" lang="zh-CN" altLang="en-US" sz="1800" b="0" i="0" u="none" strike="noStrike" kern="1200" cap="all" spc="0" normalizeH="0" baseline="0" noProof="0" dirty="0">
                  <a:ln w="9000" cmpd="sng">
                    <a:solidFill>
                      <a:srgbClr val="0099CC"/>
                    </a:solidFill>
                    <a:prstDash val="solid"/>
                  </a:ln>
                  <a:solidFill>
                    <a:srgbClr val="0099CC"/>
                  </a:solidFill>
                  <a:effectLst>
                    <a:innerShdw blurRad="63500" dist="50800" dir="5400000">
                      <a:prstClr val="black">
                        <a:alpha val="50000"/>
                      </a:prstClr>
                    </a:innerShdw>
                    <a:reflection blurRad="12700" stA="28000" endPos="45000" dist="1000" dir="5400000" sy="-100000" algn="bl" rotWithShape="0"/>
                  </a:effectLst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。在实现的处理器上分析指令的执行过程，形成系统认知。</a:t>
              </a:r>
              <a:endParaRPr kumimoji="0" lang="zh-CN" altLang="zh-CN" sz="1800" b="0" i="0" u="none" strike="noStrike" kern="1200" cap="all" spc="0" normalizeH="0" baseline="0" noProof="0" dirty="0">
                <a:ln w="9000" cmpd="sng">
                  <a:solidFill>
                    <a:srgbClr val="0099CC"/>
                  </a:solidFill>
                  <a:prstDash val="solid"/>
                </a:ln>
                <a:solidFill>
                  <a:srgbClr val="0099CC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12700" stA="28000" endPos="45000" dist="1000" dir="5400000" sy="-100000" algn="bl" rotWithShape="0"/>
                </a:effectLst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剪去单角的矩形 57"/>
            <p:cNvSpPr/>
            <p:nvPr/>
          </p:nvSpPr>
          <p:spPr>
            <a:xfrm>
              <a:off x="3708400" y="3698240"/>
              <a:ext cx="482604" cy="508603"/>
            </a:xfrm>
            <a:prstGeom prst="snip1Rect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组合 80"/>
          <p:cNvGrpSpPr/>
          <p:nvPr/>
        </p:nvGrpSpPr>
        <p:grpSpPr>
          <a:xfrm>
            <a:off x="0" y="184150"/>
            <a:ext cx="6516688" cy="477838"/>
            <a:chOff x="0" y="183987"/>
            <a:chExt cx="6516000" cy="477242"/>
          </a:xfrm>
        </p:grpSpPr>
        <p:sp>
          <p:nvSpPr>
            <p:cNvPr id="21584" name="直接连接符 6"/>
            <p:cNvSpPr/>
            <p:nvPr/>
          </p:nvSpPr>
          <p:spPr>
            <a:xfrm>
              <a:off x="0" y="661228"/>
              <a:ext cx="6516000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17419" name="TextBox 8"/>
            <p:cNvSpPr>
              <a:spLocks noChangeArrowheads="1"/>
            </p:cNvSpPr>
            <p:nvPr/>
          </p:nvSpPr>
          <p:spPr bwMode="auto">
            <a:xfrm>
              <a:off x="490545" y="183987"/>
              <a:ext cx="5627392" cy="39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2.  </a:t>
              </a: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实验发展历程</a:t>
              </a:r>
              <a:endPara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9463" name="Picture 7" descr="C:\Documents and Settings\Administrator\桌面\4cbb49c348066f365aa00800\7777 (4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963" y="4451350"/>
            <a:ext cx="1697037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13"/>
          <p:cNvGrpSpPr/>
          <p:nvPr/>
        </p:nvGrpSpPr>
        <p:grpSpPr>
          <a:xfrm>
            <a:off x="352425" y="982663"/>
            <a:ext cx="4306888" cy="588962"/>
            <a:chOff x="409519" y="885798"/>
            <a:chExt cx="1134433" cy="588313"/>
          </a:xfrm>
        </p:grpSpPr>
        <p:sp>
          <p:nvSpPr>
            <p:cNvPr id="15" name="圆角矩形 14"/>
            <p:cNvSpPr/>
            <p:nvPr/>
          </p:nvSpPr>
          <p:spPr>
            <a:xfrm>
              <a:off x="409519" y="885798"/>
              <a:ext cx="1134433" cy="401194"/>
            </a:xfrm>
            <a:prstGeom prst="roundRect">
              <a:avLst/>
            </a:prstGeom>
            <a:solidFill>
              <a:srgbClr val="CCCC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TextBox 57"/>
            <p:cNvSpPr txBox="1">
              <a:spLocks noChangeArrowheads="1"/>
            </p:cNvSpPr>
            <p:nvPr/>
          </p:nvSpPr>
          <p:spPr bwMode="auto">
            <a:xfrm>
              <a:off x="472144" y="889655"/>
              <a:ext cx="826640" cy="58445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0" lang="zh-CN" altLang="en-US" sz="1600" kern="1200" cap="all" spc="0" normalizeH="0" baseline="0" noProof="0" dirty="0"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latin typeface="Arial" panose="020B0604020202020204" pitchFamily="34" charset="0"/>
                  <a:ea typeface="微软雅黑" panose="020B0503020204020204" charset="-122"/>
                  <a:cs typeface="+mn-cs"/>
                </a:rPr>
                <a:t>计算机组成原理实验发展历程</a:t>
              </a:r>
            </a:p>
          </p:txBody>
        </p:sp>
      </p:grpSp>
      <p:pic>
        <p:nvPicPr>
          <p:cNvPr id="21509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文本框 7"/>
          <p:cNvSpPr txBox="1"/>
          <p:nvPr/>
        </p:nvSpPr>
        <p:spPr>
          <a:xfrm>
            <a:off x="3817938" y="4951413"/>
            <a:ext cx="523875" cy="2778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2007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23850" y="4646613"/>
            <a:ext cx="3025775" cy="431800"/>
            <a:chOff x="323850" y="4646613"/>
            <a:chExt cx="3025775" cy="431800"/>
          </a:xfrm>
        </p:grpSpPr>
        <p:sp>
          <p:nvSpPr>
            <p:cNvPr id="18" name="圆角矩形 17"/>
            <p:cNvSpPr/>
            <p:nvPr/>
          </p:nvSpPr>
          <p:spPr>
            <a:xfrm>
              <a:off x="323850" y="4646613"/>
              <a:ext cx="2374900" cy="431800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计算机组成原理实验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CM3+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实验箱</a:t>
              </a:r>
            </a:p>
          </p:txBody>
        </p:sp>
        <p:sp>
          <p:nvSpPr>
            <p:cNvPr id="21581" name="文本框 25"/>
            <p:cNvSpPr txBox="1"/>
            <p:nvPr/>
          </p:nvSpPr>
          <p:spPr>
            <a:xfrm>
              <a:off x="2779713" y="4738688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798888" y="4349750"/>
            <a:ext cx="3846512" cy="447675"/>
            <a:chOff x="3798888" y="4349750"/>
            <a:chExt cx="3846512" cy="447675"/>
          </a:xfrm>
        </p:grpSpPr>
        <p:sp>
          <p:nvSpPr>
            <p:cNvPr id="19" name="圆角矩形 18"/>
            <p:cNvSpPr/>
            <p:nvPr/>
          </p:nvSpPr>
          <p:spPr>
            <a:xfrm>
              <a:off x="4841875" y="4349750"/>
              <a:ext cx="2803525" cy="447675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增设 计算机系统设计与仿真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QII 4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个设计实验</a:t>
              </a:r>
            </a:p>
          </p:txBody>
        </p:sp>
        <p:sp>
          <p:nvSpPr>
            <p:cNvPr id="21578" name="文本框 34"/>
            <p:cNvSpPr txBox="1"/>
            <p:nvPr/>
          </p:nvSpPr>
          <p:spPr>
            <a:xfrm>
              <a:off x="3798888" y="4435475"/>
              <a:ext cx="523875" cy="2778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2010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79" name="文本框 25"/>
            <p:cNvSpPr txBox="1"/>
            <p:nvPr/>
          </p:nvSpPr>
          <p:spPr>
            <a:xfrm>
              <a:off x="4229100" y="4451350"/>
              <a:ext cx="569913" cy="247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大三上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1788" y="3887788"/>
            <a:ext cx="3390900" cy="461962"/>
            <a:chOff x="331788" y="3887788"/>
            <a:chExt cx="3390900" cy="461962"/>
          </a:xfrm>
        </p:grpSpPr>
        <p:sp>
          <p:nvSpPr>
            <p:cNvPr id="2" name="圆角矩形 1"/>
            <p:cNvSpPr/>
            <p:nvPr/>
          </p:nvSpPr>
          <p:spPr>
            <a:xfrm>
              <a:off x="331788" y="3887788"/>
              <a:ext cx="2359025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计算机组成原理实验 加入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4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个设计实验</a:t>
              </a:r>
            </a:p>
          </p:txBody>
        </p:sp>
        <p:sp>
          <p:nvSpPr>
            <p:cNvPr id="21575" name="文本框 34"/>
            <p:cNvSpPr txBox="1"/>
            <p:nvPr/>
          </p:nvSpPr>
          <p:spPr>
            <a:xfrm>
              <a:off x="3197225" y="4049713"/>
              <a:ext cx="525463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2012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76" name="文本框 25"/>
            <p:cNvSpPr txBox="1"/>
            <p:nvPr/>
          </p:nvSpPr>
          <p:spPr>
            <a:xfrm>
              <a:off x="2771775" y="4065588"/>
              <a:ext cx="569913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797300" y="3854450"/>
            <a:ext cx="3841750" cy="482600"/>
            <a:chOff x="3797300" y="3854450"/>
            <a:chExt cx="3841750" cy="482600"/>
          </a:xfrm>
        </p:grpSpPr>
        <p:sp>
          <p:nvSpPr>
            <p:cNvPr id="17" name="圆角矩形 16"/>
            <p:cNvSpPr/>
            <p:nvPr/>
          </p:nvSpPr>
          <p:spPr>
            <a:xfrm>
              <a:off x="4837113" y="3854450"/>
              <a:ext cx="2801937" cy="482600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增设计算机组成原理课程设计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取消计算机系统设计与仿真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QII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原理图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仿真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8/16/32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模型机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X86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指令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72" name="文本框 34"/>
            <p:cNvSpPr txBox="1"/>
            <p:nvPr/>
          </p:nvSpPr>
          <p:spPr>
            <a:xfrm>
              <a:off x="3797300" y="4059238"/>
              <a:ext cx="525463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2012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73" name="文本框 25"/>
            <p:cNvSpPr txBox="1"/>
            <p:nvPr/>
          </p:nvSpPr>
          <p:spPr>
            <a:xfrm>
              <a:off x="4221163" y="4070350"/>
              <a:ext cx="569912" cy="2460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小学期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3850" y="3402013"/>
            <a:ext cx="3387725" cy="461962"/>
            <a:chOff x="323850" y="3402013"/>
            <a:chExt cx="3387725" cy="461962"/>
          </a:xfrm>
        </p:grpSpPr>
        <p:sp>
          <p:nvSpPr>
            <p:cNvPr id="21568" name="文本框 34"/>
            <p:cNvSpPr txBox="1"/>
            <p:nvPr/>
          </p:nvSpPr>
          <p:spPr>
            <a:xfrm>
              <a:off x="3186113" y="3502025"/>
              <a:ext cx="525462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2015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23850" y="3402013"/>
              <a:ext cx="2359025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清华定制版实验箱，可支持口袋板。加强设计实验比例</a:t>
              </a:r>
            </a:p>
          </p:txBody>
        </p:sp>
        <p:sp>
          <p:nvSpPr>
            <p:cNvPr id="21570" name="文本框 25"/>
            <p:cNvSpPr txBox="1"/>
            <p:nvPr/>
          </p:nvSpPr>
          <p:spPr>
            <a:xfrm>
              <a:off x="2770188" y="3532188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92538" y="3392488"/>
            <a:ext cx="3846512" cy="461962"/>
            <a:chOff x="3792538" y="3392488"/>
            <a:chExt cx="3846512" cy="461962"/>
          </a:xfrm>
        </p:grpSpPr>
        <p:sp>
          <p:nvSpPr>
            <p:cNvPr id="21565" name="文本框 34"/>
            <p:cNvSpPr txBox="1"/>
            <p:nvPr/>
          </p:nvSpPr>
          <p:spPr>
            <a:xfrm>
              <a:off x="3792538" y="3487738"/>
              <a:ext cx="52387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2015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840288" y="3392488"/>
              <a:ext cx="2798762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RISC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指令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指令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/x86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指令模型机设计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QII/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Vivado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提倡用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VerilogHDL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设计</a:t>
              </a:r>
            </a:p>
          </p:txBody>
        </p:sp>
        <p:sp>
          <p:nvSpPr>
            <p:cNvPr id="21567" name="文本框 25"/>
            <p:cNvSpPr txBox="1"/>
            <p:nvPr/>
          </p:nvSpPr>
          <p:spPr>
            <a:xfrm>
              <a:off x="4221163" y="3509963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小学期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0675" y="2935288"/>
            <a:ext cx="3378200" cy="461962"/>
            <a:chOff x="320675" y="2935288"/>
            <a:chExt cx="3378200" cy="461962"/>
          </a:xfrm>
        </p:grpSpPr>
        <p:sp>
          <p:nvSpPr>
            <p:cNvPr id="21562" name="文本框 34"/>
            <p:cNvSpPr txBox="1"/>
            <p:nvPr/>
          </p:nvSpPr>
          <p:spPr>
            <a:xfrm>
              <a:off x="3175000" y="3051175"/>
              <a:ext cx="523875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2017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20675" y="2935288"/>
              <a:ext cx="2359025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开设数字逻辑课程，口袋板</a:t>
              </a:r>
            </a:p>
          </p:txBody>
        </p:sp>
        <p:sp>
          <p:nvSpPr>
            <p:cNvPr id="21564" name="文本框 25"/>
            <p:cNvSpPr txBox="1"/>
            <p:nvPr/>
          </p:nvSpPr>
          <p:spPr>
            <a:xfrm>
              <a:off x="2770188" y="3062288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41750" y="2940050"/>
            <a:ext cx="3797300" cy="461963"/>
            <a:chOff x="3841750" y="2940050"/>
            <a:chExt cx="3797300" cy="461963"/>
          </a:xfrm>
        </p:grpSpPr>
        <p:sp>
          <p:nvSpPr>
            <p:cNvPr id="21560" name="文本框 34"/>
            <p:cNvSpPr txBox="1"/>
            <p:nvPr/>
          </p:nvSpPr>
          <p:spPr>
            <a:xfrm>
              <a:off x="3841750" y="3059113"/>
              <a:ext cx="52387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2017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826000" y="2940050"/>
              <a:ext cx="2813050" cy="461963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第一届全国计算机系统能力培养大赛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817938" y="2489200"/>
            <a:ext cx="3821112" cy="461963"/>
            <a:chOff x="3817144" y="2489200"/>
            <a:chExt cx="3821906" cy="461963"/>
          </a:xfrm>
        </p:grpSpPr>
        <p:sp>
          <p:nvSpPr>
            <p:cNvPr id="46" name="圆角矩形 45"/>
            <p:cNvSpPr/>
            <p:nvPr/>
          </p:nvSpPr>
          <p:spPr>
            <a:xfrm>
              <a:off x="4823828" y="2489200"/>
              <a:ext cx="2815222" cy="461963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单周期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流水线处理器设计 </a:t>
              </a: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vivado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仿真</a:t>
              </a:r>
            </a:p>
          </p:txBody>
        </p:sp>
        <p:sp>
          <p:nvSpPr>
            <p:cNvPr id="21558" name="文本框 34"/>
            <p:cNvSpPr txBox="1"/>
            <p:nvPr/>
          </p:nvSpPr>
          <p:spPr>
            <a:xfrm>
              <a:off x="3817144" y="2517835"/>
              <a:ext cx="525462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2018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9" name="文本框 25"/>
            <p:cNvSpPr txBox="1"/>
            <p:nvPr/>
          </p:nvSpPr>
          <p:spPr>
            <a:xfrm>
              <a:off x="4200525" y="2541648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小学期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2738" y="2478088"/>
            <a:ext cx="3381375" cy="461962"/>
            <a:chOff x="312738" y="2478088"/>
            <a:chExt cx="3380977" cy="461962"/>
          </a:xfrm>
        </p:grpSpPr>
        <p:sp>
          <p:nvSpPr>
            <p:cNvPr id="45" name="圆角矩形 44"/>
            <p:cNvSpPr/>
            <p:nvPr/>
          </p:nvSpPr>
          <p:spPr>
            <a:xfrm>
              <a:off x="312738" y="2478088"/>
              <a:ext cx="2358747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计算机组成实验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单周期处理器 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分模块仿真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数字逻辑课程 改为大二上</a:t>
              </a:r>
            </a:p>
          </p:txBody>
        </p:sp>
        <p:sp>
          <p:nvSpPr>
            <p:cNvPr id="21555" name="文本框 34"/>
            <p:cNvSpPr txBox="1"/>
            <p:nvPr/>
          </p:nvSpPr>
          <p:spPr>
            <a:xfrm>
              <a:off x="3169840" y="2598739"/>
              <a:ext cx="523875" cy="276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2018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6" name="文本框 25"/>
            <p:cNvSpPr txBox="1"/>
            <p:nvPr/>
          </p:nvSpPr>
          <p:spPr>
            <a:xfrm>
              <a:off x="2770188" y="2614613"/>
              <a:ext cx="569912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12738" y="1993900"/>
            <a:ext cx="3373437" cy="461963"/>
            <a:chOff x="312738" y="1993900"/>
            <a:chExt cx="3373437" cy="461963"/>
          </a:xfrm>
        </p:grpSpPr>
        <p:sp>
          <p:nvSpPr>
            <p:cNvPr id="21551" name="文本框 34"/>
            <p:cNvSpPr txBox="1"/>
            <p:nvPr/>
          </p:nvSpPr>
          <p:spPr>
            <a:xfrm>
              <a:off x="3162300" y="2125662"/>
              <a:ext cx="523875" cy="2778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2019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312738" y="1993900"/>
              <a:ext cx="2359025" cy="461963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计算机组成实验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单周期处理器 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Vivado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仿真 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53" name="文本框 25"/>
            <p:cNvSpPr txBox="1"/>
            <p:nvPr/>
          </p:nvSpPr>
          <p:spPr>
            <a:xfrm>
              <a:off x="2754313" y="2146301"/>
              <a:ext cx="569912" cy="247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852863" y="2039938"/>
            <a:ext cx="3786187" cy="461962"/>
            <a:chOff x="3852863" y="2039938"/>
            <a:chExt cx="3786187" cy="461962"/>
          </a:xfrm>
        </p:grpSpPr>
        <p:sp>
          <p:nvSpPr>
            <p:cNvPr id="55" name="圆角矩形 54"/>
            <p:cNvSpPr/>
            <p:nvPr/>
          </p:nvSpPr>
          <p:spPr>
            <a:xfrm>
              <a:off x="4799013" y="2039938"/>
              <a:ext cx="2840037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TinyMIPS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流水线处理器，龙芯实验箱验证</a:t>
              </a:r>
            </a:p>
          </p:txBody>
        </p:sp>
        <p:sp>
          <p:nvSpPr>
            <p:cNvPr id="21549" name="文本框 34"/>
            <p:cNvSpPr txBox="1"/>
            <p:nvPr/>
          </p:nvSpPr>
          <p:spPr>
            <a:xfrm>
              <a:off x="3852863" y="2058988"/>
              <a:ext cx="523875" cy="2778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2019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50" name="文本框 25"/>
            <p:cNvSpPr txBox="1"/>
            <p:nvPr/>
          </p:nvSpPr>
          <p:spPr>
            <a:xfrm>
              <a:off x="4221163" y="2068513"/>
              <a:ext cx="568325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大三上</a:t>
              </a:r>
            </a:p>
          </p:txBody>
        </p:sp>
      </p:grpSp>
      <p:grpSp>
        <p:nvGrpSpPr>
          <p:cNvPr id="21523" name="组合 27"/>
          <p:cNvGrpSpPr/>
          <p:nvPr/>
        </p:nvGrpSpPr>
        <p:grpSpPr>
          <a:xfrm>
            <a:off x="3708400" y="1497013"/>
            <a:ext cx="133350" cy="3592512"/>
            <a:chOff x="3708400" y="1497071"/>
            <a:chExt cx="133350" cy="3592454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3762375" y="1497071"/>
              <a:ext cx="17463" cy="3592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708400" y="5089525"/>
              <a:ext cx="1190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776663" y="4575183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709988" y="4189428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784600" y="4195777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0313" y="3638573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17925" y="3206780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794125" y="3206780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779838" y="2641640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3711575" y="2760701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713163" y="2268584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789363" y="2217784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3721100" y="1849490"/>
              <a:ext cx="476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309563" y="1519238"/>
            <a:ext cx="3381375" cy="477837"/>
            <a:chOff x="309563" y="1520030"/>
            <a:chExt cx="3382003" cy="477818"/>
          </a:xfrm>
        </p:grpSpPr>
        <p:sp>
          <p:nvSpPr>
            <p:cNvPr id="21532" name="文本框 34"/>
            <p:cNvSpPr txBox="1"/>
            <p:nvPr/>
          </p:nvSpPr>
          <p:spPr>
            <a:xfrm>
              <a:off x="3167063" y="1720849"/>
              <a:ext cx="524503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2020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309563" y="1520030"/>
              <a:ext cx="2359463" cy="461944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计算机组成实验 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单周期处理器 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Vivado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仿真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/CG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在线评测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Logisim</a:t>
              </a: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原理图实现（可选）</a:t>
              </a: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34" name="文本框 25"/>
            <p:cNvSpPr txBox="1"/>
            <p:nvPr/>
          </p:nvSpPr>
          <p:spPr>
            <a:xfrm>
              <a:off x="2770188" y="1735138"/>
              <a:ext cx="569912" cy="2476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大二下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6" y="357243"/>
            <a:ext cx="5874735" cy="4406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0" y="1687513"/>
            <a:ext cx="4511675" cy="3549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7" name="组合 76"/>
          <p:cNvGrpSpPr/>
          <p:nvPr/>
        </p:nvGrpSpPr>
        <p:grpSpPr>
          <a:xfrm>
            <a:off x="3859213" y="1563688"/>
            <a:ext cx="3786187" cy="461962"/>
            <a:chOff x="3852863" y="2039938"/>
            <a:chExt cx="3786187" cy="461962"/>
          </a:xfrm>
        </p:grpSpPr>
        <p:sp>
          <p:nvSpPr>
            <p:cNvPr id="78" name="圆角矩形 77"/>
            <p:cNvSpPr/>
            <p:nvPr/>
          </p:nvSpPr>
          <p:spPr>
            <a:xfrm>
              <a:off x="4799013" y="2039938"/>
              <a:ext cx="2840037" cy="461962"/>
            </a:xfrm>
            <a:prstGeom prst="roundRect">
              <a:avLst/>
            </a:prstGeom>
            <a:solidFill>
              <a:srgbClr val="CCCC00">
                <a:alpha val="46000"/>
              </a:srgbClr>
            </a:solidFill>
            <a:ln w="15875">
              <a:solidFill>
                <a:srgbClr val="B8B4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TinyMIPS</a:t>
              </a: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流水线处理器，龙芯实验箱验证</a:t>
              </a:r>
            </a:p>
          </p:txBody>
        </p:sp>
        <p:sp>
          <p:nvSpPr>
            <p:cNvPr id="21530" name="文本框 34"/>
            <p:cNvSpPr txBox="1"/>
            <p:nvPr/>
          </p:nvSpPr>
          <p:spPr>
            <a:xfrm>
              <a:off x="3852863" y="2058988"/>
              <a:ext cx="524503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en-US" altLang="zh-CN" sz="1200" dirty="0">
                  <a:latin typeface="Arial" panose="020B0604020202020204" pitchFamily="34" charset="0"/>
                  <a:ea typeface="宋体" panose="02010600030101010101" pitchFamily="2" charset="-122"/>
                </a:rPr>
                <a:t>2020</a:t>
              </a:r>
              <a:endParaRPr lang="zh-CN" altLang="en-US" sz="1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31" name="文本框 25"/>
            <p:cNvSpPr txBox="1"/>
            <p:nvPr/>
          </p:nvSpPr>
          <p:spPr>
            <a:xfrm>
              <a:off x="4221163" y="2068513"/>
              <a:ext cx="568325" cy="2460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Calibri" panose="020F0502020204030204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Calibri" panose="020F0502020204030204" pitchFamily="34" charset="0"/>
                </a:defRPr>
              </a:lvl5pPr>
            </a:lstStyle>
            <a:p>
              <a:pPr marL="0" lvl="0" indent="0">
                <a:spcBef>
                  <a:spcPct val="0"/>
                </a:spcBef>
                <a:buFontTx/>
                <a:buNone/>
              </a:pPr>
              <a:r>
                <a:rPr lang="zh-CN" altLang="en-US" sz="1000" b="1" dirty="0">
                  <a:latin typeface="Arial" panose="020B0604020202020204" pitchFamily="34" charset="0"/>
                  <a:ea typeface="宋体" panose="02010600030101010101" pitchFamily="2" charset="-122"/>
                </a:rPr>
                <a:t>大三上</a:t>
              </a:r>
            </a:p>
          </p:txBody>
        </p:sp>
      </p:grpSp>
      <p:cxnSp>
        <p:nvCxnSpPr>
          <p:cNvPr id="82" name="直接连接符 81"/>
          <p:cNvCxnSpPr/>
          <p:nvPr/>
        </p:nvCxnSpPr>
        <p:spPr bwMode="auto">
          <a:xfrm>
            <a:off x="3779838" y="1704975"/>
            <a:ext cx="476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直接连接符 6"/>
          <p:cNvSpPr/>
          <p:nvPr/>
        </p:nvSpPr>
        <p:spPr>
          <a:xfrm>
            <a:off x="0" y="660400"/>
            <a:ext cx="6516688" cy="0"/>
          </a:xfrm>
          <a:prstGeom prst="line">
            <a:avLst/>
          </a:prstGeom>
          <a:ln w="9525" cap="flat" cmpd="sng">
            <a:solidFill>
              <a:srgbClr val="827C7A"/>
            </a:solidFill>
            <a:prstDash val="sysDash"/>
            <a:headEnd type="none" w="med" len="med"/>
            <a:tailEnd type="none" w="med" len="med"/>
          </a:ln>
        </p:spPr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" name="组合 85"/>
          <p:cNvGrpSpPr/>
          <p:nvPr/>
        </p:nvGrpSpPr>
        <p:grpSpPr>
          <a:xfrm>
            <a:off x="592138" y="1296988"/>
            <a:ext cx="6912976" cy="565150"/>
            <a:chOff x="592083" y="2790955"/>
            <a:chExt cx="6987712" cy="565556"/>
          </a:xfrm>
        </p:grpSpPr>
        <p:grpSp>
          <p:nvGrpSpPr>
            <p:cNvPr id="23578" name="组合 84"/>
            <p:cNvGrpSpPr/>
            <p:nvPr/>
          </p:nvGrpSpPr>
          <p:grpSpPr>
            <a:xfrm>
              <a:off x="592083" y="2790955"/>
              <a:ext cx="4411105" cy="565556"/>
              <a:chOff x="592083" y="2790955"/>
              <a:chExt cx="4411105" cy="565556"/>
            </a:xfrm>
          </p:grpSpPr>
          <p:grpSp>
            <p:nvGrpSpPr>
              <p:cNvPr id="23582" name="组合 63"/>
              <p:cNvGrpSpPr/>
              <p:nvPr/>
            </p:nvGrpSpPr>
            <p:grpSpPr>
              <a:xfrm>
                <a:off x="892101" y="2817961"/>
                <a:ext cx="4111087" cy="527429"/>
                <a:chOff x="1403283" y="2817961"/>
                <a:chExt cx="4111087" cy="527429"/>
              </a:xfrm>
            </p:grpSpPr>
            <p:sp>
              <p:nvSpPr>
                <p:cNvPr id="45" name="五边形 44"/>
                <p:cNvSpPr/>
                <p:nvPr/>
              </p:nvSpPr>
              <p:spPr bwMode="auto">
                <a:xfrm rot="10800000">
                  <a:off x="1403337" y="2817961"/>
                  <a:ext cx="3998819" cy="527429"/>
                </a:xfrm>
                <a:prstGeom prst="homePlate">
                  <a:avLst/>
                </a:prstGeom>
                <a:solidFill>
                  <a:srgbClr val="CCCC00">
                    <a:alpha val="50000"/>
                  </a:srgb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五边形 4"/>
                <p:cNvSpPr/>
                <p:nvPr/>
              </p:nvSpPr>
              <p:spPr bwMode="auto">
                <a:xfrm>
                  <a:off x="1512454" y="2844968"/>
                  <a:ext cx="4002029" cy="47500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296704" tIns="83820" rIns="156464" bIns="83820" spcCol="1270" anchor="ctr"/>
                <a:lstStyle/>
                <a:p>
                  <a:pPr marL="0" marR="0" lvl="0" indent="0" algn="ctr" defTabSz="9779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单周期</a:t>
                  </a:r>
                  <a:r>
                    <a:rPr kumimoji="0" lang="en-US" altLang="zh-CN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LA</a:t>
                  </a:r>
                  <a:r>
                    <a:rPr kumimoji="0" lang="zh-CN" altLang="en-US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处理器的实现及功能仿真验证</a:t>
                  </a:r>
                </a:p>
              </p:txBody>
            </p:sp>
          </p:grpSp>
          <p:grpSp>
            <p:nvGrpSpPr>
              <p:cNvPr id="23583" name="组合 59"/>
              <p:cNvGrpSpPr/>
              <p:nvPr/>
            </p:nvGrpSpPr>
            <p:grpSpPr>
              <a:xfrm>
                <a:off x="592083" y="2790955"/>
                <a:ext cx="600078" cy="565556"/>
                <a:chOff x="1103265" y="2790955"/>
                <a:chExt cx="600078" cy="565556"/>
              </a:xfrm>
            </p:grpSpPr>
            <p:sp>
              <p:nvSpPr>
                <p:cNvPr id="47" name="椭圆 46"/>
                <p:cNvSpPr/>
                <p:nvPr/>
              </p:nvSpPr>
              <p:spPr bwMode="auto">
                <a:xfrm>
                  <a:off x="1103265" y="2790955"/>
                  <a:ext cx="600144" cy="565556"/>
                </a:xfrm>
                <a:prstGeom prst="ellipse">
                  <a:avLst/>
                </a:prstGeom>
                <a:solidFill>
                  <a:srgbClr val="CCCC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1195718" y="2881334"/>
                  <a:ext cx="430269" cy="3592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81244" tIns="40622" rIns="81244" bIns="40622">
                  <a:spAutoFit/>
                </a:bodyPr>
                <a:lstStyle/>
                <a:p>
                  <a:pPr marR="0" algn="ctr" defTabSz="914400" eaLnBrk="1" hangingPunct="1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all" spc="0" normalizeH="0" baseline="0" noProof="0" dirty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1</a:t>
                  </a:r>
                  <a:endParaRPr kumimoji="0" lang="zh-CN" altLang="en-US" kern="1200" cap="all" spc="0" normalizeH="0" baseline="0" noProof="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23579" name="组合 82"/>
            <p:cNvGrpSpPr/>
            <p:nvPr/>
          </p:nvGrpSpPr>
          <p:grpSpPr>
            <a:xfrm>
              <a:off x="4736926" y="2912203"/>
              <a:ext cx="2842869" cy="399825"/>
              <a:chOff x="4736926" y="2912203"/>
              <a:chExt cx="2842869" cy="399825"/>
            </a:xfrm>
          </p:grpSpPr>
          <p:sp>
            <p:nvSpPr>
              <p:cNvPr id="23580" name="TextBox 12"/>
              <p:cNvSpPr txBox="1"/>
              <p:nvPr/>
            </p:nvSpPr>
            <p:spPr>
              <a:xfrm>
                <a:off x="4959954" y="2912203"/>
                <a:ext cx="2619841" cy="29769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81244" tIns="40622" rIns="81244" bIns="40622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sym typeface="Calibri" panose="020F0502020204030204" pitchFamily="34" charset="0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400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现场验收</a:t>
                </a:r>
                <a:r>
                  <a:rPr lang="zh-CN" altLang="en-US" sz="1400" dirty="0">
                    <a:latin typeface="Arial" panose="020B0604020202020204" pitchFamily="34" charset="0"/>
                  </a:rPr>
                  <a:t>：</a:t>
                </a:r>
                <a:r>
                  <a:rPr lang="en-US" altLang="zh-CN" sz="1400" dirty="0">
                    <a:latin typeface="Arial" panose="020B0604020202020204" pitchFamily="34" charset="0"/>
                  </a:rPr>
                  <a:t>13-16</a:t>
                </a:r>
                <a:r>
                  <a:rPr lang="zh-CN" altLang="en-US" sz="1400" dirty="0">
                    <a:latin typeface="Arial" panose="020B0604020202020204" pitchFamily="34" charset="0"/>
                  </a:rPr>
                  <a:t>周实验课上</a:t>
                </a: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V="1">
                <a:off x="4736926" y="3297730"/>
                <a:ext cx="2830624" cy="14298"/>
              </a:xfrm>
              <a:prstGeom prst="line">
                <a:avLst/>
              </a:prstGeom>
              <a:ln>
                <a:solidFill>
                  <a:srgbClr val="A6A6A6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63" name="TextBox 8"/>
          <p:cNvSpPr>
            <a:spLocks noChangeArrowheads="1"/>
          </p:cNvSpPr>
          <p:nvPr/>
        </p:nvSpPr>
        <p:spPr bwMode="auto">
          <a:xfrm>
            <a:off x="490538" y="184150"/>
            <a:ext cx="562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实验过程（计算机</a:t>
            </a: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物联</a:t>
            </a: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信安）</a:t>
            </a:r>
          </a:p>
        </p:txBody>
      </p:sp>
      <p:grpSp>
        <p:nvGrpSpPr>
          <p:cNvPr id="20" name="组合 85"/>
          <p:cNvGrpSpPr/>
          <p:nvPr/>
        </p:nvGrpSpPr>
        <p:grpSpPr>
          <a:xfrm>
            <a:off x="592138" y="4082048"/>
            <a:ext cx="6683272" cy="563977"/>
            <a:chOff x="592083" y="2790955"/>
            <a:chExt cx="6753231" cy="565556"/>
          </a:xfrm>
        </p:grpSpPr>
        <p:grpSp>
          <p:nvGrpSpPr>
            <p:cNvPr id="23568" name="组合 84"/>
            <p:cNvGrpSpPr/>
            <p:nvPr/>
          </p:nvGrpSpPr>
          <p:grpSpPr>
            <a:xfrm>
              <a:off x="592083" y="2790955"/>
              <a:ext cx="4437565" cy="565556"/>
              <a:chOff x="592083" y="2790955"/>
              <a:chExt cx="4437565" cy="565556"/>
            </a:xfrm>
          </p:grpSpPr>
          <p:grpSp>
            <p:nvGrpSpPr>
              <p:cNvPr id="23572" name="组合 63"/>
              <p:cNvGrpSpPr/>
              <p:nvPr/>
            </p:nvGrpSpPr>
            <p:grpSpPr>
              <a:xfrm>
                <a:off x="892690" y="2818342"/>
                <a:ext cx="4136958" cy="527213"/>
                <a:chOff x="1403872" y="2818342"/>
                <a:chExt cx="4136958" cy="527213"/>
              </a:xfrm>
            </p:grpSpPr>
            <p:sp>
              <p:nvSpPr>
                <p:cNvPr id="29" name="五边形 28"/>
                <p:cNvSpPr/>
                <p:nvPr/>
              </p:nvSpPr>
              <p:spPr bwMode="auto">
                <a:xfrm rot="10800000">
                  <a:off x="1403872" y="2818342"/>
                  <a:ext cx="4067976" cy="527213"/>
                </a:xfrm>
                <a:prstGeom prst="homePlate">
                  <a:avLst/>
                </a:prstGeom>
                <a:solidFill>
                  <a:srgbClr val="CCCC00">
                    <a:alpha val="50000"/>
                  </a:srgb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五边形 4"/>
                <p:cNvSpPr/>
                <p:nvPr/>
              </p:nvSpPr>
              <p:spPr bwMode="auto">
                <a:xfrm>
                  <a:off x="1514792" y="2845730"/>
                  <a:ext cx="4026038" cy="473808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296704" tIns="83820" rIns="156464" bIns="83820" spcCol="1270" anchor="ctr"/>
                <a:lstStyle/>
                <a:p>
                  <a:pPr marL="0" marR="0" lvl="0" indent="0" algn="ctr" defTabSz="977900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单周期</a:t>
                  </a:r>
                  <a:r>
                    <a:rPr kumimoji="0" lang="en-US" altLang="zh-CN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LA</a:t>
                  </a:r>
                  <a:r>
                    <a:rPr kumimoji="0" lang="zh-CN" altLang="en-US" sz="1600" b="0" i="0" u="none" strike="noStrike" kern="1200" cap="all" spc="0" normalizeH="0" baseline="0" noProof="0" dirty="0">
                      <a:ln w="9000" cmpd="sng">
                        <a:noFill/>
                        <a:prstDash val="solid"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+mn-cs"/>
                    </a:rPr>
                    <a:t>处理器的现场指令扩展及验证</a:t>
                  </a:r>
                </a:p>
              </p:txBody>
            </p:sp>
          </p:grpSp>
          <p:grpSp>
            <p:nvGrpSpPr>
              <p:cNvPr id="23573" name="组合 59"/>
              <p:cNvGrpSpPr/>
              <p:nvPr/>
            </p:nvGrpSpPr>
            <p:grpSpPr>
              <a:xfrm>
                <a:off x="592083" y="2790955"/>
                <a:ext cx="600044" cy="565556"/>
                <a:chOff x="1103265" y="2790955"/>
                <a:chExt cx="600044" cy="565556"/>
              </a:xfrm>
            </p:grpSpPr>
            <p:sp>
              <p:nvSpPr>
                <p:cNvPr id="27" name="椭圆 26"/>
                <p:cNvSpPr/>
                <p:nvPr/>
              </p:nvSpPr>
              <p:spPr bwMode="auto">
                <a:xfrm>
                  <a:off x="1103265" y="2790955"/>
                  <a:ext cx="599609" cy="565556"/>
                </a:xfrm>
                <a:prstGeom prst="ellipse">
                  <a:avLst/>
                </a:prstGeom>
                <a:solidFill>
                  <a:srgbClr val="CCCC0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tint val="5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TextBox 5"/>
                <p:cNvSpPr txBox="1">
                  <a:spLocks noChangeArrowheads="1"/>
                </p:cNvSpPr>
                <p:nvPr/>
              </p:nvSpPr>
              <p:spPr bwMode="auto">
                <a:xfrm>
                  <a:off x="1195718" y="2881334"/>
                  <a:ext cx="430269" cy="3592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lIns="81244" tIns="40622" rIns="81244" bIns="40622">
                  <a:spAutoFit/>
                </a:bodyPr>
                <a:lstStyle/>
                <a:p>
                  <a:pPr marR="0" algn="ctr" defTabSz="914400" eaLnBrk="1" hangingPunct="1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kern="1200" cap="all" spc="0" normalizeH="0" baseline="0" noProof="0" dirty="0">
                      <a:ln w="9000" cmpd="sng">
                        <a:solidFill>
                          <a:schemeClr val="accent4">
                            <a:shade val="50000"/>
                            <a:satMod val="120000"/>
                          </a:schemeClr>
                        </a:solidFill>
                        <a:prstDash val="solid"/>
                      </a:ln>
                      <a:solidFill>
                        <a:srgbClr val="0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+mn-cs"/>
                    </a:rPr>
                    <a:t>2</a:t>
                  </a:r>
                  <a:endParaRPr kumimoji="0" lang="zh-CN" altLang="en-US" kern="1200" cap="all" spc="0" normalizeH="0" baseline="0" noProof="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cxnSp>
          <p:nvCxnSpPr>
            <p:cNvPr id="24" name="直接连接符 23"/>
            <p:cNvCxnSpPr/>
            <p:nvPr/>
          </p:nvCxnSpPr>
          <p:spPr>
            <a:xfrm flipV="1">
              <a:off x="4823100" y="3294889"/>
              <a:ext cx="2522214" cy="6847"/>
            </a:xfrm>
            <a:prstGeom prst="line">
              <a:avLst/>
            </a:prstGeom>
            <a:ln>
              <a:solidFill>
                <a:srgbClr val="A6A6A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696857" y="1938987"/>
            <a:ext cx="79734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）完成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LA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单周期处理器的实现（改错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补全代码），运用差分比对的方法进行处理器功能验证。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）</a:t>
            </a: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学习基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于上述补全的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CPU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扩展指令的方法，学习运用差分比对的方法进行功能验证的方法。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endParaRPr kumimoji="0" lang="zh-CN" altLang="en-US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996950" y="3469062"/>
            <a:ext cx="629532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all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CG</a:t>
            </a:r>
            <a:r>
              <a:rPr kumimoji="0" lang="zh-CN" altLang="en-US" sz="1600" kern="1200" cap="all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平台网址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：</a:t>
            </a:r>
            <a:r>
              <a:rPr kumimoji="0" lang="en-US" altLang="zh-CN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202.204.62.165    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用户名、默认密码均为</a:t>
            </a:r>
            <a:r>
              <a:rPr kumimoji="0" lang="zh-CN" altLang="en-US" sz="1600" kern="1200" cap="all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学号</a:t>
            </a:r>
            <a:r>
              <a:rPr kumimoji="0" lang="zh-CN" altLang="en-US" sz="1600" kern="1200" cap="all" spc="0" normalizeH="0" baseline="0" noProof="0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1600" kern="1200" cap="all" spc="0" normalizeH="0" baseline="0" noProof="0" dirty="0"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C7A5A8E3-9FE5-4597-9F98-3D9AAFDE9863}"/>
              </a:ext>
            </a:extLst>
          </p:cNvPr>
          <p:cNvSpPr txBox="1"/>
          <p:nvPr/>
        </p:nvSpPr>
        <p:spPr>
          <a:xfrm>
            <a:off x="4932967" y="4207007"/>
            <a:ext cx="3415749" cy="297481"/>
          </a:xfrm>
          <a:prstGeom prst="rect">
            <a:avLst/>
          </a:prstGeom>
          <a:noFill/>
          <a:ln w="9525">
            <a:noFill/>
          </a:ln>
        </p:spPr>
        <p:txBody>
          <a:bodyPr wrap="square" lIns="81244" tIns="40622" rIns="81244" bIns="40622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现场实验考核</a:t>
            </a:r>
            <a:r>
              <a:rPr lang="zh-CN" altLang="en-US" sz="1400" dirty="0">
                <a:latin typeface="Arial" panose="020B0604020202020204" pitchFamily="34" charset="0"/>
              </a:rPr>
              <a:t>：初定在最后一节实验课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DDE833B-239E-4B70-88C5-517924A9AF6C}"/>
              </a:ext>
            </a:extLst>
          </p:cNvPr>
          <p:cNvSpPr txBox="1"/>
          <p:nvPr/>
        </p:nvSpPr>
        <p:spPr>
          <a:xfrm>
            <a:off x="896435" y="4670604"/>
            <a:ext cx="7183376" cy="78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参考书：</a:t>
            </a:r>
            <a:r>
              <a:rPr lang="en-US" altLang="zh-CN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《CPU</a:t>
            </a: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设计实战：</a:t>
            </a:r>
            <a:r>
              <a:rPr lang="en-US" altLang="zh-CN" sz="1600" cap="all" dirty="0" err="1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LoongArch</a:t>
            </a: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版</a:t>
            </a:r>
            <a:r>
              <a:rPr lang="en-US" altLang="zh-CN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》</a:t>
            </a:r>
          </a:p>
          <a:p>
            <a:pPr>
              <a:lnSpc>
                <a:spcPct val="150000"/>
              </a:lnSpc>
            </a:pPr>
            <a:r>
              <a:rPr lang="zh-CN" altLang="en-US" sz="1600" cap="all" dirty="0"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a typeface="+mn-ea"/>
              </a:rPr>
              <a:t>网址：https://bookdown.org/loongson/_book3/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直接连接符 6"/>
          <p:cNvSpPr/>
          <p:nvPr/>
        </p:nvSpPr>
        <p:spPr>
          <a:xfrm>
            <a:off x="0" y="660400"/>
            <a:ext cx="6516688" cy="0"/>
          </a:xfrm>
          <a:prstGeom prst="line">
            <a:avLst/>
          </a:prstGeom>
          <a:ln w="9525" cap="flat" cmpd="sng">
            <a:solidFill>
              <a:srgbClr val="827C7A"/>
            </a:solidFill>
            <a:prstDash val="sysDash"/>
            <a:headEnd type="none" w="med" len="med"/>
            <a:tailEnd type="none" w="med" len="med"/>
          </a:ln>
        </p:spPr>
      </p:sp>
      <p:pic>
        <p:nvPicPr>
          <p:cNvPr id="2355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78" name="组合 84"/>
          <p:cNvGrpSpPr/>
          <p:nvPr/>
        </p:nvGrpSpPr>
        <p:grpSpPr>
          <a:xfrm>
            <a:off x="639088" y="930531"/>
            <a:ext cx="2827734" cy="565150"/>
            <a:chOff x="592083" y="2790955"/>
            <a:chExt cx="2858305" cy="565556"/>
          </a:xfrm>
        </p:grpSpPr>
        <p:grpSp>
          <p:nvGrpSpPr>
            <p:cNvPr id="23582" name="组合 63"/>
            <p:cNvGrpSpPr/>
            <p:nvPr/>
          </p:nvGrpSpPr>
          <p:grpSpPr>
            <a:xfrm>
              <a:off x="892155" y="2817961"/>
              <a:ext cx="2558233" cy="527429"/>
              <a:chOff x="1403337" y="2817961"/>
              <a:chExt cx="2558233" cy="527429"/>
            </a:xfrm>
          </p:grpSpPr>
          <p:sp>
            <p:nvSpPr>
              <p:cNvPr id="45" name="五边形 44"/>
              <p:cNvSpPr/>
              <p:nvPr/>
            </p:nvSpPr>
            <p:spPr bwMode="auto">
              <a:xfrm rot="10800000">
                <a:off x="1403337" y="2817961"/>
                <a:ext cx="2558233" cy="527429"/>
              </a:xfrm>
              <a:prstGeom prst="homePlate">
                <a:avLst/>
              </a:prstGeom>
              <a:solidFill>
                <a:srgbClr val="CCCC00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五边形 4"/>
              <p:cNvSpPr/>
              <p:nvPr/>
            </p:nvSpPr>
            <p:spPr bwMode="auto">
              <a:xfrm>
                <a:off x="1512454" y="2844968"/>
                <a:ext cx="2303542" cy="47500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96704" tIns="83820" rIns="156464" bIns="83820" spcCol="1270" anchor="ctr"/>
              <a:lstStyle/>
              <a:p>
                <a:pPr marL="0" marR="0" lvl="0" indent="0" algn="ctr" defTabSz="9779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all" spc="0" normalizeH="0" baseline="0" noProof="0" dirty="0">
                    <a:ln w="9000" cmpd="sng">
                      <a:noFill/>
                      <a:prstDash val="solid"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实验资料说明</a:t>
                </a:r>
              </a:p>
            </p:txBody>
          </p:sp>
        </p:grpSp>
        <p:grpSp>
          <p:nvGrpSpPr>
            <p:cNvPr id="23583" name="组合 59"/>
            <p:cNvGrpSpPr/>
            <p:nvPr/>
          </p:nvGrpSpPr>
          <p:grpSpPr>
            <a:xfrm>
              <a:off x="592083" y="2790955"/>
              <a:ext cx="600078" cy="565556"/>
              <a:chOff x="1103265" y="2790955"/>
              <a:chExt cx="600078" cy="565556"/>
            </a:xfrm>
          </p:grpSpPr>
          <p:sp>
            <p:nvSpPr>
              <p:cNvPr id="47" name="椭圆 46"/>
              <p:cNvSpPr/>
              <p:nvPr/>
            </p:nvSpPr>
            <p:spPr bwMode="auto">
              <a:xfrm>
                <a:off x="1103265" y="2790955"/>
                <a:ext cx="600144" cy="565556"/>
              </a:xfrm>
              <a:prstGeom prst="ellipse">
                <a:avLst/>
              </a:prstGeom>
              <a:solidFill>
                <a:srgbClr val="CCCC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TextBox 5"/>
              <p:cNvSpPr txBox="1">
                <a:spLocks noChangeArrowheads="1"/>
              </p:cNvSpPr>
              <p:nvPr/>
            </p:nvSpPr>
            <p:spPr bwMode="auto">
              <a:xfrm>
                <a:off x="1195718" y="2881334"/>
                <a:ext cx="430269" cy="3592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81244" tIns="40622" rIns="81244" bIns="40622">
                <a:spAutoFit/>
              </a:bodyPr>
              <a:lstStyle/>
              <a:p>
                <a:pPr marR="0" algn="ctr" defTabSz="914400" eaLnBrk="1" hangingPunct="1"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all" spc="0" normalizeH="0" baseline="0" noProof="0" dirty="0">
                    <a:ln w="9000" cmpd="sng">
                      <a:solidFill>
                        <a:schemeClr val="accent4">
                          <a:shade val="50000"/>
                          <a:satMod val="120000"/>
                        </a:schemeClr>
                      </a:solidFill>
                      <a:prstDash val="solid"/>
                    </a:ln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endParaRPr kumimoji="0" lang="zh-CN" altLang="en-US" kern="1200" cap="all" spc="0" normalizeH="0" baseline="0" noProof="0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sp>
        <p:nvSpPr>
          <p:cNvPr id="19463" name="TextBox 8"/>
          <p:cNvSpPr>
            <a:spLocks noChangeArrowheads="1"/>
          </p:cNvSpPr>
          <p:nvPr/>
        </p:nvSpPr>
        <p:spPr bwMode="auto">
          <a:xfrm>
            <a:off x="490538" y="184150"/>
            <a:ext cx="5627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实验过程（计算机</a:t>
            </a: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物联</a:t>
            </a:r>
            <a:r>
              <a: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</a:t>
            </a:r>
            <a:r>
              <a:rPr kumimoji="0" lang="zh-CN" altLang="en-US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信安）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A1770D-3DD6-42E7-81B4-1FD2463BD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29"/>
          <a:stretch/>
        </p:blipFill>
        <p:spPr>
          <a:xfrm>
            <a:off x="707504" y="1892973"/>
            <a:ext cx="3233955" cy="1616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8D1D42-5F3F-4E2A-8FAF-9467DA9E7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2232053"/>
            <a:ext cx="2226171" cy="33184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47E5C1-B7AA-4851-A8EF-6562577B5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018" y="3592747"/>
            <a:ext cx="2004442" cy="2059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88442E-2999-4B54-B11C-92F8EF6356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1960" y="2196284"/>
            <a:ext cx="17526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68A945-E0A0-421C-A141-932C1A8289F4}"/>
              </a:ext>
            </a:extLst>
          </p:cNvPr>
          <p:cNvCxnSpPr>
            <a:cxnSpLocks/>
          </p:cNvCxnSpPr>
          <p:nvPr/>
        </p:nvCxnSpPr>
        <p:spPr>
          <a:xfrm>
            <a:off x="1619672" y="264147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AEFEAD3-A2E6-4D14-8C4D-9072C2E0E2F8}"/>
              </a:ext>
            </a:extLst>
          </p:cNvPr>
          <p:cNvCxnSpPr>
            <a:cxnSpLocks/>
          </p:cNvCxnSpPr>
          <p:nvPr/>
        </p:nvCxnSpPr>
        <p:spPr>
          <a:xfrm flipV="1">
            <a:off x="4828239" y="1998993"/>
            <a:ext cx="1045884" cy="760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004D710C-B098-4FBB-9CD3-381CD16A9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123" y="1075068"/>
            <a:ext cx="1609725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761B4C4-F492-4037-BBBE-AC98A18705E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804248" y="1414322"/>
            <a:ext cx="897062" cy="817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63B8E09B-78E0-46AC-94D8-EFC150261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152" y="4249802"/>
            <a:ext cx="151447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214126-D646-444A-ADC9-9619E5E250EE}"/>
              </a:ext>
            </a:extLst>
          </p:cNvPr>
          <p:cNvCxnSpPr>
            <a:cxnSpLocks/>
          </p:cNvCxnSpPr>
          <p:nvPr/>
        </p:nvCxnSpPr>
        <p:spPr>
          <a:xfrm>
            <a:off x="1691680" y="4428027"/>
            <a:ext cx="21343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37743C1-1DDD-455E-9789-F1F51E82230E}"/>
              </a:ext>
            </a:extLst>
          </p:cNvPr>
          <p:cNvCxnSpPr>
            <a:cxnSpLocks/>
          </p:cNvCxnSpPr>
          <p:nvPr/>
        </p:nvCxnSpPr>
        <p:spPr>
          <a:xfrm>
            <a:off x="4644008" y="5449788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3" name="组合 3"/>
          <p:cNvGrpSpPr/>
          <p:nvPr/>
        </p:nvGrpSpPr>
        <p:grpSpPr>
          <a:xfrm>
            <a:off x="0" y="184150"/>
            <a:ext cx="7164388" cy="477838"/>
            <a:chOff x="0" y="183987"/>
            <a:chExt cx="7163667" cy="477242"/>
          </a:xfrm>
        </p:grpSpPr>
        <p:sp>
          <p:nvSpPr>
            <p:cNvPr id="25633" name="直接连接符 6"/>
            <p:cNvSpPr/>
            <p:nvPr/>
          </p:nvSpPr>
          <p:spPr>
            <a:xfrm>
              <a:off x="0" y="661228"/>
              <a:ext cx="7091252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24665" name="TextBox 8"/>
            <p:cNvSpPr>
              <a:spLocks noChangeArrowheads="1"/>
            </p:cNvSpPr>
            <p:nvPr/>
          </p:nvSpPr>
          <p:spPr bwMode="auto">
            <a:xfrm>
              <a:off x="490543" y="183987"/>
              <a:ext cx="6673124" cy="399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4. </a:t>
              </a: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时间及任务安排</a:t>
              </a:r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2702532"/>
              </p:ext>
            </p:extLst>
          </p:nvPr>
        </p:nvGraphicFramePr>
        <p:xfrm>
          <a:off x="900113" y="1489075"/>
          <a:ext cx="7272287" cy="3311525"/>
        </p:xfrm>
        <a:graphic>
          <a:graphicData uri="http://schemas.openxmlformats.org/drawingml/2006/table">
            <a:tbl>
              <a:tblPr/>
              <a:tblGrid>
                <a:gridCol w="143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4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日期</a:t>
                      </a:r>
                      <a:endParaRPr lang="zh-CN" sz="14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</a:t>
                      </a:r>
                      <a:endParaRPr lang="zh-CN" sz="1400" b="1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13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阅读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LA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实验指导书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，明确实验要求，能够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创建工程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并仿真。</a:t>
                      </a:r>
                      <a:endParaRPr 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6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尝试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补充代码并改错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。学习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整体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的功能验证方法（差分比对）。</a:t>
                      </a:r>
                      <a:endParaRPr lang="zh-CN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9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扩展指令，熟悉其设计实现及仿真验证的过程。</a:t>
                      </a:r>
                      <a:endParaRPr lang="en-US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验收对单周期处理器设计的理解，差分比对测试方法的现场演示</a:t>
                      </a:r>
                      <a:endParaRPr lang="zh-CN" alt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90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现场考核，内容为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指令扩展及仿真验证过程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，完成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实验报告</a:t>
                      </a:r>
                      <a:r>
                        <a:rPr lang="zh-CN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+mn-ea"/>
                          <a:cs typeface="+mn-cs"/>
                        </a:rPr>
                        <a:t>。</a:t>
                      </a:r>
                      <a:endParaRPr lang="zh-CN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  <a:cs typeface="+mn-cs"/>
                      </a:endParaRPr>
                    </a:p>
                  </a:txBody>
                  <a:tcPr marL="63499" marR="63499" marT="9529" marB="0" anchor="ctr">
                    <a:lnL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组合 7"/>
          <p:cNvGrpSpPr/>
          <p:nvPr/>
        </p:nvGrpSpPr>
        <p:grpSpPr>
          <a:xfrm>
            <a:off x="0" y="184150"/>
            <a:ext cx="6516688" cy="477838"/>
            <a:chOff x="0" y="183987"/>
            <a:chExt cx="6516000" cy="477242"/>
          </a:xfrm>
        </p:grpSpPr>
        <p:sp>
          <p:nvSpPr>
            <p:cNvPr id="31750" name="直接连接符 6"/>
            <p:cNvSpPr/>
            <p:nvPr/>
          </p:nvSpPr>
          <p:spPr>
            <a:xfrm>
              <a:off x="0" y="661228"/>
              <a:ext cx="6516000" cy="1"/>
            </a:xfrm>
            <a:prstGeom prst="line">
              <a:avLst/>
            </a:prstGeom>
            <a:ln w="9525" cap="flat" cmpd="sng">
              <a:solidFill>
                <a:srgbClr val="827C7A"/>
              </a:solidFill>
              <a:prstDash val="sysDash"/>
              <a:headEnd type="none" w="med" len="med"/>
              <a:tailEnd type="none" w="med" len="med"/>
            </a:ln>
          </p:spPr>
        </p:sp>
        <p:sp>
          <p:nvSpPr>
            <p:cNvPr id="28686" name="TextBox 8"/>
            <p:cNvSpPr>
              <a:spLocks noChangeArrowheads="1"/>
            </p:cNvSpPr>
            <p:nvPr/>
          </p:nvSpPr>
          <p:spPr bwMode="auto">
            <a:xfrm>
              <a:off x="490544" y="183987"/>
              <a:ext cx="60172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5.   </a:t>
              </a:r>
              <a:r>
                <a:rPr kumimoji="0" lang="zh-CN" altLang="en-US" sz="2000" b="1" i="0" u="none" strike="noStrike" kern="1200" cap="all" spc="0" normalizeH="0" baseline="0" noProof="0" dirty="0">
                  <a:ln w="9000" cmpd="sng">
                    <a:noFill/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Calibri" panose="020F0502020204030204" pitchFamily="34" charset="0"/>
                </a:rPr>
                <a:t>实验验收</a:t>
              </a:r>
              <a:endParaRPr kumimoji="0" lang="en-US" altLang="zh-CN" sz="2000" b="1" i="0" u="none" strike="noStrike" kern="1200" cap="all" spc="0" normalizeH="0" baseline="0" noProof="0" dirty="0">
                <a:ln w="9000" cmpd="sng">
                  <a:noFill/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Calibri" panose="020F0502020204030204" pitchFamily="34" charset="0"/>
              </a:endParaRPr>
            </a:p>
          </p:txBody>
        </p:sp>
      </p:grpSp>
      <p:pic>
        <p:nvPicPr>
          <p:cNvPr id="31747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25" y="0"/>
            <a:ext cx="1069975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Box 3"/>
          <p:cNvSpPr txBox="1"/>
          <p:nvPr/>
        </p:nvSpPr>
        <p:spPr>
          <a:xfrm>
            <a:off x="913511" y="913284"/>
            <a:ext cx="7272287" cy="192244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</a:lstStyle>
          <a:p>
            <a:pPr marL="285750" lvl="0" indent="-285750">
              <a:lnSpc>
                <a:spcPct val="150000"/>
              </a:lnSpc>
            </a:pPr>
            <a:r>
              <a:rPr lang="zh-CN" altLang="en-US" sz="2000" b="1" dirty="0"/>
              <a:t>实验部分满分</a:t>
            </a:r>
            <a:r>
              <a:rPr lang="en-US" altLang="zh-CN" sz="2000" b="1" dirty="0">
                <a:solidFill>
                  <a:srgbClr val="FF0000"/>
                </a:solidFill>
              </a:rPr>
              <a:t>20</a:t>
            </a:r>
            <a:r>
              <a:rPr lang="zh-CN" altLang="en-US" sz="2000" b="1" dirty="0">
                <a:solidFill>
                  <a:srgbClr val="FF0000"/>
                </a:solidFill>
              </a:rPr>
              <a:t>分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完成改错和代码补全并</a:t>
            </a:r>
            <a:r>
              <a:rPr lang="zh-CN" altLang="en-US" sz="1800" dirty="0">
                <a:solidFill>
                  <a:srgbClr val="FF0000"/>
                </a:solidFill>
              </a:rPr>
              <a:t>现场验收</a:t>
            </a:r>
            <a:r>
              <a:rPr lang="zh-CN" altLang="en-US" sz="1800" dirty="0"/>
              <a:t>，提交</a:t>
            </a:r>
            <a:r>
              <a:rPr lang="en-US" altLang="zh-CN" sz="1800" dirty="0"/>
              <a:t>CG</a:t>
            </a:r>
            <a:r>
              <a:rPr lang="zh-CN" altLang="en-US" sz="1800" dirty="0"/>
              <a:t>平台，</a:t>
            </a:r>
            <a:r>
              <a:rPr lang="en-US" altLang="zh-CN" sz="1800" dirty="0">
                <a:solidFill>
                  <a:srgbClr val="FF0000"/>
                </a:solidFill>
              </a:rPr>
              <a:t>6</a:t>
            </a:r>
            <a:r>
              <a:rPr lang="zh-CN" altLang="en-US" sz="1800" dirty="0">
                <a:solidFill>
                  <a:srgbClr val="FF0000"/>
                </a:solidFill>
              </a:rPr>
              <a:t>分 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FF0000"/>
                </a:solidFill>
              </a:rPr>
              <a:t>现场考核</a:t>
            </a:r>
            <a:r>
              <a:rPr lang="zh-CN" altLang="en-US" sz="1800" dirty="0"/>
              <a:t>扩展指令及仿真验证， </a:t>
            </a:r>
            <a:r>
              <a:rPr lang="en-US" altLang="zh-CN" sz="1800" dirty="0">
                <a:solidFill>
                  <a:srgbClr val="FF0000"/>
                </a:solidFill>
              </a:rPr>
              <a:t>10</a:t>
            </a:r>
            <a:r>
              <a:rPr lang="zh-CN" altLang="en-US" sz="1800" dirty="0">
                <a:solidFill>
                  <a:srgbClr val="FF0000"/>
                </a:solidFill>
              </a:rPr>
              <a:t>分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完成实验报告（内含</a:t>
            </a:r>
            <a:r>
              <a:rPr lang="zh-CN" altLang="en-US" sz="1800" dirty="0">
                <a:solidFill>
                  <a:srgbClr val="FF0000"/>
                </a:solidFill>
              </a:rPr>
              <a:t>本人</a:t>
            </a:r>
            <a:r>
              <a:rPr lang="zh-CN" altLang="en-US" sz="1800" dirty="0">
                <a:solidFill>
                  <a:srgbClr val="0070C0"/>
                </a:solidFill>
              </a:rPr>
              <a:t>现场扩展指令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0000"/>
                </a:solidFill>
              </a:rPr>
              <a:t>分数截图</a:t>
            </a:r>
            <a:r>
              <a:rPr lang="zh-CN" altLang="en-US" sz="1800" dirty="0"/>
              <a:t>）， 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分</a:t>
            </a:r>
          </a:p>
        </p:txBody>
      </p:sp>
      <p:sp>
        <p:nvSpPr>
          <p:cNvPr id="2" name="矩形 1"/>
          <p:cNvSpPr/>
          <p:nvPr/>
        </p:nvSpPr>
        <p:spPr>
          <a:xfrm>
            <a:off x="910639" y="2785492"/>
            <a:ext cx="8101013" cy="18132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推荐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MOOC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t>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     北京大学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计算机组成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hlinkClick r:id="rId4"/>
              </a:rPr>
              <a:t>https://www.icourse163.org/course/PKU-1205809805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400" dirty="0">
                <a:latin typeface="Calibri" panose="020F0502020204030204" pitchFamily="34" charset="0"/>
                <a:ea typeface="微软雅黑" panose="020B0503020204020204" charset="-122"/>
              </a:rPr>
              <a:t>     重庆大学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charset="-122"/>
              </a:rPr>
              <a:t>《</a:t>
            </a:r>
            <a:r>
              <a:rPr lang="zh-CN" altLang="en-US" sz="1400" dirty="0">
                <a:latin typeface="Calibri" panose="020F0502020204030204" pitchFamily="34" charset="0"/>
                <a:ea typeface="微软雅黑" panose="020B0503020204020204" charset="-122"/>
              </a:rPr>
              <a:t>教你简单实现一个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charset="-122"/>
              </a:rPr>
              <a:t>MIPS</a:t>
            </a:r>
            <a:r>
              <a:rPr lang="zh-CN" altLang="en-US" sz="1400" dirty="0">
                <a:latin typeface="Calibri" panose="020F0502020204030204" pitchFamily="34" charset="0"/>
                <a:ea typeface="微软雅黑" panose="020B0503020204020204" charset="-122"/>
              </a:rPr>
              <a:t>五级流水线</a:t>
            </a:r>
            <a:r>
              <a:rPr lang="en-US" altLang="zh-CN" sz="1400" dirty="0" err="1">
                <a:latin typeface="Calibri" panose="020F0502020204030204" pitchFamily="34" charset="0"/>
                <a:ea typeface="微软雅黑" panose="020B0503020204020204" charset="-122"/>
              </a:rPr>
              <a:t>CPU》https</a:t>
            </a:r>
            <a:r>
              <a:rPr lang="en-US" altLang="zh-CN" sz="1400" dirty="0">
                <a:latin typeface="Calibri" panose="020F0502020204030204" pitchFamily="34" charset="0"/>
                <a:ea typeface="微软雅黑" panose="020B0503020204020204" charset="-122"/>
              </a:rPr>
              <a:t>://www.bilibili.com/video/BV1pK4y1C7es?vd_source=70ce9cca1934c7c8c75d38b770ac8551&amp;spm_id_from=333.788.videopod.episodes&amp;p=7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216f4a-4976-41f0-869c-04f8165defc8}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方正综艺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CC00">
            <a:alpha val="46000"/>
          </a:srgbClr>
        </a:solidFill>
        <a:ln w="15875">
          <a:solidFill>
            <a:srgbClr val="B8B400"/>
          </a:solidFill>
          <a:prstDash val="sysDash"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874</Words>
  <Application>Microsoft Office PowerPoint</Application>
  <PresentationFormat>全屏显示(16:10)</PresentationFormat>
  <Paragraphs>152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第九届计算机系统能力培养大赛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王琳</dc:creator>
  <cp:lastModifiedBy>先生</cp:lastModifiedBy>
  <cp:revision>658</cp:revision>
  <dcterms:created xsi:type="dcterms:W3CDTF">2012-04-06T13:01:00Z</dcterms:created>
  <dcterms:modified xsi:type="dcterms:W3CDTF">2025-05-19T01:04:38Z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5548C6B8BF5048F8A1D80B4F8CEFD065</vt:lpwstr>
  </property>
</Properties>
</file>