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01" r:id="rId3"/>
    <p:sldId id="265" r:id="rId4"/>
    <p:sldId id="259" r:id="rId5"/>
    <p:sldId id="266" r:id="rId6"/>
    <p:sldId id="267" r:id="rId7"/>
    <p:sldId id="269" r:id="rId8"/>
    <p:sldId id="268" r:id="rId9"/>
    <p:sldId id="264" r:id="rId10"/>
    <p:sldId id="270" r:id="rId11"/>
    <p:sldId id="272" r:id="rId12"/>
    <p:sldId id="275" r:id="rId13"/>
    <p:sldId id="274" r:id="rId14"/>
    <p:sldId id="276" r:id="rId15"/>
    <p:sldId id="310" r:id="rId16"/>
    <p:sldId id="277" r:id="rId17"/>
    <p:sldId id="281" r:id="rId18"/>
    <p:sldId id="302" r:id="rId19"/>
    <p:sldId id="284" r:id="rId20"/>
    <p:sldId id="278" r:id="rId21"/>
    <p:sldId id="286" r:id="rId22"/>
    <p:sldId id="287" r:id="rId23"/>
    <p:sldId id="288" r:id="rId24"/>
    <p:sldId id="289" r:id="rId25"/>
    <p:sldId id="290" r:id="rId26"/>
    <p:sldId id="291" r:id="rId27"/>
    <p:sldId id="306" r:id="rId28"/>
    <p:sldId id="292" r:id="rId29"/>
    <p:sldId id="303" r:id="rId30"/>
    <p:sldId id="304" r:id="rId31"/>
    <p:sldId id="305" r:id="rId32"/>
    <p:sldId id="293" r:id="rId33"/>
    <p:sldId id="294" r:id="rId34"/>
    <p:sldId id="307" r:id="rId35"/>
    <p:sldId id="308" r:id="rId36"/>
    <p:sldId id="309" r:id="rId37"/>
    <p:sldId id="300" r:id="rId38"/>
    <p:sldId id="298" r:id="rId39"/>
    <p:sldId id="299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262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BB6"/>
    <a:srgbClr val="AFABAB"/>
    <a:srgbClr val="0000AA"/>
    <a:srgbClr val="D1D5D9"/>
    <a:srgbClr val="C3C7CB"/>
    <a:srgbClr val="C5C9CD"/>
    <a:srgbClr val="74190A"/>
    <a:srgbClr val="00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E699CD2-4B07-4B95-AE27-0C22721997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145BF0-7A6F-407A-8A61-16666CBD33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5396-55A3-417F-AC63-9F5C32F828D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20F341-993C-4176-A093-368B0046A4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1FD6F-0DB7-43B4-A2D0-0B38E46CBF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1CED-A051-46C7-B704-EF906385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76071-CC7C-4637-8DFA-D2FEF548FCD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D37A3-8BD4-42A6-B3BC-B56959744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5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F416B-AE5E-482E-8B44-72835D21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  <a:ln w="28575">
            <a:solidFill>
              <a:schemeClr val="bg1"/>
            </a:solidFill>
          </a:ln>
        </p:spPr>
        <p:txBody>
          <a:bodyPr anchor="ctr" anchorCtr="0"/>
          <a:lstStyle>
            <a:lvl1pPr algn="ctr">
              <a:defRPr sz="60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E7A89-1C46-4708-A59D-B02119BE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45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DD483-760F-4FC1-B193-51694F56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4C85-A866-4C3A-9825-98C9E2D6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21790-885E-465C-A383-8E3A6AE4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A5192A1-A31E-4F75-B6F8-7C018A0E1E8C}"/>
              </a:ext>
            </a:extLst>
          </p:cNvPr>
          <p:cNvSpPr txBox="1">
            <a:spLocks/>
          </p:cNvSpPr>
          <p:nvPr userDrawn="1"/>
        </p:nvSpPr>
        <p:spPr>
          <a:xfrm>
            <a:off x="1623527" y="1011786"/>
            <a:ext cx="8976049" cy="221177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25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1B24-6632-45DF-861E-91FCBC94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91A8E-1A77-42D3-B06C-12B2FC9B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A2A37-6AA1-4095-9C95-4E028DB0E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7D8F6-9B6D-4967-8313-20045164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76EB7-B86B-4AF6-BC07-8CBED225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AE60-3C3F-4F9F-BBC1-E3E647E6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4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B00A9-C588-47AB-A0ED-963DBC1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157D2-A2ED-4C45-ADFE-DAC57A78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0FDFC-39E2-4358-8B60-2077B640E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7BB01-1426-473A-8A4D-978D029E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20DC3-BEF5-4BE4-8FD1-70524B26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ADF7-0B70-4360-B4A4-DF44D6B7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9AE84A-E575-40A3-B2AA-9F3BCCD5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D1F0F7-3F15-4E69-9072-370419DB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38406-4924-475F-825D-CE160627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8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3315-19AF-42F9-9E24-6AF850AB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6EFCC5-2EDC-4097-8F81-DF03D7068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76643-4C01-4A63-9616-C0411E862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E510C-242B-48C4-92B4-23EE14D1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DB6D9-86B0-4DCE-AA85-A82262B7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A245B-5F83-4391-BE58-DD1C6670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6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B4766-5940-4829-ABD1-380A6674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4F9BA-7296-4479-8240-515DC2941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0E1A4-4C94-413A-B3C5-DC60FC67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08E6A-D5C5-4752-B492-45BB09A4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FB72B-6A9C-4197-B956-B30AF306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2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2A594-82DA-4007-A4A9-701FBBC7E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612239-F5A9-42E0-A61B-46DC7DA6C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1B57E-C9E1-44D1-8589-F9E21867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6AED6-B7A3-4F01-B5C1-4565C8DE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3527-3E57-4D05-827C-185B6930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C2EC5A4-D1DD-473A-B0D0-7109C19CDB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FF416B-AE5E-482E-8B44-72835D21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  <a:ln w="28575">
            <a:solidFill>
              <a:schemeClr val="bg1"/>
            </a:solidFill>
          </a:ln>
        </p:spPr>
        <p:txBody>
          <a:bodyPr anchor="ctr" anchorCtr="0"/>
          <a:lstStyle>
            <a:lvl1pPr algn="ctr">
              <a:defRPr sz="60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E7A89-1C46-4708-A59D-B02119BE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45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DD483-760F-4FC1-B193-51694F56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4C85-A866-4C3A-9825-98C9E2D6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21790-885E-465C-A383-8E3A6AE4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A5192A1-A31E-4F75-B6F8-7C018A0E1E8C}"/>
              </a:ext>
            </a:extLst>
          </p:cNvPr>
          <p:cNvSpPr txBox="1">
            <a:spLocks/>
          </p:cNvSpPr>
          <p:nvPr userDrawn="1"/>
        </p:nvSpPr>
        <p:spPr>
          <a:xfrm>
            <a:off x="1623527" y="1011786"/>
            <a:ext cx="8976049" cy="221177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8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7F0F9-C213-4F8F-8CB2-95EA7878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626-0F89-47E2-ABB2-A82FBDE5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5785-95E7-46D4-8995-9CAF1969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A2D12-1EA8-43E0-AEF9-591C19123A4E}"/>
              </a:ext>
            </a:extLst>
          </p:cNvPr>
          <p:cNvSpPr txBox="1"/>
          <p:nvPr userDrawn="1"/>
        </p:nvSpPr>
        <p:spPr>
          <a:xfrm>
            <a:off x="662474" y="447868"/>
            <a:ext cx="103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INDEX</a:t>
            </a:r>
            <a:endParaRPr lang="ko-KR" altLang="en-US" sz="2000" dirty="0">
              <a:solidFill>
                <a:srgbClr val="FFFF00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0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7F0F9-C213-4F8F-8CB2-95EA7878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626-0F89-47E2-ABB2-A82FBDE5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5785-95E7-46D4-8995-9CAF1969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959"/>
            <a:ext cx="10515600" cy="4301005"/>
          </a:xfrm>
          <a:ln w="12700">
            <a:solidFill>
              <a:schemeClr val="bg2"/>
            </a:solidFill>
          </a:ln>
        </p:spPr>
        <p:txBody>
          <a:bodyPr>
            <a:normAutofit/>
          </a:bodyPr>
          <a:lstStyle>
            <a:lvl1pPr marL="228600" indent="-228600">
              <a:buFont typeface="둥근모꼴" panose="00000500000000000000" pitchFamily="50" charset="-127"/>
              <a:buChar char="★"/>
              <a:defRPr sz="200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B9A936-523E-417F-B310-85D4AC3C54ED}"/>
              </a:ext>
            </a:extLst>
          </p:cNvPr>
          <p:cNvCxnSpPr/>
          <p:nvPr userDrawn="1"/>
        </p:nvCxnSpPr>
        <p:spPr>
          <a:xfrm>
            <a:off x="838200" y="1530220"/>
            <a:ext cx="105156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88BE7-277A-4ECC-BB34-9A67A81A94A4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69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19EF3C-EE57-4674-9470-138B48E60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28E711-4EBF-4FE8-9681-6147619E0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" b="2560"/>
          <a:stretch/>
        </p:blipFill>
        <p:spPr>
          <a:xfrm>
            <a:off x="838200" y="1415078"/>
            <a:ext cx="10515600" cy="465915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93" y="1535298"/>
            <a:ext cx="10346096" cy="426990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838200" y="6033449"/>
            <a:ext cx="10515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9001366" y="3721795"/>
            <a:ext cx="465914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8609D2-0838-454F-9A7A-ECFAE2F8200E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3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rgbClr val="0B0BB6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펨코인들의</a:t>
            </a:r>
            <a:r>
              <a:rPr lang="ko-KR" altLang="en-US" dirty="0"/>
              <a:t> 특징을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083" y="2124356"/>
            <a:ext cx="7122058" cy="1078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2467083" y="3273786"/>
            <a:ext cx="7307268" cy="12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8811197" y="2402178"/>
            <a:ext cx="1810143" cy="1161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8609D2-0838-454F-9A7A-ECFAE2F8200E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0B0BB6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44C8C-AADB-4E7D-B9A9-712232D4C0B6}"/>
              </a:ext>
            </a:extLst>
          </p:cNvPr>
          <p:cNvSpPr/>
          <p:nvPr userDrawn="1"/>
        </p:nvSpPr>
        <p:spPr>
          <a:xfrm>
            <a:off x="2324325" y="1461883"/>
            <a:ext cx="7343192" cy="1867889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8184F7-BD9B-44C7-87C7-1067F065D0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324326" y="1465745"/>
            <a:ext cx="7343192" cy="332039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/>
              <a:t>하나같이 다들 잘생김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5DEE89-AC16-4DCB-AB47-1C192027F59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80957" y="4808502"/>
            <a:ext cx="4887855" cy="9454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C5817A-7654-44BE-8802-1712A9C9613E}"/>
              </a:ext>
            </a:extLst>
          </p:cNvPr>
          <p:cNvSpPr/>
          <p:nvPr userDrawn="1"/>
        </p:nvSpPr>
        <p:spPr>
          <a:xfrm>
            <a:off x="980957" y="5840804"/>
            <a:ext cx="5014964" cy="111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81FD45-9C3E-456B-AD0B-E17C59383946}"/>
              </a:ext>
            </a:extLst>
          </p:cNvPr>
          <p:cNvSpPr/>
          <p:nvPr userDrawn="1"/>
        </p:nvSpPr>
        <p:spPr>
          <a:xfrm rot="5400000" flipV="1">
            <a:off x="5071557" y="4935085"/>
            <a:ext cx="1730627" cy="118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E25F25-4199-485A-802F-47B3FE44EB8A}"/>
              </a:ext>
            </a:extLst>
          </p:cNvPr>
          <p:cNvSpPr/>
          <p:nvPr userDrawn="1"/>
        </p:nvSpPr>
        <p:spPr>
          <a:xfrm>
            <a:off x="838199" y="4357134"/>
            <a:ext cx="5039619" cy="1524049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F31B0D6-835D-4C39-A173-0145CADF232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058032"/>
            <a:ext cx="5039619" cy="29116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/>
              <a:t>모두모두 행복할거야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DF62D26-49CC-45E2-B973-9E3FEC6AE8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38834" y="4830220"/>
            <a:ext cx="4887855" cy="9454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1184C2-D775-464B-8CF6-D145925C2CBB}"/>
              </a:ext>
            </a:extLst>
          </p:cNvPr>
          <p:cNvSpPr/>
          <p:nvPr userDrawn="1"/>
        </p:nvSpPr>
        <p:spPr>
          <a:xfrm>
            <a:off x="6338834" y="5862522"/>
            <a:ext cx="5014964" cy="111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8F6D03-282E-44C6-9C21-32C3AD6FA89D}"/>
              </a:ext>
            </a:extLst>
          </p:cNvPr>
          <p:cNvSpPr/>
          <p:nvPr userDrawn="1"/>
        </p:nvSpPr>
        <p:spPr>
          <a:xfrm rot="5400000" flipV="1">
            <a:off x="10429434" y="4956803"/>
            <a:ext cx="1730627" cy="118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F41CE4-56EA-4165-960D-08C120B9344E}"/>
              </a:ext>
            </a:extLst>
          </p:cNvPr>
          <p:cNvSpPr/>
          <p:nvPr userDrawn="1"/>
        </p:nvSpPr>
        <p:spPr>
          <a:xfrm>
            <a:off x="6196076" y="4264958"/>
            <a:ext cx="5039619" cy="1637943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E1477EF-18BE-4028-B09C-3B8CBE3E148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6077" y="4079750"/>
            <a:ext cx="5039619" cy="29116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 err="1"/>
              <a:t>김거슨님</a:t>
            </a:r>
            <a:r>
              <a:rPr lang="ko-KR" altLang="en-US" dirty="0"/>
              <a:t> 어디에 </a:t>
            </a:r>
            <a:r>
              <a:rPr lang="ko-KR" altLang="en-US" dirty="0" err="1"/>
              <a:t>있으신가요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3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19EF3C-EE57-4674-9470-138B48E60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28E711-4EBF-4FE8-9681-6147619E0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" b="2560"/>
          <a:stretch/>
        </p:blipFill>
        <p:spPr>
          <a:xfrm>
            <a:off x="838200" y="1415078"/>
            <a:ext cx="10515600" cy="465915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93" y="1535298"/>
            <a:ext cx="10346096" cy="426990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838200" y="6033449"/>
            <a:ext cx="10515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9001366" y="3721795"/>
            <a:ext cx="465914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0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296630C-6D1E-4333-AB20-7A3277913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A28E8-03B1-4F11-990D-A2489441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86198"/>
            <a:ext cx="5157787" cy="4482161"/>
          </a:xfrm>
          <a:ln w="34925" cmpd="dbl">
            <a:solidFill>
              <a:schemeClr val="bg2"/>
            </a:solidFill>
          </a:ln>
        </p:spPr>
        <p:txBody>
          <a:bodyPr/>
          <a:lstStyle>
            <a:lvl1pPr>
              <a:defRPr sz="18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en-US" altLang="ko-KR" dirty="0"/>
          </a:p>
          <a:p>
            <a:pPr lvl="0"/>
            <a:r>
              <a:rPr lang="en-US" altLang="ko-KR" dirty="0"/>
              <a:t>Prince of Persia</a:t>
            </a:r>
          </a:p>
          <a:p>
            <a:pPr lvl="0"/>
            <a:r>
              <a:rPr lang="en-US" altLang="ko-KR" dirty="0"/>
              <a:t>Raptor</a:t>
            </a:r>
          </a:p>
          <a:p>
            <a:pPr lvl="0"/>
            <a:r>
              <a:rPr lang="en-US" altLang="ko-KR" dirty="0" err="1"/>
              <a:t>Galaga</a:t>
            </a:r>
            <a:endParaRPr lang="en-US" altLang="ko-KR" dirty="0"/>
          </a:p>
          <a:p>
            <a:pPr lvl="0"/>
            <a:r>
              <a:rPr lang="en-US" altLang="ko-KR" dirty="0"/>
              <a:t>SimCity</a:t>
            </a:r>
          </a:p>
          <a:p>
            <a:pPr lvl="0"/>
            <a:r>
              <a:rPr lang="en-US" altLang="ko-KR" dirty="0"/>
              <a:t>Angel</a:t>
            </a:r>
          </a:p>
          <a:p>
            <a:pPr lvl="0"/>
            <a:r>
              <a:rPr lang="en-US" altLang="ko-KR" dirty="0"/>
              <a:t>Capture</a:t>
            </a:r>
          </a:p>
          <a:p>
            <a:pPr lvl="0"/>
            <a:r>
              <a:rPr lang="en-US" altLang="ko-KR" dirty="0"/>
              <a:t>Scorch</a:t>
            </a:r>
          </a:p>
          <a:p>
            <a:pPr lvl="0"/>
            <a:r>
              <a:rPr lang="en-US" altLang="ko-KR" dirty="0"/>
              <a:t>Link386</a:t>
            </a:r>
          </a:p>
          <a:p>
            <a:pPr lvl="0"/>
            <a:r>
              <a:rPr lang="en-US" altLang="ko-KR" dirty="0" err="1"/>
              <a:t>MagaManX</a:t>
            </a:r>
            <a:endParaRPr lang="en-US" altLang="ko-KR" dirty="0"/>
          </a:p>
          <a:p>
            <a:pPr lvl="0"/>
            <a:r>
              <a:rPr lang="en-US" altLang="ko-KR" dirty="0" err="1"/>
              <a:t>PinBall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ADF74-2E7C-45A8-9123-9A43BE9B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5819D-0EEF-4163-9380-462ADCFF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F912C-5DCB-4F77-B9CE-F7CEE23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6B6EACE-A397-45A5-ADDC-0E53482B1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D52E04CE-B4BE-4EE0-941D-3537291668D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6013" y="1586198"/>
            <a:ext cx="5157787" cy="4482161"/>
          </a:xfrm>
          <a:ln w="34925" cmpd="dbl">
            <a:solidFill>
              <a:schemeClr val="bg2"/>
            </a:solidFill>
          </a:ln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265A2B-EFE1-4A8E-8D95-D191527FAC74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1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6CD8E84-7074-4630-A27C-2E13050D3E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2639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2ADA2-CA12-4804-84AE-B39A756F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558AD1-2A72-4A93-86A8-12F4E1D4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41797D-8E4C-47AF-BCD4-00BB9A94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2130C1-65F6-4F59-9366-2F9471E4EFB0}"/>
              </a:ext>
            </a:extLst>
          </p:cNvPr>
          <p:cNvSpPr/>
          <p:nvPr userDrawn="1"/>
        </p:nvSpPr>
        <p:spPr>
          <a:xfrm>
            <a:off x="1780591" y="1600195"/>
            <a:ext cx="8630817" cy="3415004"/>
          </a:xfrm>
          <a:prstGeom prst="rect">
            <a:avLst/>
          </a:prstGeom>
          <a:solidFill>
            <a:srgbClr val="AFABAB"/>
          </a:solidFill>
          <a:ln w="73025" cmpd="dbl">
            <a:solidFill>
              <a:srgbClr val="7419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http://blog.naver.com/doritos921211/MS DOS PPT</a:t>
            </a:r>
          </a:p>
          <a:p>
            <a:pPr algn="ctr"/>
            <a:endParaRPr lang="en-US" altLang="ko-KR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Copyright © </a:t>
            </a:r>
            <a:r>
              <a:rPr lang="en-US" altLang="ko-KR" sz="1900" dirty="0" err="1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Retroboy</a:t>
            </a:r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199X – 2017</a:t>
            </a: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All rights reserved.</a:t>
            </a:r>
          </a:p>
          <a:p>
            <a:pPr algn="ctr"/>
            <a:endParaRPr lang="en-US" altLang="ko-KR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&lt;Q&amp;A : doritos921211@gmail.com&gt;</a:t>
            </a:r>
            <a:endParaRPr lang="ko-KR" altLang="en-US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78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63005-BC70-409D-910E-25C6FC99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333E24-F4A5-4D9E-95D1-C9D568EE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23195-0205-4989-A6A8-ABAAAF4EB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2651-E68A-4C9A-9BE4-AA1A8DB2873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370B1-AEF5-480E-B879-BDB8F8B58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C85A5-5F30-4441-9C72-805B14475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62" r:id="rId5"/>
    <p:sldLayoutId id="2147483665" r:id="rId6"/>
    <p:sldLayoutId id="2147483663" r:id="rId7"/>
    <p:sldLayoutId id="2147483653" r:id="rId8"/>
    <p:sldLayoutId id="2147483654" r:id="rId9"/>
    <p:sldLayoutId id="2147483656" r:id="rId10"/>
    <p:sldLayoutId id="2147483652" r:id="rId11"/>
    <p:sldLayoutId id="2147483655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015B3-3926-451A-AA02-E5574DEAD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/>
              <a:t>2scape Project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ko-KR" altLang="en-US" dirty="0">
                <a:latin typeface="Arial Black" panose="020B0A04020102020204" pitchFamily="34" charset="0"/>
              </a:rPr>
              <a:t>개발 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53998-0C8E-4AFB-923E-CFC081A3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106" y="3959800"/>
            <a:ext cx="9144000" cy="1655762"/>
          </a:xfrm>
        </p:spPr>
        <p:txBody>
          <a:bodyPr anchor="ctr" anchorCtr="0"/>
          <a:lstStyle/>
          <a:p>
            <a:r>
              <a:rPr lang="en-US" altLang="ko-KR" dirty="0"/>
              <a:t>19</a:t>
            </a:r>
            <a:r>
              <a:rPr lang="ko-KR" altLang="en-US" dirty="0"/>
              <a:t>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52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14EE26-DBFA-4356-BD06-029C685B2F5D}"/>
              </a:ext>
            </a:extLst>
          </p:cNvPr>
          <p:cNvCxnSpPr/>
          <p:nvPr/>
        </p:nvCxnSpPr>
        <p:spPr>
          <a:xfrm>
            <a:off x="289249" y="681135"/>
            <a:ext cx="429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09B46-3930-41A1-A9F9-7446E6885215}"/>
              </a:ext>
            </a:extLst>
          </p:cNvPr>
          <p:cNvCxnSpPr>
            <a:cxnSpLocks/>
          </p:cNvCxnSpPr>
          <p:nvPr/>
        </p:nvCxnSpPr>
        <p:spPr>
          <a:xfrm>
            <a:off x="1436914" y="681135"/>
            <a:ext cx="17354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8C47E-EAC1-40A6-91FD-490F47C47A83}"/>
              </a:ext>
            </a:extLst>
          </p:cNvPr>
          <p:cNvSpPr txBox="1"/>
          <p:nvPr/>
        </p:nvSpPr>
        <p:spPr>
          <a:xfrm>
            <a:off x="3172408" y="487138"/>
            <a:ext cx="39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2scape Project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DA9EEF-FF53-4C07-8136-02CF1BBF25A5}"/>
              </a:ext>
            </a:extLst>
          </p:cNvPr>
          <p:cNvCxnSpPr/>
          <p:nvPr/>
        </p:nvCxnSpPr>
        <p:spPr>
          <a:xfrm>
            <a:off x="503853" y="681135"/>
            <a:ext cx="0" cy="942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A6D08C-7BD8-472B-BAD9-76E7DA44C4DA}"/>
              </a:ext>
            </a:extLst>
          </p:cNvPr>
          <p:cNvCxnSpPr>
            <a:cxnSpLocks/>
          </p:cNvCxnSpPr>
          <p:nvPr/>
        </p:nvCxnSpPr>
        <p:spPr>
          <a:xfrm flipH="1">
            <a:off x="503854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50448-6572-4176-B7F5-477C20061DBC}"/>
              </a:ext>
            </a:extLst>
          </p:cNvPr>
          <p:cNvSpPr txBox="1"/>
          <p:nvPr/>
        </p:nvSpPr>
        <p:spPr>
          <a:xfrm>
            <a:off x="711832" y="142953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컨셉 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2749AB-EE2B-494E-A674-17D6C466F1F7}"/>
              </a:ext>
            </a:extLst>
          </p:cNvPr>
          <p:cNvCxnSpPr>
            <a:cxnSpLocks/>
          </p:cNvCxnSpPr>
          <p:nvPr/>
        </p:nvCxnSpPr>
        <p:spPr>
          <a:xfrm flipH="1">
            <a:off x="1894115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7649DB-3A97-4D43-A377-2FF954FC1A06}"/>
              </a:ext>
            </a:extLst>
          </p:cNvPr>
          <p:cNvSpPr txBox="1"/>
          <p:nvPr/>
        </p:nvSpPr>
        <p:spPr>
          <a:xfrm>
            <a:off x="2052731" y="1429530"/>
            <a:ext cx="27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957180-1F44-4D89-B4C6-3C077AD2AC59}"/>
              </a:ext>
            </a:extLst>
          </p:cNvPr>
          <p:cNvCxnSpPr>
            <a:cxnSpLocks/>
          </p:cNvCxnSpPr>
          <p:nvPr/>
        </p:nvCxnSpPr>
        <p:spPr>
          <a:xfrm>
            <a:off x="1996745" y="1632858"/>
            <a:ext cx="0" cy="44413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03C13E9-8B37-466C-94D7-804EF238AECA}"/>
              </a:ext>
            </a:extLst>
          </p:cNvPr>
          <p:cNvSpPr/>
          <p:nvPr/>
        </p:nvSpPr>
        <p:spPr>
          <a:xfrm rot="10800000">
            <a:off x="1931437" y="6130211"/>
            <a:ext cx="129882" cy="1119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34B93B-E4B4-48A6-B383-1307D9E7048A}"/>
              </a:ext>
            </a:extLst>
          </p:cNvPr>
          <p:cNvCxnSpPr>
            <a:cxnSpLocks/>
          </p:cNvCxnSpPr>
          <p:nvPr/>
        </p:nvCxnSpPr>
        <p:spPr>
          <a:xfrm flipH="1">
            <a:off x="2276663" y="1623527"/>
            <a:ext cx="1763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4DA5FE-D432-4A44-A6DD-BCFAA8A6DB14}"/>
              </a:ext>
            </a:extLst>
          </p:cNvPr>
          <p:cNvSpPr txBox="1"/>
          <p:nvPr/>
        </p:nvSpPr>
        <p:spPr>
          <a:xfrm>
            <a:off x="3974835" y="1429530"/>
            <a:ext cx="156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198AAC-BD82-4ADB-8A0A-0291FBF11B36}"/>
              </a:ext>
            </a:extLst>
          </p:cNvPr>
          <p:cNvCxnSpPr>
            <a:cxnSpLocks/>
          </p:cNvCxnSpPr>
          <p:nvPr/>
        </p:nvCxnSpPr>
        <p:spPr>
          <a:xfrm flipH="1" flipV="1">
            <a:off x="5393088" y="1623527"/>
            <a:ext cx="888442" cy="93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F09FC8-0CB7-4E06-A1CF-48693FCA2209}"/>
              </a:ext>
            </a:extLst>
          </p:cNvPr>
          <p:cNvSpPr txBox="1"/>
          <p:nvPr/>
        </p:nvSpPr>
        <p:spPr>
          <a:xfrm>
            <a:off x="6323822" y="1425676"/>
            <a:ext cx="104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컨셉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FD0C37-DA17-4643-A19A-D7CBE7959242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313641" y="1610342"/>
            <a:ext cx="1408928" cy="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663B62-C0B4-4D32-A57A-B2A2EBA4DE12}"/>
              </a:ext>
            </a:extLst>
          </p:cNvPr>
          <p:cNvSpPr txBox="1"/>
          <p:nvPr/>
        </p:nvSpPr>
        <p:spPr>
          <a:xfrm>
            <a:off x="8724122" y="1796916"/>
            <a:ext cx="281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게임의 핵심 특징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1CE25-B3D0-40B2-9451-A61B4BBF1218}"/>
              </a:ext>
            </a:extLst>
          </p:cNvPr>
          <p:cNvSpPr txBox="1"/>
          <p:nvPr/>
        </p:nvSpPr>
        <p:spPr>
          <a:xfrm>
            <a:off x="8724122" y="2156517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게임의 배경 스토리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18D73D-B989-42D3-9912-FD41FED1D08E}"/>
              </a:ext>
            </a:extLst>
          </p:cNvPr>
          <p:cNvCxnSpPr>
            <a:cxnSpLocks/>
          </p:cNvCxnSpPr>
          <p:nvPr/>
        </p:nvCxnSpPr>
        <p:spPr>
          <a:xfrm flipV="1">
            <a:off x="8512621" y="1623529"/>
            <a:ext cx="0" cy="6997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7E45C3D-3B6E-4BF4-AA6D-1AF84677AB59}"/>
              </a:ext>
            </a:extLst>
          </p:cNvPr>
          <p:cNvCxnSpPr>
            <a:cxnSpLocks/>
          </p:cNvCxnSpPr>
          <p:nvPr/>
        </p:nvCxnSpPr>
        <p:spPr>
          <a:xfrm flipH="1">
            <a:off x="8512621" y="1988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B6B2C6-8436-4C50-8C90-93AAA0D816F5}"/>
              </a:ext>
            </a:extLst>
          </p:cNvPr>
          <p:cNvCxnSpPr>
            <a:cxnSpLocks/>
          </p:cNvCxnSpPr>
          <p:nvPr/>
        </p:nvCxnSpPr>
        <p:spPr>
          <a:xfrm flipH="1">
            <a:off x="8512621" y="2323285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E85F03-BA92-436B-B893-E31EA0A99078}"/>
              </a:ext>
            </a:extLst>
          </p:cNvPr>
          <p:cNvCxnSpPr>
            <a:cxnSpLocks/>
          </p:cNvCxnSpPr>
          <p:nvPr/>
        </p:nvCxnSpPr>
        <p:spPr>
          <a:xfrm flipV="1">
            <a:off x="6894989" y="1795008"/>
            <a:ext cx="0" cy="2177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67C461-6396-4CE8-A2E0-B8181EC8A904}"/>
              </a:ext>
            </a:extLst>
          </p:cNvPr>
          <p:cNvSpPr txBox="1"/>
          <p:nvPr/>
        </p:nvSpPr>
        <p:spPr>
          <a:xfrm>
            <a:off x="6209188" y="3972933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규칙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0DFEA52-DFE2-4D21-B882-BBAB4D4F00D9}"/>
              </a:ext>
            </a:extLst>
          </p:cNvPr>
          <p:cNvCxnSpPr>
            <a:cxnSpLocks/>
          </p:cNvCxnSpPr>
          <p:nvPr/>
        </p:nvCxnSpPr>
        <p:spPr>
          <a:xfrm flipV="1">
            <a:off x="8512621" y="4136276"/>
            <a:ext cx="0" cy="6782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C14A3B-1864-4C8A-A76E-5D7550BA7DB4}"/>
              </a:ext>
            </a:extLst>
          </p:cNvPr>
          <p:cNvSpPr txBox="1"/>
          <p:nvPr/>
        </p:nvSpPr>
        <p:spPr>
          <a:xfrm>
            <a:off x="8724122" y="3925824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플레이어의 목표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907A36A-5568-4139-8B18-CEC31E037E6D}"/>
              </a:ext>
            </a:extLst>
          </p:cNvPr>
          <p:cNvCxnSpPr>
            <a:cxnSpLocks/>
          </p:cNvCxnSpPr>
          <p:nvPr/>
        </p:nvCxnSpPr>
        <p:spPr>
          <a:xfrm flipH="1">
            <a:off x="8512621" y="4460796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1AFD3A-D69F-474F-988B-CDDFA458F324}"/>
              </a:ext>
            </a:extLst>
          </p:cNvPr>
          <p:cNvSpPr txBox="1"/>
          <p:nvPr/>
        </p:nvSpPr>
        <p:spPr>
          <a:xfrm>
            <a:off x="8724122" y="4272750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게임의 규칙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31C00-E706-40DC-B2A8-3F7E9057A0CF}"/>
              </a:ext>
            </a:extLst>
          </p:cNvPr>
          <p:cNvCxnSpPr>
            <a:cxnSpLocks/>
          </p:cNvCxnSpPr>
          <p:nvPr/>
        </p:nvCxnSpPr>
        <p:spPr>
          <a:xfrm flipH="1">
            <a:off x="8512621" y="4814483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AB3CBA-68FC-4904-AD85-24C00E9F4EF6}"/>
              </a:ext>
            </a:extLst>
          </p:cNvPr>
          <p:cNvSpPr txBox="1"/>
          <p:nvPr/>
        </p:nvSpPr>
        <p:spPr>
          <a:xfrm>
            <a:off x="8724122" y="4626437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 플레이 화면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D233D-0AEF-4CDA-94F8-B98F1FE44A01}"/>
              </a:ext>
            </a:extLst>
          </p:cNvPr>
          <p:cNvSpPr txBox="1"/>
          <p:nvPr/>
        </p:nvSpPr>
        <p:spPr>
          <a:xfrm>
            <a:off x="8722569" y="1425676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게임의 </a:t>
            </a:r>
            <a:r>
              <a:rPr lang="ko-KR" altLang="en-US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컨셉</a:t>
            </a:r>
            <a:r>
              <a:rPr lang="ko-KR" altLang="en-US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가</a:t>
            </a:r>
            <a:endParaRPr lang="en-US" altLang="ko-KR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F6A94-7ED2-4B9F-8089-EF47DC79E3C5}"/>
              </a:ext>
            </a:extLst>
          </p:cNvPr>
          <p:cNvSpPr txBox="1"/>
          <p:nvPr/>
        </p:nvSpPr>
        <p:spPr>
          <a:xfrm>
            <a:off x="566041" y="6298160"/>
            <a:ext cx="31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2scape Project </a:t>
            </a:r>
            <a:r>
              <a:rPr lang="ko-KR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개발 문서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04DBC3-7D85-4C60-A8E0-3F3F37DCD0DA}"/>
              </a:ext>
            </a:extLst>
          </p:cNvPr>
          <p:cNvCxnSpPr>
            <a:cxnSpLocks/>
          </p:cNvCxnSpPr>
          <p:nvPr/>
        </p:nvCxnSpPr>
        <p:spPr>
          <a:xfrm flipH="1">
            <a:off x="7313641" y="4119558"/>
            <a:ext cx="1408928" cy="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게임의 컨셉</a:t>
            </a:r>
            <a:r>
              <a:rPr lang="en-US" altLang="ko-KR" dirty="0"/>
              <a:t>,</a:t>
            </a:r>
            <a:r>
              <a:rPr lang="ko-KR" altLang="en-US" dirty="0"/>
              <a:t>핵심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협동형 스테이지 퍼즐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컨셉 디자인</a:t>
            </a:r>
            <a:r>
              <a:rPr lang="en-US" altLang="ko-KR" dirty="0"/>
              <a:t>,</a:t>
            </a:r>
            <a:r>
              <a:rPr lang="ko-KR" altLang="en-US" dirty="0"/>
              <a:t>핵심 특징들</a:t>
            </a:r>
            <a:endParaRPr lang="en-US" altLang="ko-KR" dirty="0"/>
          </a:p>
          <a:p>
            <a:pPr lvl="1"/>
            <a:r>
              <a:rPr lang="ko-KR" altLang="en-US" sz="1800" dirty="0">
                <a:solidFill>
                  <a:schemeClr val="bg1"/>
                </a:solidFill>
              </a:rPr>
              <a:t>다양한 퍼즐들과 어려운 미로 그리고 두 마리의 캐릭터가 한번에 움직여줘야 하는 게임 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vl="1"/>
            <a:endParaRPr lang="en-US" altLang="ko-KR" sz="1800" dirty="0">
              <a:solidFill>
                <a:schemeClr val="bg1"/>
              </a:solidFill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</a:rPr>
              <a:t>키보드 방향키와 </a:t>
            </a:r>
            <a:r>
              <a:rPr lang="en-US" altLang="ko-KR" sz="1800" dirty="0">
                <a:solidFill>
                  <a:schemeClr val="bg1"/>
                </a:solidFill>
              </a:rPr>
              <a:t>WASD</a:t>
            </a:r>
            <a:r>
              <a:rPr lang="ko-KR" altLang="en-US" sz="1800" dirty="0">
                <a:solidFill>
                  <a:schemeClr val="bg1"/>
                </a:solidFill>
              </a:rPr>
              <a:t>를 이용한 조작으로 </a:t>
            </a:r>
            <a:r>
              <a:rPr lang="en-US" altLang="ko-KR" sz="1800" dirty="0">
                <a:solidFill>
                  <a:schemeClr val="bg1"/>
                </a:solidFill>
              </a:rPr>
              <a:t>2</a:t>
            </a:r>
            <a:r>
              <a:rPr lang="ko-KR" altLang="en-US" sz="1800" dirty="0">
                <a:solidFill>
                  <a:schemeClr val="bg1"/>
                </a:solidFill>
              </a:rPr>
              <a:t>인의 플레이어가 같이 플레이 하거나 혼자서 엄청 난이도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높은 플레이를 해야함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endParaRPr lang="en-US" altLang="ko-KR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캐릭터별 능력을 부여해서 각각 캐릭터가 없으면 해결이 어렵거나 불가능한 게임</a:t>
            </a:r>
            <a:endParaRPr lang="ko-KR" altLang="en-US" sz="1800" dirty="0"/>
          </a:p>
          <a:p>
            <a:pPr lvl="1"/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스토리 라인을 따라가면서 더욱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몰입감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있는 플레이를 유도함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535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게임의 배경 스토리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실험실 탈출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세부 스토리 라인</a:t>
            </a:r>
            <a:endParaRPr lang="en-US" altLang="ko-KR" dirty="0"/>
          </a:p>
          <a:p>
            <a:pPr lvl="1"/>
            <a:r>
              <a:rPr lang="en-US" altLang="ko-KR" sz="1800" dirty="0">
                <a:solidFill>
                  <a:schemeClr val="bg1"/>
                </a:solidFill>
              </a:rPr>
              <a:t>2079</a:t>
            </a:r>
            <a:r>
              <a:rPr lang="ko-KR" altLang="en-US" sz="1800" dirty="0">
                <a:solidFill>
                  <a:schemeClr val="bg1"/>
                </a:solidFill>
              </a:rPr>
              <a:t>년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기억을 잃고 눈을 떠보니 </a:t>
            </a:r>
            <a:r>
              <a:rPr lang="ko-KR" altLang="en-US" sz="1800" dirty="0" err="1">
                <a:solidFill>
                  <a:schemeClr val="bg1"/>
                </a:solidFill>
              </a:rPr>
              <a:t>갖혀있는</a:t>
            </a:r>
            <a:r>
              <a:rPr lang="ko-KR" altLang="en-US" sz="1800" dirty="0">
                <a:solidFill>
                  <a:schemeClr val="bg1"/>
                </a:solidFill>
              </a:rPr>
              <a:t> 주인공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저 </a:t>
            </a:r>
            <a:r>
              <a:rPr lang="ko-KR" altLang="en-US" sz="1800" dirty="0" err="1">
                <a:solidFill>
                  <a:schemeClr val="bg1"/>
                </a:solidFill>
              </a:rPr>
              <a:t>멀리에선</a:t>
            </a:r>
            <a:r>
              <a:rPr lang="ko-KR" altLang="en-US" sz="1800" dirty="0">
                <a:solidFill>
                  <a:schemeClr val="bg1"/>
                </a:solidFill>
              </a:rPr>
              <a:t> 친구의 목소리가 들린다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반드시 친구를 데리고 함께 이곳을 탈출해야 한다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altLang="ko-KR" sz="1800" dirty="0">
              <a:solidFill>
                <a:schemeClr val="bg1"/>
              </a:solidFill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</a:rPr>
              <a:t>실험 중 이상한 능력이 생겨버렸으나 그걸 파악하지 못한 연구진에게서 주인공이 탈출하는 컨셉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동료와 함께 협동하면서 각 스테이지를 헤쳐 나가다가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최종 스테이지에서 보스를 만난다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09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플레이어의 목표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보스와 연구진</a:t>
            </a:r>
            <a:r>
              <a:rPr lang="en-US" altLang="ko-KR" dirty="0"/>
              <a:t>, </a:t>
            </a:r>
            <a:r>
              <a:rPr lang="ko-KR" altLang="en-US" dirty="0"/>
              <a:t>퍼즐 미로 탈출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세부 목표</a:t>
            </a:r>
            <a:endParaRPr lang="en-US" altLang="ko-KR" dirty="0"/>
          </a:p>
          <a:p>
            <a:pPr lvl="1"/>
            <a:r>
              <a:rPr lang="ko-KR" altLang="en-US" sz="1800" dirty="0">
                <a:solidFill>
                  <a:schemeClr val="bg1"/>
                </a:solidFill>
              </a:rPr>
              <a:t>캐릭터의 능력을 활용하며 각각의 스테이지와 퍼즐을 헤쳐 나가야함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altLang="ko-KR" sz="1800" dirty="0">
              <a:solidFill>
                <a:schemeClr val="bg1"/>
              </a:solidFill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</a:rPr>
              <a:t>초반부에 잭</a:t>
            </a:r>
            <a:r>
              <a:rPr lang="en-US" altLang="ko-KR" sz="1800" dirty="0">
                <a:solidFill>
                  <a:schemeClr val="bg1"/>
                </a:solidFill>
              </a:rPr>
              <a:t>(1P)</a:t>
            </a:r>
            <a:r>
              <a:rPr lang="ko-KR" altLang="en-US" sz="1800" dirty="0">
                <a:solidFill>
                  <a:schemeClr val="bg1"/>
                </a:solidFill>
              </a:rPr>
              <a:t>은 로즈</a:t>
            </a:r>
            <a:r>
              <a:rPr lang="en-US" altLang="ko-KR" sz="1800" dirty="0">
                <a:solidFill>
                  <a:schemeClr val="bg1"/>
                </a:solidFill>
              </a:rPr>
              <a:t>(2P)</a:t>
            </a:r>
            <a:r>
              <a:rPr lang="ko-KR" altLang="en-US" sz="1800" dirty="0">
                <a:solidFill>
                  <a:schemeClr val="bg1"/>
                </a:solidFill>
              </a:rPr>
              <a:t>를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err="1">
                <a:solidFill>
                  <a:schemeClr val="bg1"/>
                </a:solidFill>
              </a:rPr>
              <a:t>구해야함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altLang="ko-KR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혼자 게임을 한다면 두 캐릭터를 혼자서 움직여야 하고 둘이서 플레이한다면 협동을 해서 헤쳐 나가야함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lvl="1"/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스토리에 맞춰서 목표를 해결하고 스테이지를 클리어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해야한다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49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게임의 규칙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2D</a:t>
            </a:r>
            <a:r>
              <a:rPr lang="ko-KR" altLang="en-US" dirty="0"/>
              <a:t>플레이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세부 규칙</a:t>
            </a:r>
            <a:endParaRPr lang="en-US" altLang="ko-KR" dirty="0"/>
          </a:p>
          <a:p>
            <a:pPr lvl="1"/>
            <a:r>
              <a:rPr lang="ko-KR" altLang="en-US" sz="1800" dirty="0">
                <a:solidFill>
                  <a:schemeClr val="bg1"/>
                </a:solidFill>
              </a:rPr>
              <a:t>열쇠나 버튼을 눌러서 길을 열지 않으면 게임을 진행 할 수 없음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vl="1"/>
            <a:endParaRPr lang="en-US" altLang="ko-KR" sz="1800" dirty="0">
              <a:solidFill>
                <a:schemeClr val="bg1"/>
              </a:solidFill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</a:rPr>
              <a:t>키보드만을 이용해서 조작 해야함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vl="1"/>
            <a:endParaRPr lang="en-US" altLang="ko-KR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화살이나 함정에 닿으면 라이프가 감소하고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라이프가 모두 감소하면 죽는다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세이브가 없으므로 모든 코인을 소비하면 다시 처음부터 플레이 해야 한다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 (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난이도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</a:p>
          <a:p>
            <a:pPr lvl="1"/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잭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(1p)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에게는 중력이 적용된다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83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8190"/>
            <a:ext cx="10515600" cy="533692"/>
          </a:xfrm>
        </p:spPr>
        <p:txBody>
          <a:bodyPr/>
          <a:lstStyle/>
          <a:p>
            <a:r>
              <a:rPr lang="ko-KR" altLang="en-US" sz="20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 플레이 화면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0F4044-FA27-440C-ACBD-1E749D2A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778535"/>
            <a:ext cx="6602752" cy="4167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0C019-CF19-4AC8-9C4D-8E51474F0CFD}"/>
              </a:ext>
            </a:extLst>
          </p:cNvPr>
          <p:cNvSpPr txBox="1"/>
          <p:nvPr/>
        </p:nvSpPr>
        <p:spPr>
          <a:xfrm>
            <a:off x="7610255" y="3181333"/>
            <a:ext cx="3743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좌측에는 게임 화면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우측에는 게임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정보들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14EE26-DBFA-4356-BD06-029C685B2F5D}"/>
              </a:ext>
            </a:extLst>
          </p:cNvPr>
          <p:cNvCxnSpPr/>
          <p:nvPr/>
        </p:nvCxnSpPr>
        <p:spPr>
          <a:xfrm>
            <a:off x="289249" y="681135"/>
            <a:ext cx="429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09B46-3930-41A1-A9F9-7446E6885215}"/>
              </a:ext>
            </a:extLst>
          </p:cNvPr>
          <p:cNvCxnSpPr>
            <a:cxnSpLocks/>
          </p:cNvCxnSpPr>
          <p:nvPr/>
        </p:nvCxnSpPr>
        <p:spPr>
          <a:xfrm>
            <a:off x="1436914" y="681135"/>
            <a:ext cx="17354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8C47E-EAC1-40A6-91FD-490F47C47A83}"/>
              </a:ext>
            </a:extLst>
          </p:cNvPr>
          <p:cNvSpPr txBox="1"/>
          <p:nvPr/>
        </p:nvSpPr>
        <p:spPr>
          <a:xfrm>
            <a:off x="3172408" y="487138"/>
            <a:ext cx="39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2scape Project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DA9EEF-FF53-4C07-8136-02CF1BBF25A5}"/>
              </a:ext>
            </a:extLst>
          </p:cNvPr>
          <p:cNvCxnSpPr/>
          <p:nvPr/>
        </p:nvCxnSpPr>
        <p:spPr>
          <a:xfrm>
            <a:off x="503853" y="681135"/>
            <a:ext cx="0" cy="942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A6D08C-7BD8-472B-BAD9-76E7DA44C4DA}"/>
              </a:ext>
            </a:extLst>
          </p:cNvPr>
          <p:cNvCxnSpPr>
            <a:cxnSpLocks/>
          </p:cNvCxnSpPr>
          <p:nvPr/>
        </p:nvCxnSpPr>
        <p:spPr>
          <a:xfrm flipH="1">
            <a:off x="503854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50448-6572-4176-B7F5-477C20061DBC}"/>
              </a:ext>
            </a:extLst>
          </p:cNvPr>
          <p:cNvSpPr txBox="1"/>
          <p:nvPr/>
        </p:nvSpPr>
        <p:spPr>
          <a:xfrm>
            <a:off x="711832" y="1429530"/>
            <a:ext cx="12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상세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시나리오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2749AB-EE2B-494E-A674-17D6C466F1F7}"/>
              </a:ext>
            </a:extLst>
          </p:cNvPr>
          <p:cNvCxnSpPr>
            <a:cxnSpLocks/>
          </p:cNvCxnSpPr>
          <p:nvPr/>
        </p:nvCxnSpPr>
        <p:spPr>
          <a:xfrm flipH="1">
            <a:off x="1894115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7649DB-3A97-4D43-A377-2FF954FC1A06}"/>
              </a:ext>
            </a:extLst>
          </p:cNvPr>
          <p:cNvSpPr txBox="1"/>
          <p:nvPr/>
        </p:nvSpPr>
        <p:spPr>
          <a:xfrm>
            <a:off x="2052731" y="1429530"/>
            <a:ext cx="27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957180-1F44-4D89-B4C6-3C077AD2AC59}"/>
              </a:ext>
            </a:extLst>
          </p:cNvPr>
          <p:cNvCxnSpPr>
            <a:cxnSpLocks/>
          </p:cNvCxnSpPr>
          <p:nvPr/>
        </p:nvCxnSpPr>
        <p:spPr>
          <a:xfrm>
            <a:off x="1996745" y="1632858"/>
            <a:ext cx="0" cy="44413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03C13E9-8B37-466C-94D7-804EF238AECA}"/>
              </a:ext>
            </a:extLst>
          </p:cNvPr>
          <p:cNvSpPr/>
          <p:nvPr/>
        </p:nvSpPr>
        <p:spPr>
          <a:xfrm rot="10800000">
            <a:off x="1931437" y="6130211"/>
            <a:ext cx="129882" cy="1119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34B93B-E4B4-48A6-B383-1307D9E7048A}"/>
              </a:ext>
            </a:extLst>
          </p:cNvPr>
          <p:cNvCxnSpPr>
            <a:cxnSpLocks/>
          </p:cNvCxnSpPr>
          <p:nvPr/>
        </p:nvCxnSpPr>
        <p:spPr>
          <a:xfrm flipH="1">
            <a:off x="2276663" y="1623527"/>
            <a:ext cx="1763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4DA5FE-D432-4A44-A6DD-BCFAA8A6DB14}"/>
              </a:ext>
            </a:extLst>
          </p:cNvPr>
          <p:cNvSpPr txBox="1"/>
          <p:nvPr/>
        </p:nvSpPr>
        <p:spPr>
          <a:xfrm>
            <a:off x="3979506" y="1443526"/>
            <a:ext cx="156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198AAC-BD82-4ADB-8A0A-0291FBF11B36}"/>
              </a:ext>
            </a:extLst>
          </p:cNvPr>
          <p:cNvCxnSpPr>
            <a:cxnSpLocks/>
          </p:cNvCxnSpPr>
          <p:nvPr/>
        </p:nvCxnSpPr>
        <p:spPr>
          <a:xfrm flipH="1">
            <a:off x="5393088" y="1623528"/>
            <a:ext cx="12518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F09FC8-0CB7-4E06-A1CF-48693FCA2209}"/>
              </a:ext>
            </a:extLst>
          </p:cNvPr>
          <p:cNvSpPr txBox="1"/>
          <p:nvPr/>
        </p:nvSpPr>
        <p:spPr>
          <a:xfrm>
            <a:off x="6494879" y="1394898"/>
            <a:ext cx="104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UI</a:t>
            </a:r>
            <a:endParaRPr lang="ko-KR" altLang="en-US" sz="20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FD0C37-DA17-4643-A19A-D7CBE7959242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313641" y="1610342"/>
            <a:ext cx="1408928" cy="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663B62-C0B4-4D32-A57A-B2A2EBA4DE12}"/>
              </a:ext>
            </a:extLst>
          </p:cNvPr>
          <p:cNvSpPr txBox="1"/>
          <p:nvPr/>
        </p:nvSpPr>
        <p:spPr>
          <a:xfrm>
            <a:off x="8724122" y="1796916"/>
            <a:ext cx="281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UI 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입력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1CE25-B3D0-40B2-9451-A61B4BBF1218}"/>
              </a:ext>
            </a:extLst>
          </p:cNvPr>
          <p:cNvSpPr txBox="1"/>
          <p:nvPr/>
        </p:nvSpPr>
        <p:spPr>
          <a:xfrm>
            <a:off x="8724122" y="2156517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18D73D-B989-42D3-9912-FD41FED1D08E}"/>
              </a:ext>
            </a:extLst>
          </p:cNvPr>
          <p:cNvCxnSpPr>
            <a:cxnSpLocks/>
          </p:cNvCxnSpPr>
          <p:nvPr/>
        </p:nvCxnSpPr>
        <p:spPr>
          <a:xfrm flipV="1">
            <a:off x="8512621" y="1623529"/>
            <a:ext cx="0" cy="3646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7E45C3D-3B6E-4BF4-AA6D-1AF84677AB59}"/>
              </a:ext>
            </a:extLst>
          </p:cNvPr>
          <p:cNvCxnSpPr>
            <a:cxnSpLocks/>
          </p:cNvCxnSpPr>
          <p:nvPr/>
        </p:nvCxnSpPr>
        <p:spPr>
          <a:xfrm flipH="1">
            <a:off x="8512621" y="1988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E85F03-BA92-436B-B893-E31EA0A99078}"/>
              </a:ext>
            </a:extLst>
          </p:cNvPr>
          <p:cNvCxnSpPr>
            <a:cxnSpLocks/>
          </p:cNvCxnSpPr>
          <p:nvPr/>
        </p:nvCxnSpPr>
        <p:spPr>
          <a:xfrm flipV="1">
            <a:off x="7015062" y="1796916"/>
            <a:ext cx="0" cy="2177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67C461-6396-4CE8-A2E0-B8181EC8A904}"/>
              </a:ext>
            </a:extLst>
          </p:cNvPr>
          <p:cNvSpPr txBox="1"/>
          <p:nvPr/>
        </p:nvSpPr>
        <p:spPr>
          <a:xfrm>
            <a:off x="6386991" y="3953903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PLUS+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376CB7-67BF-4E83-99AA-F963026DD5C9}"/>
              </a:ext>
            </a:extLst>
          </p:cNvPr>
          <p:cNvCxnSpPr>
            <a:cxnSpLocks/>
          </p:cNvCxnSpPr>
          <p:nvPr/>
        </p:nvCxnSpPr>
        <p:spPr>
          <a:xfrm flipH="1">
            <a:off x="7714039" y="4136276"/>
            <a:ext cx="1069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0DFEA52-DFE2-4D21-B882-BBAB4D4F00D9}"/>
              </a:ext>
            </a:extLst>
          </p:cNvPr>
          <p:cNvCxnSpPr>
            <a:cxnSpLocks/>
          </p:cNvCxnSpPr>
          <p:nvPr/>
        </p:nvCxnSpPr>
        <p:spPr>
          <a:xfrm flipV="1">
            <a:off x="8512621" y="4136276"/>
            <a:ext cx="0" cy="6782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C14A3B-1864-4C8A-A76E-5D7550BA7DB4}"/>
              </a:ext>
            </a:extLst>
          </p:cNvPr>
          <p:cNvSpPr txBox="1"/>
          <p:nvPr/>
        </p:nvSpPr>
        <p:spPr>
          <a:xfrm>
            <a:off x="8724122" y="3925824"/>
            <a:ext cx="189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클리어 타임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907A36A-5568-4139-8B18-CEC31E037E6D}"/>
              </a:ext>
            </a:extLst>
          </p:cNvPr>
          <p:cNvCxnSpPr>
            <a:cxnSpLocks/>
          </p:cNvCxnSpPr>
          <p:nvPr/>
        </p:nvCxnSpPr>
        <p:spPr>
          <a:xfrm flipH="1">
            <a:off x="8512621" y="4460796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1AFD3A-D69F-474F-988B-CDDFA458F324}"/>
              </a:ext>
            </a:extLst>
          </p:cNvPr>
          <p:cNvSpPr txBox="1"/>
          <p:nvPr/>
        </p:nvSpPr>
        <p:spPr>
          <a:xfrm>
            <a:off x="8724122" y="4272750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아이템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31C00-E706-40DC-B2A8-3F7E9057A0CF}"/>
              </a:ext>
            </a:extLst>
          </p:cNvPr>
          <p:cNvCxnSpPr>
            <a:cxnSpLocks/>
          </p:cNvCxnSpPr>
          <p:nvPr/>
        </p:nvCxnSpPr>
        <p:spPr>
          <a:xfrm flipH="1">
            <a:off x="8512621" y="4814483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AB3CBA-68FC-4904-AD85-24C00E9F4EF6}"/>
              </a:ext>
            </a:extLst>
          </p:cNvPr>
          <p:cNvSpPr txBox="1"/>
          <p:nvPr/>
        </p:nvSpPr>
        <p:spPr>
          <a:xfrm>
            <a:off x="8724122" y="4626437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함정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D233D-0AEF-4CDA-94F8-B98F1FE44A01}"/>
              </a:ext>
            </a:extLst>
          </p:cNvPr>
          <p:cNvSpPr txBox="1"/>
          <p:nvPr/>
        </p:nvSpPr>
        <p:spPr>
          <a:xfrm>
            <a:off x="8722569" y="1425676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UI 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정보</a:t>
            </a:r>
            <a:endParaRPr lang="en-US" altLang="ko-KR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E4A5E1-3D9C-44E2-A35C-5356C0C0989B}"/>
              </a:ext>
            </a:extLst>
          </p:cNvPr>
          <p:cNvSpPr txBox="1"/>
          <p:nvPr/>
        </p:nvSpPr>
        <p:spPr>
          <a:xfrm>
            <a:off x="566041" y="6298160"/>
            <a:ext cx="31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2scape Project </a:t>
            </a:r>
            <a:r>
              <a:rPr lang="ko-KR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개발 문서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00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제공정보</a:t>
            </a:r>
            <a:r>
              <a:rPr lang="en-US" altLang="ko-KR" dirty="0"/>
              <a:t>/UI </a:t>
            </a:r>
            <a:r>
              <a:rPr lang="ko-KR" altLang="en-US" dirty="0"/>
              <a:t>입력키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제공정보 </a:t>
            </a:r>
            <a:r>
              <a:rPr lang="en-US" altLang="ko-KR" dirty="0"/>
              <a:t>/ </a:t>
            </a:r>
            <a:r>
              <a:rPr lang="ko-KR" altLang="en-US" dirty="0"/>
              <a:t>입력키</a:t>
            </a:r>
            <a:endParaRPr lang="en-US" altLang="ko-KR" dirty="0"/>
          </a:p>
          <a:p>
            <a:pPr lvl="1"/>
            <a:r>
              <a:rPr lang="en-US" altLang="ko-KR" sz="1700" b="1" dirty="0">
                <a:solidFill>
                  <a:schemeClr val="bg1"/>
                </a:solidFill>
              </a:rPr>
              <a:t>1p</a:t>
            </a:r>
            <a:r>
              <a:rPr lang="ko-KR" altLang="en-US" sz="1700" b="1" dirty="0">
                <a:solidFill>
                  <a:schemeClr val="bg1"/>
                </a:solidFill>
              </a:rPr>
              <a:t>와 </a:t>
            </a:r>
            <a:r>
              <a:rPr lang="en-US" altLang="ko-KR" sz="1700" b="1" dirty="0">
                <a:solidFill>
                  <a:schemeClr val="bg1"/>
                </a:solidFill>
              </a:rPr>
              <a:t>2p</a:t>
            </a:r>
            <a:r>
              <a:rPr lang="ko-KR" altLang="en-US" sz="1700" b="1" dirty="0">
                <a:solidFill>
                  <a:schemeClr val="bg1"/>
                </a:solidFill>
              </a:rPr>
              <a:t>의 생김새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r>
              <a:rPr lang="en-US" altLang="ko-KR" sz="1700" b="1" dirty="0">
                <a:solidFill>
                  <a:schemeClr val="bg1"/>
                </a:solidFill>
              </a:rPr>
              <a:t>1p</a:t>
            </a:r>
            <a:r>
              <a:rPr lang="ko-KR" altLang="en-US" sz="1700" b="1" dirty="0">
                <a:solidFill>
                  <a:schemeClr val="bg1"/>
                </a:solidFill>
              </a:rPr>
              <a:t>와 </a:t>
            </a:r>
            <a:r>
              <a:rPr lang="en-US" altLang="ko-KR" sz="1700" b="1" dirty="0">
                <a:solidFill>
                  <a:schemeClr val="bg1"/>
                </a:solidFill>
              </a:rPr>
              <a:t>2p</a:t>
            </a:r>
            <a:r>
              <a:rPr lang="ko-KR" altLang="en-US" sz="1700" b="1" dirty="0">
                <a:solidFill>
                  <a:schemeClr val="bg1"/>
                </a:solidFill>
              </a:rPr>
              <a:t>의 조작키</a:t>
            </a:r>
            <a:r>
              <a:rPr lang="en-US" altLang="ko-KR" sz="1700" b="1" dirty="0">
                <a:solidFill>
                  <a:schemeClr val="bg1"/>
                </a:solidFill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</a:rPr>
              <a:t>방향키와 </a:t>
            </a:r>
            <a:r>
              <a:rPr lang="en-US" altLang="ko-KR" sz="1700" b="1" dirty="0">
                <a:solidFill>
                  <a:schemeClr val="bg1"/>
                </a:solidFill>
              </a:rPr>
              <a:t>WASD)</a:t>
            </a:r>
          </a:p>
          <a:p>
            <a:pPr lvl="1"/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700" b="1" dirty="0">
                <a:solidFill>
                  <a:schemeClr val="bg1"/>
                </a:solidFill>
              </a:rPr>
              <a:t>라이프</a:t>
            </a:r>
            <a:r>
              <a:rPr lang="en-US" altLang="ko-KR" sz="1700" b="1" dirty="0">
                <a:solidFill>
                  <a:schemeClr val="bg1"/>
                </a:solidFill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</a:rPr>
              <a:t>코인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700" b="1" dirty="0">
                <a:solidFill>
                  <a:schemeClr val="bg1"/>
                </a:solidFill>
              </a:rPr>
              <a:t>현재 플레이 중인 레벨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700" b="1" dirty="0">
                <a:solidFill>
                  <a:schemeClr val="bg1"/>
                </a:solidFill>
              </a:rPr>
              <a:t>게임 진행 시간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700" b="1" dirty="0">
                <a:solidFill>
                  <a:schemeClr val="bg1"/>
                </a:solidFill>
              </a:rPr>
              <a:t>플레이 화면 중앙에 텍스트를 이용한 스토리 진행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700" b="1" dirty="0">
                <a:solidFill>
                  <a:schemeClr val="bg1"/>
                </a:solidFill>
              </a:rPr>
              <a:t>우측 하단에 게임 진행 로그 기록 </a:t>
            </a:r>
            <a:r>
              <a:rPr lang="en-US" altLang="ko-KR" sz="1700" b="1" dirty="0">
                <a:solidFill>
                  <a:schemeClr val="bg1"/>
                </a:solidFill>
              </a:rPr>
              <a:t>: </a:t>
            </a:r>
            <a:r>
              <a:rPr lang="ko-KR" altLang="en-US" sz="1700" b="1" dirty="0">
                <a:solidFill>
                  <a:schemeClr val="bg1"/>
                </a:solidFill>
              </a:rPr>
              <a:t>대사</a:t>
            </a:r>
            <a:r>
              <a:rPr lang="en-US" altLang="ko-KR" sz="1700" b="1" dirty="0">
                <a:solidFill>
                  <a:schemeClr val="bg1"/>
                </a:solidFill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</a:rPr>
              <a:t>피격 정보</a:t>
            </a:r>
            <a:r>
              <a:rPr lang="en-US" altLang="ko-KR" sz="1700" b="1" dirty="0">
                <a:solidFill>
                  <a:schemeClr val="bg1"/>
                </a:solidFill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</a:rPr>
              <a:t>팁 등등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798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클리어 타임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클리어 타임 시스템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700" b="1" dirty="0">
                <a:solidFill>
                  <a:schemeClr val="bg1"/>
                </a:solidFill>
              </a:rPr>
              <a:t>레벨을 클리어하는 시간을 저장한다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700" b="1" dirty="0">
                <a:solidFill>
                  <a:schemeClr val="bg1"/>
                </a:solidFill>
              </a:rPr>
              <a:t>전체 게임 </a:t>
            </a:r>
            <a:r>
              <a:rPr lang="ko-KR" altLang="en-US" sz="1700" b="1" dirty="0" err="1">
                <a:solidFill>
                  <a:schemeClr val="bg1"/>
                </a:solidFill>
              </a:rPr>
              <a:t>클리어시</a:t>
            </a:r>
            <a:r>
              <a:rPr lang="en-US" altLang="ko-KR" sz="1700" b="1" dirty="0">
                <a:solidFill>
                  <a:schemeClr val="bg1"/>
                </a:solidFill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</a:rPr>
              <a:t>각 레벨을 클리어한 시간을 합산해서 보여준다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endParaRPr lang="en-US" altLang="ko-KR" sz="17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800" b="1" dirty="0">
                <a:solidFill>
                  <a:schemeClr val="bg1"/>
                </a:solidFill>
              </a:rPr>
              <a:t>더 빠르게 클리어하도록 도전 욕구를 자극함으로써 흥미를 북돋는다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endParaRPr lang="en-US" altLang="ko-KR" sz="18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800" b="1" dirty="0">
                <a:solidFill>
                  <a:schemeClr val="bg1"/>
                </a:solidFill>
              </a:rPr>
              <a:t>기록을 갱신하며 반복적으로 플레이할 수 있도록 유도한다</a:t>
            </a:r>
            <a:r>
              <a:rPr lang="en-US" altLang="ko-KR" sz="1800" b="1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65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세부 종류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chemeClr val="bg1"/>
                </a:solidFill>
              </a:rPr>
              <a:t>키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</a:rPr>
              <a:t>먹으면 같은 색깔의 잠긴 벽을 연다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</a:rPr>
              <a:t>맵에</a:t>
            </a:r>
            <a:r>
              <a:rPr lang="ko-KR" altLang="en-US" sz="1600" dirty="0">
                <a:solidFill>
                  <a:schemeClr val="bg1"/>
                </a:solidFill>
              </a:rPr>
              <a:t> 있는 같은 색의 키를 모두 얻어야 열린다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하트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00"/>
                </a:highlight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먹으면 라이프가 늘어난다</a:t>
            </a:r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버튼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00"/>
                </a:highlight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누르면 벽을 연다</a:t>
            </a:r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토글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 버튼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00"/>
                </a:highlight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누르고 있는 상태에는 벽을 연다</a:t>
            </a:r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가짜 버튼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00"/>
                </a:highlight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작동하지 않는 버튼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일반 버튼과 겉모습이 똑같기에 난이도를 증가시킨다</a:t>
            </a:r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투명벽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00"/>
                </a:highlight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주기적으로 투명해지고 불투명해지고를 반복하면서 난이도를 증가시킨다</a:t>
            </a:r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색깔벽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00"/>
                </a:highlight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같은 색깔의 키나 버튼으로 열 수 있는 문</a:t>
            </a:r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82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14EE26-DBFA-4356-BD06-029C685B2F5D}"/>
              </a:ext>
            </a:extLst>
          </p:cNvPr>
          <p:cNvCxnSpPr/>
          <p:nvPr/>
        </p:nvCxnSpPr>
        <p:spPr>
          <a:xfrm>
            <a:off x="289249" y="681135"/>
            <a:ext cx="429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09B46-3930-41A1-A9F9-7446E6885215}"/>
              </a:ext>
            </a:extLst>
          </p:cNvPr>
          <p:cNvCxnSpPr>
            <a:cxnSpLocks/>
          </p:cNvCxnSpPr>
          <p:nvPr/>
        </p:nvCxnSpPr>
        <p:spPr>
          <a:xfrm>
            <a:off x="1436914" y="681135"/>
            <a:ext cx="17354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8C47E-EAC1-40A6-91FD-490F47C47A83}"/>
              </a:ext>
            </a:extLst>
          </p:cNvPr>
          <p:cNvSpPr txBox="1"/>
          <p:nvPr/>
        </p:nvSpPr>
        <p:spPr>
          <a:xfrm>
            <a:off x="3172408" y="487138"/>
            <a:ext cx="32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2scape Project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DA9EEF-FF53-4C07-8136-02CF1BBF25A5}"/>
              </a:ext>
            </a:extLst>
          </p:cNvPr>
          <p:cNvCxnSpPr/>
          <p:nvPr/>
        </p:nvCxnSpPr>
        <p:spPr>
          <a:xfrm>
            <a:off x="503853" y="681135"/>
            <a:ext cx="0" cy="942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A6D08C-7BD8-472B-BAD9-76E7DA44C4DA}"/>
              </a:ext>
            </a:extLst>
          </p:cNvPr>
          <p:cNvCxnSpPr>
            <a:cxnSpLocks/>
          </p:cNvCxnSpPr>
          <p:nvPr/>
        </p:nvCxnSpPr>
        <p:spPr>
          <a:xfrm flipH="1">
            <a:off x="503854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50448-6572-4176-B7F5-477C20061DBC}"/>
              </a:ext>
            </a:extLst>
          </p:cNvPr>
          <p:cNvSpPr txBox="1"/>
          <p:nvPr/>
        </p:nvSpPr>
        <p:spPr>
          <a:xfrm>
            <a:off x="711832" y="142953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개발 문서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2749AB-EE2B-494E-A674-17D6C466F1F7}"/>
              </a:ext>
            </a:extLst>
          </p:cNvPr>
          <p:cNvCxnSpPr>
            <a:cxnSpLocks/>
          </p:cNvCxnSpPr>
          <p:nvPr/>
        </p:nvCxnSpPr>
        <p:spPr>
          <a:xfrm flipH="1">
            <a:off x="1894115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7649DB-3A97-4D43-A377-2FF954FC1A06}"/>
              </a:ext>
            </a:extLst>
          </p:cNvPr>
          <p:cNvSpPr txBox="1"/>
          <p:nvPr/>
        </p:nvSpPr>
        <p:spPr>
          <a:xfrm>
            <a:off x="2052731" y="1429530"/>
            <a:ext cx="27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957180-1F44-4D89-B4C6-3C077AD2AC59}"/>
              </a:ext>
            </a:extLst>
          </p:cNvPr>
          <p:cNvCxnSpPr>
            <a:cxnSpLocks/>
          </p:cNvCxnSpPr>
          <p:nvPr/>
        </p:nvCxnSpPr>
        <p:spPr>
          <a:xfrm>
            <a:off x="1996745" y="1632858"/>
            <a:ext cx="0" cy="44413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03C13E9-8B37-466C-94D7-804EF238AECA}"/>
              </a:ext>
            </a:extLst>
          </p:cNvPr>
          <p:cNvSpPr/>
          <p:nvPr/>
        </p:nvSpPr>
        <p:spPr>
          <a:xfrm rot="10800000">
            <a:off x="1931437" y="6130211"/>
            <a:ext cx="129882" cy="1119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34B93B-E4B4-48A6-B383-1307D9E7048A}"/>
              </a:ext>
            </a:extLst>
          </p:cNvPr>
          <p:cNvCxnSpPr>
            <a:cxnSpLocks/>
          </p:cNvCxnSpPr>
          <p:nvPr/>
        </p:nvCxnSpPr>
        <p:spPr>
          <a:xfrm flipH="1">
            <a:off x="2276663" y="1623527"/>
            <a:ext cx="1763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4DA5FE-D432-4A44-A6DD-BCFAA8A6DB14}"/>
              </a:ext>
            </a:extLst>
          </p:cNvPr>
          <p:cNvSpPr txBox="1"/>
          <p:nvPr/>
        </p:nvSpPr>
        <p:spPr>
          <a:xfrm>
            <a:off x="3974835" y="1429530"/>
            <a:ext cx="156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198AAC-BD82-4ADB-8A0A-0291FBF11B36}"/>
              </a:ext>
            </a:extLst>
          </p:cNvPr>
          <p:cNvCxnSpPr>
            <a:cxnSpLocks/>
          </p:cNvCxnSpPr>
          <p:nvPr/>
        </p:nvCxnSpPr>
        <p:spPr>
          <a:xfrm flipH="1" flipV="1">
            <a:off x="5393088" y="1623527"/>
            <a:ext cx="888442" cy="93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F09FC8-0CB7-4E06-A1CF-48693FCA2209}"/>
              </a:ext>
            </a:extLst>
          </p:cNvPr>
          <p:cNvSpPr txBox="1"/>
          <p:nvPr/>
        </p:nvSpPr>
        <p:spPr>
          <a:xfrm>
            <a:off x="6239640" y="1425676"/>
            <a:ext cx="104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내용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FD0C37-DA17-4643-A19A-D7CBE7959242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313641" y="1610342"/>
            <a:ext cx="1408928" cy="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663B62-C0B4-4D32-A57A-B2A2EBA4DE12}"/>
              </a:ext>
            </a:extLst>
          </p:cNvPr>
          <p:cNvSpPr txBox="1"/>
          <p:nvPr/>
        </p:nvSpPr>
        <p:spPr>
          <a:xfrm>
            <a:off x="8724122" y="1796916"/>
            <a:ext cx="281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컨셉설계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1CE25-B3D0-40B2-9451-A61B4BBF1218}"/>
              </a:ext>
            </a:extLst>
          </p:cNvPr>
          <p:cNvSpPr txBox="1"/>
          <p:nvPr/>
        </p:nvSpPr>
        <p:spPr>
          <a:xfrm>
            <a:off x="8724122" y="2156517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상세 시나리오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D44870-5179-471F-97F1-1F6E6B7E808D}"/>
              </a:ext>
            </a:extLst>
          </p:cNvPr>
          <p:cNvSpPr txBox="1"/>
          <p:nvPr/>
        </p:nvSpPr>
        <p:spPr>
          <a:xfrm>
            <a:off x="8724122" y="2514172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정의서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18D73D-B989-42D3-9912-FD41FED1D08E}"/>
              </a:ext>
            </a:extLst>
          </p:cNvPr>
          <p:cNvCxnSpPr>
            <a:cxnSpLocks/>
          </p:cNvCxnSpPr>
          <p:nvPr/>
        </p:nvCxnSpPr>
        <p:spPr>
          <a:xfrm flipV="1">
            <a:off x="8511069" y="1623530"/>
            <a:ext cx="1552" cy="2133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7E45C3D-3B6E-4BF4-AA6D-1AF84677AB59}"/>
              </a:ext>
            </a:extLst>
          </p:cNvPr>
          <p:cNvCxnSpPr>
            <a:cxnSpLocks/>
          </p:cNvCxnSpPr>
          <p:nvPr/>
        </p:nvCxnSpPr>
        <p:spPr>
          <a:xfrm flipH="1">
            <a:off x="8512621" y="1988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B6B2C6-8436-4C50-8C90-93AAA0D816F5}"/>
              </a:ext>
            </a:extLst>
          </p:cNvPr>
          <p:cNvCxnSpPr>
            <a:cxnSpLocks/>
          </p:cNvCxnSpPr>
          <p:nvPr/>
        </p:nvCxnSpPr>
        <p:spPr>
          <a:xfrm flipH="1">
            <a:off x="8512621" y="2323285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C3B4C69-BE18-43DF-8AEA-6505AC9295CA}"/>
              </a:ext>
            </a:extLst>
          </p:cNvPr>
          <p:cNvCxnSpPr>
            <a:cxnSpLocks/>
          </p:cNvCxnSpPr>
          <p:nvPr/>
        </p:nvCxnSpPr>
        <p:spPr>
          <a:xfrm flipH="1">
            <a:off x="8512621" y="2708131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0BDD9DB-A757-41C2-9F1B-9BFA7AD150A1}"/>
              </a:ext>
            </a:extLst>
          </p:cNvPr>
          <p:cNvCxnSpPr>
            <a:cxnSpLocks/>
          </p:cNvCxnSpPr>
          <p:nvPr/>
        </p:nvCxnSpPr>
        <p:spPr>
          <a:xfrm flipH="1">
            <a:off x="8512621" y="3051362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3FA6BB7-8FD6-45E7-A4E7-7640DE89AD7C}"/>
              </a:ext>
            </a:extLst>
          </p:cNvPr>
          <p:cNvSpPr txBox="1"/>
          <p:nvPr/>
        </p:nvSpPr>
        <p:spPr>
          <a:xfrm>
            <a:off x="566041" y="6298160"/>
            <a:ext cx="31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2scape Project </a:t>
            </a:r>
            <a:r>
              <a:rPr lang="ko-KR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개발 문서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D233D-0AEF-4CDA-94F8-B98F1FE44A01}"/>
              </a:ext>
            </a:extLst>
          </p:cNvPr>
          <p:cNvSpPr txBox="1"/>
          <p:nvPr/>
        </p:nvSpPr>
        <p:spPr>
          <a:xfrm>
            <a:off x="8722569" y="1425676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기획서</a:t>
            </a:r>
            <a:endParaRPr lang="en-US" altLang="ko-KR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1A023DE-7A8F-47D2-A10A-8AB8522B8313}"/>
              </a:ext>
            </a:extLst>
          </p:cNvPr>
          <p:cNvCxnSpPr>
            <a:cxnSpLocks/>
          </p:cNvCxnSpPr>
          <p:nvPr/>
        </p:nvCxnSpPr>
        <p:spPr>
          <a:xfrm flipH="1">
            <a:off x="8511069" y="3390798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52CA48-7A55-4F4F-8995-76E2EB13B9C3}"/>
              </a:ext>
            </a:extLst>
          </p:cNvPr>
          <p:cNvSpPr txBox="1"/>
          <p:nvPr/>
        </p:nvSpPr>
        <p:spPr>
          <a:xfrm>
            <a:off x="8721013" y="2889724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모듈화와 함수 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1A4369-899F-47E8-A330-E0DB80975E97}"/>
              </a:ext>
            </a:extLst>
          </p:cNvPr>
          <p:cNvSpPr txBox="1"/>
          <p:nvPr/>
        </p:nvSpPr>
        <p:spPr>
          <a:xfrm>
            <a:off x="8721014" y="3226297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함수 구조도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77617CE-9532-491C-AE2A-ED40FF169DEF}"/>
              </a:ext>
            </a:extLst>
          </p:cNvPr>
          <p:cNvCxnSpPr>
            <a:cxnSpLocks/>
          </p:cNvCxnSpPr>
          <p:nvPr/>
        </p:nvCxnSpPr>
        <p:spPr>
          <a:xfrm flipH="1">
            <a:off x="8511069" y="3756660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C80FA32-5005-4541-BEB6-85D6A8C9625A}"/>
              </a:ext>
            </a:extLst>
          </p:cNvPr>
          <p:cNvSpPr txBox="1"/>
          <p:nvPr/>
        </p:nvSpPr>
        <p:spPr>
          <a:xfrm>
            <a:off x="8721013" y="3576876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사용자 메뉴얼</a:t>
            </a:r>
          </a:p>
        </p:txBody>
      </p:sp>
    </p:spTree>
    <p:extLst>
      <p:ext uri="{BB962C8B-B14F-4D97-AF65-F5344CB8AC3E}">
        <p14:creationId xmlns:p14="http://schemas.microsoft.com/office/powerpoint/2010/main" val="15312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함정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세부 종류</a:t>
            </a:r>
            <a:endParaRPr lang="en-US" altLang="ko-K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화살 발사대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–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주기적으로 화살을 발사하는 고정형 함정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 Pc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와 닿으면 라이프를 감소시킨다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화살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–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주기적으로 움직인다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 Pc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와 닿으면 라이프를 감소시키며 사라진다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스파이크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–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고정형 함정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 Pc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와 닿으면 라이프를 감소시킨다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폭탄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–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고정형 함정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 Pc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와 닿으면 라이프를 감소시키며 사라진다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447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14EE26-DBFA-4356-BD06-029C685B2F5D}"/>
              </a:ext>
            </a:extLst>
          </p:cNvPr>
          <p:cNvCxnSpPr/>
          <p:nvPr/>
        </p:nvCxnSpPr>
        <p:spPr>
          <a:xfrm>
            <a:off x="289249" y="681135"/>
            <a:ext cx="429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09B46-3930-41A1-A9F9-7446E6885215}"/>
              </a:ext>
            </a:extLst>
          </p:cNvPr>
          <p:cNvCxnSpPr>
            <a:cxnSpLocks/>
          </p:cNvCxnSpPr>
          <p:nvPr/>
        </p:nvCxnSpPr>
        <p:spPr>
          <a:xfrm>
            <a:off x="1436914" y="681135"/>
            <a:ext cx="17354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8C47E-EAC1-40A6-91FD-490F47C47A83}"/>
              </a:ext>
            </a:extLst>
          </p:cNvPr>
          <p:cNvSpPr txBox="1"/>
          <p:nvPr/>
        </p:nvSpPr>
        <p:spPr>
          <a:xfrm>
            <a:off x="3172408" y="487138"/>
            <a:ext cx="403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2scape Project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DA9EEF-FF53-4C07-8136-02CF1BBF25A5}"/>
              </a:ext>
            </a:extLst>
          </p:cNvPr>
          <p:cNvCxnSpPr/>
          <p:nvPr/>
        </p:nvCxnSpPr>
        <p:spPr>
          <a:xfrm>
            <a:off x="503853" y="681135"/>
            <a:ext cx="0" cy="942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A6D08C-7BD8-472B-BAD9-76E7DA44C4DA}"/>
              </a:ext>
            </a:extLst>
          </p:cNvPr>
          <p:cNvCxnSpPr>
            <a:cxnSpLocks/>
          </p:cNvCxnSpPr>
          <p:nvPr/>
        </p:nvCxnSpPr>
        <p:spPr>
          <a:xfrm flipH="1">
            <a:off x="503854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50448-6572-4176-B7F5-477C20061DBC}"/>
              </a:ext>
            </a:extLst>
          </p:cNvPr>
          <p:cNvSpPr txBox="1"/>
          <p:nvPr/>
        </p:nvSpPr>
        <p:spPr>
          <a:xfrm>
            <a:off x="711832" y="1429530"/>
            <a:ext cx="12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 정의서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2749AB-EE2B-494E-A674-17D6C466F1F7}"/>
              </a:ext>
            </a:extLst>
          </p:cNvPr>
          <p:cNvCxnSpPr>
            <a:cxnSpLocks/>
          </p:cNvCxnSpPr>
          <p:nvPr/>
        </p:nvCxnSpPr>
        <p:spPr>
          <a:xfrm flipH="1">
            <a:off x="1894115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7649DB-3A97-4D43-A377-2FF954FC1A06}"/>
              </a:ext>
            </a:extLst>
          </p:cNvPr>
          <p:cNvSpPr txBox="1"/>
          <p:nvPr/>
        </p:nvSpPr>
        <p:spPr>
          <a:xfrm>
            <a:off x="2052731" y="1429530"/>
            <a:ext cx="27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957180-1F44-4D89-B4C6-3C077AD2AC59}"/>
              </a:ext>
            </a:extLst>
          </p:cNvPr>
          <p:cNvCxnSpPr>
            <a:cxnSpLocks/>
          </p:cNvCxnSpPr>
          <p:nvPr/>
        </p:nvCxnSpPr>
        <p:spPr>
          <a:xfrm>
            <a:off x="1996745" y="1632858"/>
            <a:ext cx="0" cy="44413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03C13E9-8B37-466C-94D7-804EF238AECA}"/>
              </a:ext>
            </a:extLst>
          </p:cNvPr>
          <p:cNvSpPr/>
          <p:nvPr/>
        </p:nvSpPr>
        <p:spPr>
          <a:xfrm rot="10800000">
            <a:off x="1931437" y="6130211"/>
            <a:ext cx="129882" cy="1119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34B93B-E4B4-48A6-B383-1307D9E7048A}"/>
              </a:ext>
            </a:extLst>
          </p:cNvPr>
          <p:cNvCxnSpPr>
            <a:cxnSpLocks/>
          </p:cNvCxnSpPr>
          <p:nvPr/>
        </p:nvCxnSpPr>
        <p:spPr>
          <a:xfrm flipH="1">
            <a:off x="2276663" y="1623527"/>
            <a:ext cx="1763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4DA5FE-D432-4A44-A6DD-BCFAA8A6DB14}"/>
              </a:ext>
            </a:extLst>
          </p:cNvPr>
          <p:cNvSpPr txBox="1"/>
          <p:nvPr/>
        </p:nvSpPr>
        <p:spPr>
          <a:xfrm>
            <a:off x="3979506" y="1443526"/>
            <a:ext cx="156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198AAC-BD82-4ADB-8A0A-0291FBF11B36}"/>
              </a:ext>
            </a:extLst>
          </p:cNvPr>
          <p:cNvCxnSpPr>
            <a:cxnSpLocks/>
          </p:cNvCxnSpPr>
          <p:nvPr/>
        </p:nvCxnSpPr>
        <p:spPr>
          <a:xfrm flipH="1">
            <a:off x="5393088" y="1623528"/>
            <a:ext cx="12518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F09FC8-0CB7-4E06-A1CF-48693FCA2209}"/>
              </a:ext>
            </a:extLst>
          </p:cNvPr>
          <p:cNvSpPr txBox="1"/>
          <p:nvPr/>
        </p:nvSpPr>
        <p:spPr>
          <a:xfrm>
            <a:off x="6494879" y="1394898"/>
            <a:ext cx="104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기능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FD0C37-DA17-4643-A19A-D7CBE7959242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313641" y="1610342"/>
            <a:ext cx="1408928" cy="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663B62-C0B4-4D32-A57A-B2A2EBA4DE12}"/>
              </a:ext>
            </a:extLst>
          </p:cNvPr>
          <p:cNvSpPr txBox="1"/>
          <p:nvPr/>
        </p:nvSpPr>
        <p:spPr>
          <a:xfrm>
            <a:off x="8724122" y="1796916"/>
            <a:ext cx="281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2.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화면출력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1CE25-B3D0-40B2-9451-A61B4BBF1218}"/>
              </a:ext>
            </a:extLst>
          </p:cNvPr>
          <p:cNvSpPr txBox="1"/>
          <p:nvPr/>
        </p:nvSpPr>
        <p:spPr>
          <a:xfrm>
            <a:off x="8730351" y="2158533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3.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화살 시스템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18D73D-B989-42D3-9912-FD41FED1D08E}"/>
              </a:ext>
            </a:extLst>
          </p:cNvPr>
          <p:cNvCxnSpPr>
            <a:cxnSpLocks/>
          </p:cNvCxnSpPr>
          <p:nvPr/>
        </p:nvCxnSpPr>
        <p:spPr>
          <a:xfrm flipH="1" flipV="1">
            <a:off x="8512621" y="1623530"/>
            <a:ext cx="4677" cy="3156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7E45C3D-3B6E-4BF4-AA6D-1AF84677AB59}"/>
              </a:ext>
            </a:extLst>
          </p:cNvPr>
          <p:cNvCxnSpPr>
            <a:cxnSpLocks/>
          </p:cNvCxnSpPr>
          <p:nvPr/>
        </p:nvCxnSpPr>
        <p:spPr>
          <a:xfrm flipH="1">
            <a:off x="8512621" y="1988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E85F03-BA92-436B-B893-E31EA0A99078}"/>
              </a:ext>
            </a:extLst>
          </p:cNvPr>
          <p:cNvCxnSpPr>
            <a:cxnSpLocks/>
          </p:cNvCxnSpPr>
          <p:nvPr/>
        </p:nvCxnSpPr>
        <p:spPr>
          <a:xfrm flipV="1">
            <a:off x="7015061" y="1796918"/>
            <a:ext cx="1" cy="38280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67C461-6396-4CE8-A2E0-B8181EC8A904}"/>
              </a:ext>
            </a:extLst>
          </p:cNvPr>
          <p:cNvSpPr txBox="1"/>
          <p:nvPr/>
        </p:nvSpPr>
        <p:spPr>
          <a:xfrm>
            <a:off x="6347098" y="5599245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비기능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376CB7-67BF-4E83-99AA-F963026DD5C9}"/>
              </a:ext>
            </a:extLst>
          </p:cNvPr>
          <p:cNvCxnSpPr>
            <a:cxnSpLocks/>
          </p:cNvCxnSpPr>
          <p:nvPr/>
        </p:nvCxnSpPr>
        <p:spPr>
          <a:xfrm flipH="1">
            <a:off x="7714039" y="5743403"/>
            <a:ext cx="1069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C14A3B-1864-4C8A-A76E-5D7550BA7DB4}"/>
              </a:ext>
            </a:extLst>
          </p:cNvPr>
          <p:cNvSpPr txBox="1"/>
          <p:nvPr/>
        </p:nvSpPr>
        <p:spPr>
          <a:xfrm>
            <a:off x="8783953" y="5566295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6.PC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조작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D233D-0AEF-4CDA-94F8-B98F1FE44A01}"/>
              </a:ext>
            </a:extLst>
          </p:cNvPr>
          <p:cNvSpPr txBox="1"/>
          <p:nvPr/>
        </p:nvSpPr>
        <p:spPr>
          <a:xfrm>
            <a:off x="8722569" y="1425676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1.PC 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움직임</a:t>
            </a:r>
            <a:endParaRPr lang="en-US" altLang="ko-KR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85B8-DA2C-4B3A-9E07-5BA0E6AF24B2}"/>
              </a:ext>
            </a:extLst>
          </p:cNvPr>
          <p:cNvSpPr txBox="1"/>
          <p:nvPr/>
        </p:nvSpPr>
        <p:spPr>
          <a:xfrm>
            <a:off x="8730351" y="2637583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4.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열쇠와 버튼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628ED6-0640-40CD-81A5-B5E2FE3814A8}"/>
              </a:ext>
            </a:extLst>
          </p:cNvPr>
          <p:cNvSpPr txBox="1"/>
          <p:nvPr/>
        </p:nvSpPr>
        <p:spPr>
          <a:xfrm>
            <a:off x="8730351" y="3136504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5.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라이프와 코인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B0855F-1461-4335-96E5-48E683D74458}"/>
              </a:ext>
            </a:extLst>
          </p:cNvPr>
          <p:cNvCxnSpPr>
            <a:cxnSpLocks/>
          </p:cNvCxnSpPr>
          <p:nvPr/>
        </p:nvCxnSpPr>
        <p:spPr>
          <a:xfrm flipH="1">
            <a:off x="8511069" y="2369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753AF5-EBB1-48CA-A78F-5B1CBF5CA189}"/>
              </a:ext>
            </a:extLst>
          </p:cNvPr>
          <p:cNvCxnSpPr>
            <a:cxnSpLocks/>
          </p:cNvCxnSpPr>
          <p:nvPr/>
        </p:nvCxnSpPr>
        <p:spPr>
          <a:xfrm flipH="1">
            <a:off x="8511069" y="28263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114CABB-391E-4052-BEE2-4F29B36C456E}"/>
              </a:ext>
            </a:extLst>
          </p:cNvPr>
          <p:cNvCxnSpPr>
            <a:cxnSpLocks/>
          </p:cNvCxnSpPr>
          <p:nvPr/>
        </p:nvCxnSpPr>
        <p:spPr>
          <a:xfrm flipH="1">
            <a:off x="8511069" y="3352800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0B654A-0A93-4C5B-95C8-CF8590AAD69E}"/>
              </a:ext>
            </a:extLst>
          </p:cNvPr>
          <p:cNvSpPr txBox="1"/>
          <p:nvPr/>
        </p:nvSpPr>
        <p:spPr>
          <a:xfrm>
            <a:off x="566041" y="6298160"/>
            <a:ext cx="31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2scape Project </a:t>
            </a:r>
            <a:r>
              <a:rPr lang="ko-KR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개발 문서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547B9AA-F5CB-4E65-B1E3-8B08930B963C}"/>
              </a:ext>
            </a:extLst>
          </p:cNvPr>
          <p:cNvCxnSpPr>
            <a:cxnSpLocks/>
          </p:cNvCxnSpPr>
          <p:nvPr/>
        </p:nvCxnSpPr>
        <p:spPr>
          <a:xfrm flipV="1">
            <a:off x="8572453" y="5750961"/>
            <a:ext cx="0" cy="435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CE4CB2A-2E58-4DF5-AF35-51A88F5ACC4B}"/>
              </a:ext>
            </a:extLst>
          </p:cNvPr>
          <p:cNvCxnSpPr>
            <a:cxnSpLocks/>
          </p:cNvCxnSpPr>
          <p:nvPr/>
        </p:nvCxnSpPr>
        <p:spPr>
          <a:xfrm flipH="1">
            <a:off x="8572453" y="618619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58A84D8-E71D-455F-8E89-30D463D0C483}"/>
              </a:ext>
            </a:extLst>
          </p:cNvPr>
          <p:cNvCxnSpPr>
            <a:cxnSpLocks/>
          </p:cNvCxnSpPr>
          <p:nvPr/>
        </p:nvCxnSpPr>
        <p:spPr>
          <a:xfrm flipH="1">
            <a:off x="8511069" y="3794760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7FD8C92-2D4F-4361-A20B-180758AFB7DB}"/>
              </a:ext>
            </a:extLst>
          </p:cNvPr>
          <p:cNvCxnSpPr>
            <a:cxnSpLocks/>
          </p:cNvCxnSpPr>
          <p:nvPr/>
        </p:nvCxnSpPr>
        <p:spPr>
          <a:xfrm flipH="1">
            <a:off x="8518851" y="4277360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7FDA57-2A49-4DBE-A607-D28BC0C5680D}"/>
              </a:ext>
            </a:extLst>
          </p:cNvPr>
          <p:cNvCxnSpPr>
            <a:cxnSpLocks/>
          </p:cNvCxnSpPr>
          <p:nvPr/>
        </p:nvCxnSpPr>
        <p:spPr>
          <a:xfrm flipH="1">
            <a:off x="8518851" y="4780280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D3D38D-5679-4C93-981F-3898DC1579C9}"/>
              </a:ext>
            </a:extLst>
          </p:cNvPr>
          <p:cNvSpPr txBox="1"/>
          <p:nvPr/>
        </p:nvSpPr>
        <p:spPr>
          <a:xfrm>
            <a:off x="8730351" y="3618472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7.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피격 이펙트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FE21F3-57E2-4E19-8DBB-9ECA05F53682}"/>
              </a:ext>
            </a:extLst>
          </p:cNvPr>
          <p:cNvSpPr txBox="1"/>
          <p:nvPr/>
        </p:nvSpPr>
        <p:spPr>
          <a:xfrm>
            <a:off x="8730351" y="4076330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9.</a:t>
            </a:r>
            <a:r>
              <a:rPr lang="ko-KR" altLang="en-US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보스맵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클리어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130248-1839-483B-B309-87971BF5D55B}"/>
              </a:ext>
            </a:extLst>
          </p:cNvPr>
          <p:cNvSpPr txBox="1"/>
          <p:nvPr/>
        </p:nvSpPr>
        <p:spPr>
          <a:xfrm>
            <a:off x="8730351" y="4544213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10.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하트 아이템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0F695A-9780-40BC-83DA-E47180516450}"/>
              </a:ext>
            </a:extLst>
          </p:cNvPr>
          <p:cNvSpPr txBox="1"/>
          <p:nvPr/>
        </p:nvSpPr>
        <p:spPr>
          <a:xfrm>
            <a:off x="8783953" y="5988121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8.</a:t>
            </a:r>
            <a:r>
              <a:rPr lang="ko-KR" altLang="en-US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맵디자인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59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 정의서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FDFDB0-6F51-4942-861B-E54D695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10906"/>
              </p:ext>
            </p:extLst>
          </p:nvPr>
        </p:nvGraphicFramePr>
        <p:xfrm>
          <a:off x="838200" y="1533236"/>
          <a:ext cx="10515600" cy="46724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06589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63481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800765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398607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268087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76052595"/>
                    </a:ext>
                  </a:extLst>
                </a:gridCol>
              </a:tblGrid>
              <a:tr h="397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사항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7321"/>
                  </a:ext>
                </a:extLst>
              </a:tr>
              <a:tr h="397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104"/>
                  </a:ext>
                </a:extLst>
              </a:tr>
              <a:tr h="80400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은 아래방향으로 중력작용이 작용하게 만들고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좌우 조작키와 점프키를 만든다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방향으로 자유롭게 이동이 가능하게 만들고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상하좌우 조작키를 만든다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서로 겹쳐지지 않고 통과 불가능하기 때문에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를 밟을 수 있다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11813"/>
                  </a:ext>
                </a:extLst>
              </a:tr>
              <a:tr h="5783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움직일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이동할 방향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수행할 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를 해당방향으로 이동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pc1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에게는 지속적인 중력작용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40119"/>
                  </a:ext>
                </a:extLst>
              </a:tr>
              <a:tr h="9586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테스트 방법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PC1,2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를 동시에 조작해보기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PC1,2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를 충돌시키기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PC1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을 공중에 놓기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각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를 빠르게 조작해보기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65733"/>
                  </a:ext>
                </a:extLst>
              </a:tr>
              <a:tr h="10029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 기준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1.PC1,2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를 동시 조작할 수 있는가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2.PC1,2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 겹쳐지지 않는가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3.PC1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 공중에서 자동으로 중력이 적용되는가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빠르게 조작했을 시에 입력이 지연되거나 누락되지는 않는가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21856"/>
                  </a:ext>
                </a:extLst>
              </a:tr>
              <a:tr h="5326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변경가능성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관련요구사항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effectLst/>
                        </a:rPr>
                        <a:t>6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3048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240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 정의서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FDFDB0-6F51-4942-861B-E54D695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83867"/>
              </p:ext>
            </p:extLst>
          </p:nvPr>
        </p:nvGraphicFramePr>
        <p:xfrm>
          <a:off x="838200" y="1524000"/>
          <a:ext cx="10515599" cy="4563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6844">
                  <a:extLst>
                    <a:ext uri="{9D8B030D-6E8A-4147-A177-3AD203B41FA5}">
                      <a16:colId xmlns:a16="http://schemas.microsoft.com/office/drawing/2014/main" val="3706589943"/>
                    </a:ext>
                  </a:extLst>
                </a:gridCol>
                <a:gridCol w="1777751">
                  <a:extLst>
                    <a:ext uri="{9D8B030D-6E8A-4147-A177-3AD203B41FA5}">
                      <a16:colId xmlns:a16="http://schemas.microsoft.com/office/drawing/2014/main" val="1646348160"/>
                    </a:ext>
                  </a:extLst>
                </a:gridCol>
                <a:gridCol w="1777751">
                  <a:extLst>
                    <a:ext uri="{9D8B030D-6E8A-4147-A177-3AD203B41FA5}">
                      <a16:colId xmlns:a16="http://schemas.microsoft.com/office/drawing/2014/main" val="880076501"/>
                    </a:ext>
                  </a:extLst>
                </a:gridCol>
                <a:gridCol w="1777751">
                  <a:extLst>
                    <a:ext uri="{9D8B030D-6E8A-4147-A177-3AD203B41FA5}">
                      <a16:colId xmlns:a16="http://schemas.microsoft.com/office/drawing/2014/main" val="3139860761"/>
                    </a:ext>
                  </a:extLst>
                </a:gridCol>
                <a:gridCol w="1777751">
                  <a:extLst>
                    <a:ext uri="{9D8B030D-6E8A-4147-A177-3AD203B41FA5}">
                      <a16:colId xmlns:a16="http://schemas.microsoft.com/office/drawing/2014/main" val="2226808787"/>
                    </a:ext>
                  </a:extLst>
                </a:gridCol>
                <a:gridCol w="1777751">
                  <a:extLst>
                    <a:ext uri="{9D8B030D-6E8A-4147-A177-3AD203B41FA5}">
                      <a16:colId xmlns:a16="http://schemas.microsoft.com/office/drawing/2014/main" val="2276052595"/>
                    </a:ext>
                  </a:extLst>
                </a:gridCol>
              </a:tblGrid>
              <a:tr h="457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요구사항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사항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7321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104"/>
                  </a:ext>
                </a:extLst>
              </a:tr>
              <a:tr h="80558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디자인한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콘솔창에 출력한다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게임이 진행되는 동안에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변경되는 부분을 변경해서 화면에서 출력한다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11813"/>
                  </a:ext>
                </a:extLst>
              </a:tr>
              <a:tr h="80558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필요데이터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게임보드 배열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수행할 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플레이어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아이템과 블록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함정 등을 화면에 출력한다</a:t>
                      </a: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20793"/>
                  </a:ext>
                </a:extLst>
              </a:tr>
              <a:tr h="60626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테스트 방법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게임 시작 시의 화면 검사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게임 진행 중의 화면 검사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89054"/>
                  </a:ext>
                </a:extLst>
              </a:tr>
              <a:tr h="100490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 기준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게임 시작 시에 게임 화면이 잘 그려지는가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게임 진행 중에 게임 화면의 바뀐 부분이 잘 그려지는가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86568"/>
                  </a:ext>
                </a:extLst>
              </a:tr>
              <a:tr h="4847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변경가능성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관련요구사항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43047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861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 정의서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FDFDB0-6F51-4942-861B-E54D695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39963"/>
              </p:ext>
            </p:extLst>
          </p:nvPr>
        </p:nvGraphicFramePr>
        <p:xfrm>
          <a:off x="838200" y="1533236"/>
          <a:ext cx="10515600" cy="447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06589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63481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800765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398607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268087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76052595"/>
                    </a:ext>
                  </a:extLst>
                </a:gridCol>
              </a:tblGrid>
              <a:tr h="408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사항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화살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7321"/>
                  </a:ext>
                </a:extLst>
              </a:tr>
              <a:tr h="408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104"/>
                  </a:ext>
                </a:extLst>
              </a:tr>
              <a:tr h="9935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5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화살 발사대에서 주기적으로 화살이 발사되도록 만든다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발사된 화살이 발사 방향으로 주기적으로 움직인다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화살은 벽과 닿으면 사라진다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화살은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PC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와 닿으면 사라지면서 플레이어의 체력을 깎는다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11813"/>
                  </a:ext>
                </a:extLst>
              </a:tr>
              <a:tr h="71914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필요데이터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게임보드 배열로부터 얻어낸 화살대와 화살과 플레이어의 위치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플레이어의 라이프</a:t>
                      </a: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수행할 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발사하거나 이동할 위치가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막혀있지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않으면 이동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막혀있으면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사라짐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막혀있는데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플레이어면 데미지를 줌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07724"/>
                  </a:ext>
                </a:extLst>
              </a:tr>
              <a:tr h="6936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테스트 방법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5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게임 실행 시키고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맵에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 있는 발사대들과 발사된 화살들을 관찰하기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화살을 벽에 충돌시키기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화살을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PC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에 충돌시키기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10029"/>
                  </a:ext>
                </a:extLst>
              </a:tr>
              <a:tr h="84360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 기준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5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맵에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 있는 모든 발사대에서 화살이 주기적으로 발사되는지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발사된 화살이 발사된 방향으로 주기적으로 움직이는지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화살이 벽에 충돌했을 시에 사라지는지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화살이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PC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에 닿았을 시에 사라지면서 플레이어의 라이프가 깎이는지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89258"/>
                  </a:ext>
                </a:extLst>
              </a:tr>
              <a:tr h="4127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변경가능성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관련요구사항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6827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41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 정의서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FDFDB0-6F51-4942-861B-E54D695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91446"/>
              </p:ext>
            </p:extLst>
          </p:nvPr>
        </p:nvGraphicFramePr>
        <p:xfrm>
          <a:off x="838200" y="1407942"/>
          <a:ext cx="10479405" cy="45604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3706589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63481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800765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398607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268087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76052595"/>
                    </a:ext>
                  </a:extLst>
                </a:gridCol>
              </a:tblGrid>
              <a:tr h="37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사항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열쇠와 버튼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7321"/>
                  </a:ext>
                </a:extLst>
              </a:tr>
              <a:tr h="37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104"/>
                  </a:ext>
                </a:extLst>
              </a:tr>
              <a:tr h="7490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열쇠를 얻으면 그 열쇠와 같은 색의 문이 열린다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있는 같은 색의 모든 열쇠를 먹어야만 문이 열린다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버튼을 누르면 그 버튼과 같은 색의 문이 열린다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있는 같은 색의 모든 버튼을 눌러야만 문이 열린다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11813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필요데이터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와 열쇠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버튼의 충돌 여부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있는 열쇠와 버튼의 총량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수행할 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열쇠를 모두 얻거나 버튼을 모두 눌렀다면 같은 색의 문 사라짐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55976"/>
                  </a:ext>
                </a:extLst>
              </a:tr>
              <a:tr h="9343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테스트 방법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있는 같은 색의 열쇠를 모두 먹기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있는 같은 색의 버튼을 모두 누르기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68122"/>
                  </a:ext>
                </a:extLst>
              </a:tr>
              <a:tr h="9343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 기준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있는 같은 색의 열쇠를 모두 먹으면 해당 색깔의 문이 열리는지 검사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있는 같은 색의 버튼을 모두 누르면 해당 색깔의 문이 열리는지 검사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59124"/>
                  </a:ext>
                </a:extLst>
              </a:tr>
              <a:tr h="3783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변경가능성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관련요구사항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342738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936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 정의서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FDFDB0-6F51-4942-861B-E54D695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75760"/>
              </p:ext>
            </p:extLst>
          </p:nvPr>
        </p:nvGraphicFramePr>
        <p:xfrm>
          <a:off x="838200" y="1220647"/>
          <a:ext cx="10515600" cy="47289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06589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63481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800765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398607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268087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76052595"/>
                    </a:ext>
                  </a:extLst>
                </a:gridCol>
              </a:tblGrid>
              <a:tr h="384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사항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라이프와 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7321"/>
                  </a:ext>
                </a:extLst>
              </a:tr>
              <a:tr h="384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104"/>
                  </a:ext>
                </a:extLst>
              </a:tr>
              <a:tr h="10622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5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게임 시작시에 일정한 코인과 라이프를 갖고 시작함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데미지를 입으면 라이프가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칸씩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 줄어든다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라이프가 모두 달면 코인을 소비하며 재시도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코인이 모두 달면 게임오버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플레이어의 현재 코인과 라이프를 지속적으로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UI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에 표시한다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한번 데미지를 입으면 일정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시간동안의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 무적시간을 갖는다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11813"/>
                  </a:ext>
                </a:extLst>
              </a:tr>
              <a:tr h="48502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필요데이터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플레이어의 코인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라이프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무적시간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데미지를 입었는지 여부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수행할 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데미지를 입었을 때 무적이 아니면 라이프와 코인 감소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970472"/>
                  </a:ext>
                </a:extLst>
              </a:tr>
              <a:tr h="71965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테스트 방법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5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게임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시작시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 코인과 라이프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UI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50" charset="-127"/>
                        </a:rPr>
                        <a:t> 확인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게임 시작 후 한번 데미지를 입고나서 코인과 라이프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UI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확인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지속적으로 많은 데미지를 입으면서 게임의 변화 확인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16635"/>
                  </a:ext>
                </a:extLst>
              </a:tr>
              <a:tr h="86984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 기준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5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게임 시작 시 코인과 라이프가 잘 지급되었는가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플레이어의 코인과 라이프가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UI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잘 표시되는가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데미지를 입으면 라이프가 잘 줄어드는가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데미지를 입으면 무적시간이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적용된느가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라이프가 없으면 해당 레벨을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재시작하는가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코인이 없으면 게임오버 되는가</a:t>
                      </a: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8029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변경가능성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관련요구사항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effectLst/>
                        </a:rPr>
                        <a:t>3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78210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55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 정의서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FDFDB0-6F51-4942-861B-E54D695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45107"/>
              </p:ext>
            </p:extLst>
          </p:nvPr>
        </p:nvGraphicFramePr>
        <p:xfrm>
          <a:off x="838200" y="1711958"/>
          <a:ext cx="10515600" cy="43533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06589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63481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800765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398607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268087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76052595"/>
                    </a:ext>
                  </a:extLst>
                </a:gridCol>
              </a:tblGrid>
              <a:tr h="36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사항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PC </a:t>
                      </a:r>
                      <a:r>
                        <a:rPr lang="ko-KR" altLang="en-US" sz="1600" dirty="0"/>
                        <a:t>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7321"/>
                  </a:ext>
                </a:extLst>
              </a:tr>
              <a:tr h="36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104"/>
                  </a:ext>
                </a:extLst>
              </a:tr>
              <a:tr h="74250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1.PC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조작 시 자연스러운 움직임을 연출한다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적당한 속도로 움직이게 만들어야 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3.PC1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에게 중력이 자연스럽게 적용되고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점프도 자연스러워야 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11813"/>
                  </a:ext>
                </a:extLst>
              </a:tr>
              <a:tr h="5587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필요데이터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키보드 입력 값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현재 각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 좌표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이동하고자 하는 방향의 블록 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PC1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 점프 정보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수행할 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이동할 수 있다면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를 이동한다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점프할 수 있다면 점프한다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0278"/>
                  </a:ext>
                </a:extLst>
              </a:tr>
              <a:tr h="9262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테스트 방법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각 조작키를 한번만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눌러보기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각 조작키를 꾹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눌러보기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각 조작키를 빠르게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눌러보기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79584"/>
                  </a:ext>
                </a:extLst>
              </a:tr>
              <a:tr h="9262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 기준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조작키를 다양하게 눌러도 일정한 속도로 부드럽게 움직이는가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2.PC1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에게 지속적으로 중력이 작용하는가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3.PC1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 점프가 자연스러운가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16422"/>
                  </a:ext>
                </a:extLst>
              </a:tr>
              <a:tr h="41244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변경가능성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관련요구사항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effectLst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245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531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 정의서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FDFDB0-6F51-4942-861B-E54D695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04151"/>
              </p:ext>
            </p:extLst>
          </p:nvPr>
        </p:nvGraphicFramePr>
        <p:xfrm>
          <a:off x="838200" y="1711958"/>
          <a:ext cx="10515600" cy="43533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06589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63481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800765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398607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268087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76052595"/>
                    </a:ext>
                  </a:extLst>
                </a:gridCol>
              </a:tblGrid>
              <a:tr h="36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사항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피격 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7321"/>
                  </a:ext>
                </a:extLst>
              </a:tr>
              <a:tr h="36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104"/>
                  </a:ext>
                </a:extLst>
              </a:tr>
              <a:tr h="74250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피격시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플레이어에게 피격 여부를 알려주기 위해서 깜빡이는 이펙트를 준다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게임 화면 주변이 빨갛게 깜빡인다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11813"/>
                  </a:ext>
                </a:extLst>
              </a:tr>
              <a:tr h="5587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데미지를 입은 플레이어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플레이어의 위치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수행할 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무적시간이 아닌데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피격시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라이프 깎으면서 이펙트 주기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0278"/>
                  </a:ext>
                </a:extLst>
              </a:tr>
              <a:tr h="9262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테스트 방법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PC1,2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를 움직여서 함정들과 보스에 충돌 시키기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함정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화살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화살대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스파이크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폭탄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은 점프 중에도 함정들과 보스에 충돌 시켜본다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79584"/>
                  </a:ext>
                </a:extLst>
              </a:tr>
              <a:tr h="9262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 기준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1.PC1,2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 이동 시에 함정들과 보스에 충돌하면 피격 이펙트가 일어나는가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이펙트 이후에도 정상적으로 게임이 진행되는가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피격 이벤트가 게임 진행에 방해가 되지 않고 매끄럽게 일어나는가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무적시간에 함정이나 보스에 충돌하면 이펙트가 일어나는가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16422"/>
                  </a:ext>
                </a:extLst>
              </a:tr>
              <a:tr h="41244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변경가능성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관련요구사항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effectLst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245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17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 정의서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FDFDB0-6F51-4942-861B-E54D695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57801"/>
              </p:ext>
            </p:extLst>
          </p:nvPr>
        </p:nvGraphicFramePr>
        <p:xfrm>
          <a:off x="838200" y="1711960"/>
          <a:ext cx="10515599" cy="45334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6844">
                  <a:extLst>
                    <a:ext uri="{9D8B030D-6E8A-4147-A177-3AD203B41FA5}">
                      <a16:colId xmlns:a16="http://schemas.microsoft.com/office/drawing/2014/main" val="3706589943"/>
                    </a:ext>
                  </a:extLst>
                </a:gridCol>
                <a:gridCol w="1777751">
                  <a:extLst>
                    <a:ext uri="{9D8B030D-6E8A-4147-A177-3AD203B41FA5}">
                      <a16:colId xmlns:a16="http://schemas.microsoft.com/office/drawing/2014/main" val="1646348160"/>
                    </a:ext>
                  </a:extLst>
                </a:gridCol>
                <a:gridCol w="1777751">
                  <a:extLst>
                    <a:ext uri="{9D8B030D-6E8A-4147-A177-3AD203B41FA5}">
                      <a16:colId xmlns:a16="http://schemas.microsoft.com/office/drawing/2014/main" val="880076501"/>
                    </a:ext>
                  </a:extLst>
                </a:gridCol>
                <a:gridCol w="1777751">
                  <a:extLst>
                    <a:ext uri="{9D8B030D-6E8A-4147-A177-3AD203B41FA5}">
                      <a16:colId xmlns:a16="http://schemas.microsoft.com/office/drawing/2014/main" val="3139860761"/>
                    </a:ext>
                  </a:extLst>
                </a:gridCol>
                <a:gridCol w="1777751">
                  <a:extLst>
                    <a:ext uri="{9D8B030D-6E8A-4147-A177-3AD203B41FA5}">
                      <a16:colId xmlns:a16="http://schemas.microsoft.com/office/drawing/2014/main" val="2226808787"/>
                    </a:ext>
                  </a:extLst>
                </a:gridCol>
                <a:gridCol w="1777751">
                  <a:extLst>
                    <a:ext uri="{9D8B030D-6E8A-4147-A177-3AD203B41FA5}">
                      <a16:colId xmlns:a16="http://schemas.microsoft.com/office/drawing/2014/main" val="2276052595"/>
                    </a:ext>
                  </a:extLst>
                </a:gridCol>
              </a:tblGrid>
              <a:tr h="438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요구사항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사항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7321"/>
                  </a:ext>
                </a:extLst>
              </a:tr>
              <a:tr h="382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104"/>
                  </a:ext>
                </a:extLst>
              </a:tr>
              <a:tr h="7724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어울리는 함정의 위치나 플레이어의 난이도 조절을 고려해서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디자인한다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 역할을 고려해서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디자인한다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게임 초반부에는 자연스럽게 게임을 익힐 수 있도록 유도한다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11813"/>
                  </a:ext>
                </a:extLst>
              </a:tr>
              <a:tr h="7724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고려 사항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플레이어의 실력과 게임의 난이도의 밸런스를 맞춰야 함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플레이어 마다의 실력차이도 고려해야 함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 사항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플레이어가 지속적으로 흥미를 느끼도록 유도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20793"/>
                  </a:ext>
                </a:extLst>
              </a:tr>
              <a:tr h="5812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테스트 방법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플레이해보면서 초반부 플레이와 후반부 플레이 비교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소모되는 시간과 라이프를 비교한다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여러 사람이 플레이해본다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89054"/>
                  </a:ext>
                </a:extLst>
              </a:tr>
              <a:tr h="9635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 기준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초반부에 시간과 라이프가 과도하게 소모되지는 않는가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제공된 코인과 라이프로 대부분의 사람이 게임을 클리어할 수 있는가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후반부에는 초반부보다 난이도가 더 올라가서 시간과 라이프가 더 많이 소모되는가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86568"/>
                  </a:ext>
                </a:extLst>
              </a:tr>
              <a:tr h="3901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변경가능성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관련요구사항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43047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55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14EE26-DBFA-4356-BD06-029C685B2F5D}"/>
              </a:ext>
            </a:extLst>
          </p:cNvPr>
          <p:cNvCxnSpPr/>
          <p:nvPr/>
        </p:nvCxnSpPr>
        <p:spPr>
          <a:xfrm>
            <a:off x="289249" y="681135"/>
            <a:ext cx="429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09B46-3930-41A1-A9F9-7446E6885215}"/>
              </a:ext>
            </a:extLst>
          </p:cNvPr>
          <p:cNvCxnSpPr>
            <a:cxnSpLocks/>
          </p:cNvCxnSpPr>
          <p:nvPr/>
        </p:nvCxnSpPr>
        <p:spPr>
          <a:xfrm>
            <a:off x="1436914" y="681135"/>
            <a:ext cx="17354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8C47E-EAC1-40A6-91FD-490F47C47A83}"/>
              </a:ext>
            </a:extLst>
          </p:cNvPr>
          <p:cNvSpPr txBox="1"/>
          <p:nvPr/>
        </p:nvSpPr>
        <p:spPr>
          <a:xfrm>
            <a:off x="3172408" y="487138"/>
            <a:ext cx="39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2scape Project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DA9EEF-FF53-4C07-8136-02CF1BBF25A5}"/>
              </a:ext>
            </a:extLst>
          </p:cNvPr>
          <p:cNvCxnSpPr/>
          <p:nvPr/>
        </p:nvCxnSpPr>
        <p:spPr>
          <a:xfrm>
            <a:off x="503853" y="681135"/>
            <a:ext cx="0" cy="942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A6D08C-7BD8-472B-BAD9-76E7DA44C4DA}"/>
              </a:ext>
            </a:extLst>
          </p:cNvPr>
          <p:cNvCxnSpPr>
            <a:cxnSpLocks/>
          </p:cNvCxnSpPr>
          <p:nvPr/>
        </p:nvCxnSpPr>
        <p:spPr>
          <a:xfrm flipH="1">
            <a:off x="503854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50448-6572-4176-B7F5-477C20061DBC}"/>
              </a:ext>
            </a:extLst>
          </p:cNvPr>
          <p:cNvSpPr txBox="1"/>
          <p:nvPr/>
        </p:nvSpPr>
        <p:spPr>
          <a:xfrm>
            <a:off x="711832" y="142953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기획서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2749AB-EE2B-494E-A674-17D6C466F1F7}"/>
              </a:ext>
            </a:extLst>
          </p:cNvPr>
          <p:cNvCxnSpPr>
            <a:cxnSpLocks/>
          </p:cNvCxnSpPr>
          <p:nvPr/>
        </p:nvCxnSpPr>
        <p:spPr>
          <a:xfrm flipH="1">
            <a:off x="1894115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7649DB-3A97-4D43-A377-2FF954FC1A06}"/>
              </a:ext>
            </a:extLst>
          </p:cNvPr>
          <p:cNvSpPr txBox="1"/>
          <p:nvPr/>
        </p:nvSpPr>
        <p:spPr>
          <a:xfrm>
            <a:off x="2052731" y="1429530"/>
            <a:ext cx="27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957180-1F44-4D89-B4C6-3C077AD2AC59}"/>
              </a:ext>
            </a:extLst>
          </p:cNvPr>
          <p:cNvCxnSpPr>
            <a:cxnSpLocks/>
          </p:cNvCxnSpPr>
          <p:nvPr/>
        </p:nvCxnSpPr>
        <p:spPr>
          <a:xfrm>
            <a:off x="1996745" y="1632858"/>
            <a:ext cx="0" cy="44413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03C13E9-8B37-466C-94D7-804EF238AECA}"/>
              </a:ext>
            </a:extLst>
          </p:cNvPr>
          <p:cNvSpPr/>
          <p:nvPr/>
        </p:nvSpPr>
        <p:spPr>
          <a:xfrm rot="10800000">
            <a:off x="1931437" y="6130211"/>
            <a:ext cx="129882" cy="1119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34B93B-E4B4-48A6-B383-1307D9E7048A}"/>
              </a:ext>
            </a:extLst>
          </p:cNvPr>
          <p:cNvCxnSpPr>
            <a:cxnSpLocks/>
          </p:cNvCxnSpPr>
          <p:nvPr/>
        </p:nvCxnSpPr>
        <p:spPr>
          <a:xfrm flipH="1">
            <a:off x="2276663" y="1623527"/>
            <a:ext cx="1763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4DA5FE-D432-4A44-A6DD-BCFAA8A6DB14}"/>
              </a:ext>
            </a:extLst>
          </p:cNvPr>
          <p:cNvSpPr txBox="1"/>
          <p:nvPr/>
        </p:nvSpPr>
        <p:spPr>
          <a:xfrm>
            <a:off x="3974835" y="1429530"/>
            <a:ext cx="156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198AAC-BD82-4ADB-8A0A-0291FBF11B36}"/>
              </a:ext>
            </a:extLst>
          </p:cNvPr>
          <p:cNvCxnSpPr>
            <a:cxnSpLocks/>
          </p:cNvCxnSpPr>
          <p:nvPr/>
        </p:nvCxnSpPr>
        <p:spPr>
          <a:xfrm flipH="1" flipV="1">
            <a:off x="5393088" y="1623527"/>
            <a:ext cx="888442" cy="93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F09FC8-0CB7-4E06-A1CF-48693FCA2209}"/>
              </a:ext>
            </a:extLst>
          </p:cNvPr>
          <p:cNvSpPr txBox="1"/>
          <p:nvPr/>
        </p:nvSpPr>
        <p:spPr>
          <a:xfrm>
            <a:off x="6359324" y="1441065"/>
            <a:ext cx="1040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벤치마크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FD0C37-DA17-4643-A19A-D7CBE7959242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313641" y="1610342"/>
            <a:ext cx="1408928" cy="9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663B62-C0B4-4D32-A57A-B2A2EBA4DE12}"/>
              </a:ext>
            </a:extLst>
          </p:cNvPr>
          <p:cNvSpPr txBox="1"/>
          <p:nvPr/>
        </p:nvSpPr>
        <p:spPr>
          <a:xfrm>
            <a:off x="8724122" y="1796916"/>
            <a:ext cx="281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The world’s hardest game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1CE25-B3D0-40B2-9451-A61B4BBF1218}"/>
              </a:ext>
            </a:extLst>
          </p:cNvPr>
          <p:cNvSpPr txBox="1"/>
          <p:nvPr/>
        </p:nvSpPr>
        <p:spPr>
          <a:xfrm>
            <a:off x="8724122" y="2156517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Toodee</a:t>
            </a:r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and </a:t>
            </a:r>
            <a:r>
              <a:rPr lang="en-US" altLang="ko-KR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Topdee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D44870-5179-471F-97F1-1F6E6B7E808D}"/>
              </a:ext>
            </a:extLst>
          </p:cNvPr>
          <p:cNvSpPr txBox="1"/>
          <p:nvPr/>
        </p:nvSpPr>
        <p:spPr>
          <a:xfrm>
            <a:off x="8724122" y="2514172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Dark Echo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50C8F7-0988-448A-A46E-35A2DC46290A}"/>
              </a:ext>
            </a:extLst>
          </p:cNvPr>
          <p:cNvSpPr txBox="1"/>
          <p:nvPr/>
        </p:nvSpPr>
        <p:spPr>
          <a:xfrm>
            <a:off x="8724122" y="2873773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Fireboy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and </a:t>
            </a:r>
            <a:r>
              <a:rPr lang="en-US" altLang="ko-KR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Watergirl</a:t>
            </a:r>
            <a:endParaRPr lang="ko-KR" altLang="en-US" sz="16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18D73D-B989-42D3-9912-FD41FED1D08E}"/>
              </a:ext>
            </a:extLst>
          </p:cNvPr>
          <p:cNvCxnSpPr>
            <a:cxnSpLocks/>
          </p:cNvCxnSpPr>
          <p:nvPr/>
        </p:nvCxnSpPr>
        <p:spPr>
          <a:xfrm flipV="1">
            <a:off x="8512621" y="1623528"/>
            <a:ext cx="0" cy="1434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7E45C3D-3B6E-4BF4-AA6D-1AF84677AB59}"/>
              </a:ext>
            </a:extLst>
          </p:cNvPr>
          <p:cNvCxnSpPr>
            <a:cxnSpLocks/>
          </p:cNvCxnSpPr>
          <p:nvPr/>
        </p:nvCxnSpPr>
        <p:spPr>
          <a:xfrm flipH="1">
            <a:off x="8512621" y="1988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B6B2C6-8436-4C50-8C90-93AAA0D816F5}"/>
              </a:ext>
            </a:extLst>
          </p:cNvPr>
          <p:cNvCxnSpPr>
            <a:cxnSpLocks/>
          </p:cNvCxnSpPr>
          <p:nvPr/>
        </p:nvCxnSpPr>
        <p:spPr>
          <a:xfrm flipH="1">
            <a:off x="8512621" y="2323285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C3B4C69-BE18-43DF-8AEA-6505AC9295CA}"/>
              </a:ext>
            </a:extLst>
          </p:cNvPr>
          <p:cNvCxnSpPr>
            <a:cxnSpLocks/>
          </p:cNvCxnSpPr>
          <p:nvPr/>
        </p:nvCxnSpPr>
        <p:spPr>
          <a:xfrm flipH="1">
            <a:off x="8512621" y="2708131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0BDD9DB-A757-41C2-9F1B-9BFA7AD150A1}"/>
              </a:ext>
            </a:extLst>
          </p:cNvPr>
          <p:cNvCxnSpPr>
            <a:cxnSpLocks/>
          </p:cNvCxnSpPr>
          <p:nvPr/>
        </p:nvCxnSpPr>
        <p:spPr>
          <a:xfrm flipH="1">
            <a:off x="8512621" y="3051362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E85F03-BA92-436B-B893-E31EA0A99078}"/>
              </a:ext>
            </a:extLst>
          </p:cNvPr>
          <p:cNvCxnSpPr>
            <a:cxnSpLocks/>
          </p:cNvCxnSpPr>
          <p:nvPr/>
        </p:nvCxnSpPr>
        <p:spPr>
          <a:xfrm flipH="1" flipV="1">
            <a:off x="6912425" y="1796917"/>
            <a:ext cx="20208" cy="20566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67C461-6396-4CE8-A2E0-B8181EC8A904}"/>
              </a:ext>
            </a:extLst>
          </p:cNvPr>
          <p:cNvSpPr txBox="1"/>
          <p:nvPr/>
        </p:nvSpPr>
        <p:spPr>
          <a:xfrm>
            <a:off x="6349470" y="3951609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 장르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376CB7-67BF-4E83-99AA-F963026DD5C9}"/>
              </a:ext>
            </a:extLst>
          </p:cNvPr>
          <p:cNvCxnSpPr>
            <a:cxnSpLocks/>
          </p:cNvCxnSpPr>
          <p:nvPr/>
        </p:nvCxnSpPr>
        <p:spPr>
          <a:xfrm flipH="1">
            <a:off x="7654207" y="4136275"/>
            <a:ext cx="1069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0DFEA52-DFE2-4D21-B882-BBAB4D4F00D9}"/>
              </a:ext>
            </a:extLst>
          </p:cNvPr>
          <p:cNvCxnSpPr>
            <a:cxnSpLocks/>
          </p:cNvCxnSpPr>
          <p:nvPr/>
        </p:nvCxnSpPr>
        <p:spPr>
          <a:xfrm flipV="1">
            <a:off x="8512621" y="4136276"/>
            <a:ext cx="0" cy="6782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C14A3B-1864-4C8A-A76E-5D7550BA7DB4}"/>
              </a:ext>
            </a:extLst>
          </p:cNvPr>
          <p:cNvSpPr txBox="1"/>
          <p:nvPr/>
        </p:nvSpPr>
        <p:spPr>
          <a:xfrm>
            <a:off x="8724122" y="3925824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스테이지형 미로 게임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907A36A-5568-4139-8B18-CEC31E037E6D}"/>
              </a:ext>
            </a:extLst>
          </p:cNvPr>
          <p:cNvCxnSpPr>
            <a:cxnSpLocks/>
          </p:cNvCxnSpPr>
          <p:nvPr/>
        </p:nvCxnSpPr>
        <p:spPr>
          <a:xfrm flipH="1">
            <a:off x="8512621" y="4460796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1AFD3A-D69F-474F-988B-CDDFA458F324}"/>
              </a:ext>
            </a:extLst>
          </p:cNvPr>
          <p:cNvSpPr txBox="1"/>
          <p:nvPr/>
        </p:nvSpPr>
        <p:spPr>
          <a:xfrm>
            <a:off x="8724122" y="4272750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스테이지형 퍼즐 게임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31C00-E706-40DC-B2A8-3F7E9057A0CF}"/>
              </a:ext>
            </a:extLst>
          </p:cNvPr>
          <p:cNvCxnSpPr>
            <a:cxnSpLocks/>
          </p:cNvCxnSpPr>
          <p:nvPr/>
        </p:nvCxnSpPr>
        <p:spPr>
          <a:xfrm flipH="1">
            <a:off x="8512621" y="4814483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AB3CBA-68FC-4904-AD85-24C00E9F4EF6}"/>
              </a:ext>
            </a:extLst>
          </p:cNvPr>
          <p:cNvSpPr txBox="1"/>
          <p:nvPr/>
        </p:nvSpPr>
        <p:spPr>
          <a:xfrm>
            <a:off x="8724122" y="4626437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협동형 게임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D233D-0AEF-4CDA-94F8-B98F1FE44A01}"/>
              </a:ext>
            </a:extLst>
          </p:cNvPr>
          <p:cNvSpPr txBox="1"/>
          <p:nvPr/>
        </p:nvSpPr>
        <p:spPr>
          <a:xfrm>
            <a:off x="8722569" y="1425676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Pico park</a:t>
            </a:r>
            <a:r>
              <a: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가</a:t>
            </a:r>
            <a:endParaRPr lang="en-US" altLang="ko-KR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3A6FFB-09F5-49F6-95DC-99CD4C81CF07}"/>
              </a:ext>
            </a:extLst>
          </p:cNvPr>
          <p:cNvSpPr txBox="1"/>
          <p:nvPr/>
        </p:nvSpPr>
        <p:spPr>
          <a:xfrm>
            <a:off x="566041" y="6298160"/>
            <a:ext cx="31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2scape Project </a:t>
            </a:r>
            <a:r>
              <a:rPr lang="ko-KR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개발 문서</a:t>
            </a:r>
          </a:p>
        </p:txBody>
      </p:sp>
    </p:spTree>
    <p:extLst>
      <p:ext uri="{BB962C8B-B14F-4D97-AF65-F5344CB8AC3E}">
        <p14:creationId xmlns:p14="http://schemas.microsoft.com/office/powerpoint/2010/main" val="48308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 정의서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FDFDB0-6F51-4942-861B-E54D695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85948"/>
              </p:ext>
            </p:extLst>
          </p:nvPr>
        </p:nvGraphicFramePr>
        <p:xfrm>
          <a:off x="838200" y="1711960"/>
          <a:ext cx="10515600" cy="4301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06589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63481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800765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398607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268087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76052595"/>
                    </a:ext>
                  </a:extLst>
                </a:gridCol>
              </a:tblGrid>
              <a:tr h="419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사항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보스맵</a:t>
                      </a:r>
                      <a:r>
                        <a:rPr lang="ko-KR" altLang="en-US" sz="1600" dirty="0"/>
                        <a:t> 클리어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7321"/>
                  </a:ext>
                </a:extLst>
              </a:tr>
              <a:tr h="419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104"/>
                  </a:ext>
                </a:extLst>
              </a:tr>
              <a:tr h="80967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5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있는 모든 색깔벽을 없애면 연출이 나오면서 게임을 클리어한다</a:t>
                      </a: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11813"/>
                  </a:ext>
                </a:extLst>
              </a:tr>
              <a:tr h="6505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맵에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색깔벽이 남아있는지 여부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수행할 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이펙트 주며 보스 사라지고 엔딩으로 넘어가는 처리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07724"/>
                  </a:ext>
                </a:extLst>
              </a:tr>
              <a:tr h="7121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테스트 방법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5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보스 스테이지에 있는 모든 열쇠를 먹고 버튼을 누르며 모든 색깔벽을 없앤다</a:t>
                      </a: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10029"/>
                  </a:ext>
                </a:extLst>
              </a:tr>
              <a:tr h="8660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 기준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5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색깔벽이 없으면  이펙트가 나오며 보스가 사라지는가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보스가 사라지고 나서 엔딩으로 넘어가는가</a:t>
                      </a: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89258"/>
                  </a:ext>
                </a:extLst>
              </a:tr>
              <a:tr h="42377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변경가능성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관련요구사항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6827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101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요구사항 정의서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FDFDB0-6F51-4942-861B-E54D695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51965"/>
              </p:ext>
            </p:extLst>
          </p:nvPr>
        </p:nvGraphicFramePr>
        <p:xfrm>
          <a:off x="838200" y="1711960"/>
          <a:ext cx="10515600" cy="43874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06589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63481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800765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398607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268087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76052595"/>
                    </a:ext>
                  </a:extLst>
                </a:gridCol>
              </a:tblGrid>
              <a:tr h="37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사항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하트 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7321"/>
                  </a:ext>
                </a:extLst>
              </a:tr>
              <a:tr h="37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104"/>
                  </a:ext>
                </a:extLst>
              </a:tr>
              <a:tr h="7490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하트모양 아이템을 먹으면 플레이어들의 라이프가 하나 회복된다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아이템을 먹더라도 최대 라이프를 초과해서 회복되지 않는다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11813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필요데이터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각 플레이어가 하트 아이템을 먹었는지 여부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수행할 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하트 아이템을 먹으면 라이프가 최대치를 초과하지 않는 선에서 회복됨</a:t>
                      </a: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55976"/>
                  </a:ext>
                </a:extLst>
              </a:tr>
              <a:tr h="9343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테스트 방법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1.PC1,2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 각각 라이프가 줄어든 상태에서 하트 아이템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먹어보기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2.PC1,2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 각각 라이프가 최대치인 상태에서 하트 아이템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먹어보기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68122"/>
                  </a:ext>
                </a:extLst>
              </a:tr>
              <a:tr h="9343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 기준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 gridSpan="5"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라이프가 줄어든 상태에서 하트 아이템을 먹었을 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라이프가 잘 차오르고 표시되는가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라이프가 최대치인 상태에서 하트 아이템을 먹으면 라이프가 더 생기지 않고 아이템이 무시되는가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59124"/>
                  </a:ext>
                </a:extLst>
              </a:tr>
              <a:tr h="3783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변경가능성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관련요구사항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effectLst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342738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299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14EE26-DBFA-4356-BD06-029C685B2F5D}"/>
              </a:ext>
            </a:extLst>
          </p:cNvPr>
          <p:cNvCxnSpPr/>
          <p:nvPr/>
        </p:nvCxnSpPr>
        <p:spPr>
          <a:xfrm>
            <a:off x="289249" y="681135"/>
            <a:ext cx="429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09B46-3930-41A1-A9F9-7446E6885215}"/>
              </a:ext>
            </a:extLst>
          </p:cNvPr>
          <p:cNvCxnSpPr>
            <a:cxnSpLocks/>
          </p:cNvCxnSpPr>
          <p:nvPr/>
        </p:nvCxnSpPr>
        <p:spPr>
          <a:xfrm>
            <a:off x="1436914" y="681135"/>
            <a:ext cx="17354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8C47E-EAC1-40A6-91FD-490F47C47A83}"/>
              </a:ext>
            </a:extLst>
          </p:cNvPr>
          <p:cNvSpPr txBox="1"/>
          <p:nvPr/>
        </p:nvSpPr>
        <p:spPr>
          <a:xfrm>
            <a:off x="3172408" y="487138"/>
            <a:ext cx="213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2scape Project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DA9EEF-FF53-4C07-8136-02CF1BBF25A5}"/>
              </a:ext>
            </a:extLst>
          </p:cNvPr>
          <p:cNvCxnSpPr/>
          <p:nvPr/>
        </p:nvCxnSpPr>
        <p:spPr>
          <a:xfrm>
            <a:off x="503853" y="681135"/>
            <a:ext cx="0" cy="942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A6D08C-7BD8-472B-BAD9-76E7DA44C4DA}"/>
              </a:ext>
            </a:extLst>
          </p:cNvPr>
          <p:cNvCxnSpPr>
            <a:cxnSpLocks/>
          </p:cNvCxnSpPr>
          <p:nvPr/>
        </p:nvCxnSpPr>
        <p:spPr>
          <a:xfrm flipH="1">
            <a:off x="503854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50448-6572-4176-B7F5-477C20061DBC}"/>
              </a:ext>
            </a:extLst>
          </p:cNvPr>
          <p:cNvSpPr txBox="1"/>
          <p:nvPr/>
        </p:nvSpPr>
        <p:spPr>
          <a:xfrm>
            <a:off x="711832" y="1429530"/>
            <a:ext cx="12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모듈화와  함수 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2749AB-EE2B-494E-A674-17D6C466F1F7}"/>
              </a:ext>
            </a:extLst>
          </p:cNvPr>
          <p:cNvCxnSpPr>
            <a:cxnSpLocks/>
          </p:cNvCxnSpPr>
          <p:nvPr/>
        </p:nvCxnSpPr>
        <p:spPr>
          <a:xfrm flipH="1">
            <a:off x="1894115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7649DB-3A97-4D43-A377-2FF954FC1A06}"/>
              </a:ext>
            </a:extLst>
          </p:cNvPr>
          <p:cNvSpPr txBox="1"/>
          <p:nvPr/>
        </p:nvSpPr>
        <p:spPr>
          <a:xfrm>
            <a:off x="2052731" y="1429530"/>
            <a:ext cx="27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957180-1F44-4D89-B4C6-3C077AD2AC59}"/>
              </a:ext>
            </a:extLst>
          </p:cNvPr>
          <p:cNvCxnSpPr>
            <a:cxnSpLocks/>
          </p:cNvCxnSpPr>
          <p:nvPr/>
        </p:nvCxnSpPr>
        <p:spPr>
          <a:xfrm>
            <a:off x="1996745" y="1632858"/>
            <a:ext cx="0" cy="44413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03C13E9-8B37-466C-94D7-804EF238AECA}"/>
              </a:ext>
            </a:extLst>
          </p:cNvPr>
          <p:cNvSpPr/>
          <p:nvPr/>
        </p:nvSpPr>
        <p:spPr>
          <a:xfrm rot="10800000">
            <a:off x="1931437" y="6130211"/>
            <a:ext cx="129882" cy="1119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34B93B-E4B4-48A6-B383-1307D9E7048A}"/>
              </a:ext>
            </a:extLst>
          </p:cNvPr>
          <p:cNvCxnSpPr>
            <a:cxnSpLocks/>
          </p:cNvCxnSpPr>
          <p:nvPr/>
        </p:nvCxnSpPr>
        <p:spPr>
          <a:xfrm flipH="1">
            <a:off x="2276663" y="1623527"/>
            <a:ext cx="1763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4DA5FE-D432-4A44-A6DD-BCFAA8A6DB14}"/>
              </a:ext>
            </a:extLst>
          </p:cNvPr>
          <p:cNvSpPr txBox="1"/>
          <p:nvPr/>
        </p:nvSpPr>
        <p:spPr>
          <a:xfrm>
            <a:off x="3961807" y="1435010"/>
            <a:ext cx="156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198AAC-BD82-4ADB-8A0A-0291FBF11B36}"/>
              </a:ext>
            </a:extLst>
          </p:cNvPr>
          <p:cNvCxnSpPr>
            <a:cxnSpLocks/>
          </p:cNvCxnSpPr>
          <p:nvPr/>
        </p:nvCxnSpPr>
        <p:spPr>
          <a:xfrm flipH="1">
            <a:off x="5393090" y="1623528"/>
            <a:ext cx="5458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F09FC8-0CB7-4E06-A1CF-48693FCA2209}"/>
              </a:ext>
            </a:extLst>
          </p:cNvPr>
          <p:cNvSpPr txBox="1"/>
          <p:nvPr/>
        </p:nvSpPr>
        <p:spPr>
          <a:xfrm>
            <a:off x="5964029" y="1404232"/>
            <a:ext cx="201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모듈별</a:t>
            </a:r>
            <a:r>
              <a:rPr lang="ko-KR" altLang="en-US" sz="20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함수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FD0C37-DA17-4643-A19A-D7CBE7959242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980218" y="1610342"/>
            <a:ext cx="7423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663B62-C0B4-4D32-A57A-B2A2EBA4DE12}"/>
              </a:ext>
            </a:extLst>
          </p:cNvPr>
          <p:cNvSpPr txBox="1"/>
          <p:nvPr/>
        </p:nvSpPr>
        <p:spPr>
          <a:xfrm>
            <a:off x="8724122" y="1796916"/>
            <a:ext cx="281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기획</a:t>
            </a:r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맵 디자인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1CE25-B3D0-40B2-9451-A61B4BBF1218}"/>
              </a:ext>
            </a:extLst>
          </p:cNvPr>
          <p:cNvSpPr txBox="1"/>
          <p:nvPr/>
        </p:nvSpPr>
        <p:spPr>
          <a:xfrm>
            <a:off x="8722569" y="2168348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충돌과 트리거 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18D73D-B989-42D3-9912-FD41FED1D08E}"/>
              </a:ext>
            </a:extLst>
          </p:cNvPr>
          <p:cNvCxnSpPr>
            <a:cxnSpLocks/>
          </p:cNvCxnSpPr>
          <p:nvPr/>
        </p:nvCxnSpPr>
        <p:spPr>
          <a:xfrm flipV="1">
            <a:off x="8512621" y="1623530"/>
            <a:ext cx="0" cy="1186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7E45C3D-3B6E-4BF4-AA6D-1AF84677AB59}"/>
              </a:ext>
            </a:extLst>
          </p:cNvPr>
          <p:cNvCxnSpPr>
            <a:cxnSpLocks/>
          </p:cNvCxnSpPr>
          <p:nvPr/>
        </p:nvCxnSpPr>
        <p:spPr>
          <a:xfrm flipH="1">
            <a:off x="8512621" y="1988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7D233D-0AEF-4CDA-94F8-B98F1FE44A01}"/>
              </a:ext>
            </a:extLst>
          </p:cNvPr>
          <p:cNvSpPr txBox="1"/>
          <p:nvPr/>
        </p:nvSpPr>
        <p:spPr>
          <a:xfrm>
            <a:off x="8722569" y="1425676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기본구조</a:t>
            </a:r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공통모듈</a:t>
            </a:r>
            <a:endParaRPr lang="en-US" altLang="ko-KR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85B8-DA2C-4B3A-9E07-5BA0E6AF24B2}"/>
              </a:ext>
            </a:extLst>
          </p:cNvPr>
          <p:cNvSpPr txBox="1"/>
          <p:nvPr/>
        </p:nvSpPr>
        <p:spPr>
          <a:xfrm>
            <a:off x="8783953" y="2625630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및 그래픽 연출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B0855F-1461-4335-96E5-48E683D74458}"/>
              </a:ext>
            </a:extLst>
          </p:cNvPr>
          <p:cNvCxnSpPr>
            <a:cxnSpLocks/>
          </p:cNvCxnSpPr>
          <p:nvPr/>
        </p:nvCxnSpPr>
        <p:spPr>
          <a:xfrm flipH="1">
            <a:off x="8511069" y="2369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753AF5-EBB1-48CA-A78F-5B1CBF5CA189}"/>
              </a:ext>
            </a:extLst>
          </p:cNvPr>
          <p:cNvCxnSpPr>
            <a:cxnSpLocks/>
          </p:cNvCxnSpPr>
          <p:nvPr/>
        </p:nvCxnSpPr>
        <p:spPr>
          <a:xfrm flipH="1">
            <a:off x="8511069" y="28263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9B05768-F760-47FD-A6C2-D0F0E6F5137C}"/>
              </a:ext>
            </a:extLst>
          </p:cNvPr>
          <p:cNvCxnSpPr>
            <a:cxnSpLocks/>
          </p:cNvCxnSpPr>
          <p:nvPr/>
        </p:nvCxnSpPr>
        <p:spPr>
          <a:xfrm flipV="1">
            <a:off x="7015062" y="1796916"/>
            <a:ext cx="0" cy="2177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1382E1-2122-49BF-9F5C-B7A5E0DA1152}"/>
              </a:ext>
            </a:extLst>
          </p:cNvPr>
          <p:cNvSpPr txBox="1"/>
          <p:nvPr/>
        </p:nvSpPr>
        <p:spPr>
          <a:xfrm>
            <a:off x="6329260" y="3974841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역할 분배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DC10D0-287D-4F4C-A2D1-6961955F5C66}"/>
              </a:ext>
            </a:extLst>
          </p:cNvPr>
          <p:cNvSpPr txBox="1"/>
          <p:nvPr/>
        </p:nvSpPr>
        <p:spPr>
          <a:xfrm>
            <a:off x="566041" y="6298160"/>
            <a:ext cx="31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2scape Project </a:t>
            </a:r>
            <a:r>
              <a:rPr lang="ko-KR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개발 문서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9B06E98-F815-4F48-AF3A-D1AC8D2B7973}"/>
              </a:ext>
            </a:extLst>
          </p:cNvPr>
          <p:cNvCxnSpPr>
            <a:cxnSpLocks/>
          </p:cNvCxnSpPr>
          <p:nvPr/>
        </p:nvCxnSpPr>
        <p:spPr>
          <a:xfrm flipH="1">
            <a:off x="7821976" y="4142385"/>
            <a:ext cx="8990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8E2B89F-B5F6-4FE7-9159-B625EE27BFF0}"/>
              </a:ext>
            </a:extLst>
          </p:cNvPr>
          <p:cNvCxnSpPr>
            <a:cxnSpLocks/>
          </p:cNvCxnSpPr>
          <p:nvPr/>
        </p:nvCxnSpPr>
        <p:spPr>
          <a:xfrm flipV="1">
            <a:off x="8511069" y="4155573"/>
            <a:ext cx="0" cy="3646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3005BC-9F58-4DD8-951E-D456C3B12439}"/>
              </a:ext>
            </a:extLst>
          </p:cNvPr>
          <p:cNvCxnSpPr>
            <a:cxnSpLocks/>
          </p:cNvCxnSpPr>
          <p:nvPr/>
        </p:nvCxnSpPr>
        <p:spPr>
          <a:xfrm flipH="1">
            <a:off x="8511069" y="4520227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9F4E6C5-A479-4E7F-A2D2-459DEC03179F}"/>
              </a:ext>
            </a:extLst>
          </p:cNvPr>
          <p:cNvSpPr txBox="1"/>
          <p:nvPr/>
        </p:nvSpPr>
        <p:spPr>
          <a:xfrm>
            <a:off x="8783953" y="3968568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모듈 담당자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C6897C-32E6-456F-A940-B1D08A05779C}"/>
              </a:ext>
            </a:extLst>
          </p:cNvPr>
          <p:cNvSpPr txBox="1"/>
          <p:nvPr/>
        </p:nvSpPr>
        <p:spPr>
          <a:xfrm>
            <a:off x="8783953" y="4349912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모듈 역할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059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기본구조 및</a:t>
            </a:r>
            <a:r>
              <a:rPr lang="en-US" altLang="ko-KR" dirty="0"/>
              <a:t> </a:t>
            </a:r>
            <a:r>
              <a:rPr lang="ko-KR" altLang="en-US" dirty="0" err="1"/>
              <a:t>공통모듈의</a:t>
            </a:r>
            <a:r>
              <a:rPr lang="ko-KR" altLang="en-US" dirty="0"/>
              <a:t> 함수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A763F5E-A300-40D4-8DBA-96F228F33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13774"/>
              </p:ext>
            </p:extLst>
          </p:nvPr>
        </p:nvGraphicFramePr>
        <p:xfrm>
          <a:off x="838199" y="1711958"/>
          <a:ext cx="10515600" cy="42180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97637093"/>
                    </a:ext>
                  </a:extLst>
                </a:gridCol>
                <a:gridCol w="5179997">
                  <a:extLst>
                    <a:ext uri="{9D8B030D-6E8A-4147-A177-3AD203B41FA5}">
                      <a16:colId xmlns:a16="http://schemas.microsoft.com/office/drawing/2014/main" val="251361886"/>
                    </a:ext>
                  </a:extLst>
                </a:gridCol>
                <a:gridCol w="2225842">
                  <a:extLst>
                    <a:ext uri="{9D8B030D-6E8A-4147-A177-3AD203B41FA5}">
                      <a16:colId xmlns:a16="http://schemas.microsoft.com/office/drawing/2014/main" val="2346303336"/>
                    </a:ext>
                  </a:extLst>
                </a:gridCol>
                <a:gridCol w="1006641">
                  <a:extLst>
                    <a:ext uri="{9D8B030D-6E8A-4147-A177-3AD203B41FA5}">
                      <a16:colId xmlns:a16="http://schemas.microsoft.com/office/drawing/2014/main" val="1738215290"/>
                    </a:ext>
                  </a:extLst>
                </a:gridCol>
              </a:tblGrid>
              <a:tr h="39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반환값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00948"/>
                  </a:ext>
                </a:extLst>
              </a:tr>
              <a:tr h="697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GlobalVariable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Definition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전역변수를 정의한다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84793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GameSetting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커서 제거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창 크기 조절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전역변수 정의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엑셀파일 </a:t>
                      </a:r>
                      <a:r>
                        <a:rPr lang="ko-KR" altLang="en-US" b="1" dirty="0" err="1"/>
                        <a:t>읽어오기</a:t>
                      </a:r>
                      <a:r>
                        <a:rPr lang="ko-KR" altLang="en-US" b="1" dirty="0"/>
                        <a:t> 등 게임의 기본적인 세팅을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90732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inputReset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이전에 처리하지 못한 키 입력을 </a:t>
                      </a:r>
                      <a:r>
                        <a:rPr lang="ko-KR" altLang="en-US" b="1" dirty="0" err="1"/>
                        <a:t>리셋함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1121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DrawString_Dot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x y </a:t>
                      </a:r>
                      <a:r>
                        <a:rPr lang="ko-KR" altLang="en-US" b="1" dirty="0"/>
                        <a:t>좌표에 문자열을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 x, int y,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char* str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34753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DrawString_Dot_Int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x y </a:t>
                      </a:r>
                      <a:r>
                        <a:rPr lang="ko-KR" altLang="en-US" b="1" dirty="0"/>
                        <a:t>좌표에 숫자를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b="1" dirty="0"/>
                        <a:t>int x, int y,</a:t>
                      </a:r>
                    </a:p>
                    <a:p>
                      <a:pPr algn="ctr" latinLnBrk="1"/>
                      <a:r>
                        <a:rPr lang="fr-FR" altLang="ko-KR" b="1" dirty="0"/>
                        <a:t>int num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5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924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기획 및 맵 디자인의 함수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A763F5E-A300-40D4-8DBA-96F228F33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5355"/>
              </p:ext>
            </p:extLst>
          </p:nvPr>
        </p:nvGraphicFramePr>
        <p:xfrm>
          <a:off x="838200" y="1502294"/>
          <a:ext cx="10515600" cy="47025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97637093"/>
                    </a:ext>
                  </a:extLst>
                </a:gridCol>
                <a:gridCol w="3856645">
                  <a:extLst>
                    <a:ext uri="{9D8B030D-6E8A-4147-A177-3AD203B41FA5}">
                      <a16:colId xmlns:a16="http://schemas.microsoft.com/office/drawing/2014/main" val="251361886"/>
                    </a:ext>
                  </a:extLst>
                </a:gridCol>
                <a:gridCol w="3549194">
                  <a:extLst>
                    <a:ext uri="{9D8B030D-6E8A-4147-A177-3AD203B41FA5}">
                      <a16:colId xmlns:a16="http://schemas.microsoft.com/office/drawing/2014/main" val="2346303336"/>
                    </a:ext>
                  </a:extLst>
                </a:gridCol>
                <a:gridCol w="1006641">
                  <a:extLst>
                    <a:ext uri="{9D8B030D-6E8A-4147-A177-3AD203B41FA5}">
                      <a16:colId xmlns:a16="http://schemas.microsoft.com/office/drawing/2014/main" val="1738215290"/>
                    </a:ext>
                  </a:extLst>
                </a:gridCol>
              </a:tblGrid>
              <a:tr h="39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반환값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00948"/>
                  </a:ext>
                </a:extLst>
              </a:tr>
              <a:tr h="697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AddMap_Size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좌측 상단의 좌표와 너비와 높이를 이용해서 사각형 영역의 </a:t>
                      </a:r>
                      <a:r>
                        <a:rPr lang="ko-KR" altLang="en-US" b="1" dirty="0" err="1"/>
                        <a:t>맵을</a:t>
                      </a:r>
                      <a:r>
                        <a:rPr lang="ko-KR" altLang="en-US" b="1" dirty="0"/>
                        <a:t> 채운다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 </a:t>
                      </a:r>
                      <a:r>
                        <a:rPr lang="en-US" altLang="ko-KR" b="1" dirty="0" err="1"/>
                        <a:t>leftTop_X</a:t>
                      </a:r>
                      <a:r>
                        <a:rPr lang="en-US" altLang="ko-KR" b="1" dirty="0"/>
                        <a:t>, int </a:t>
                      </a:r>
                      <a:r>
                        <a:rPr lang="en-US" altLang="ko-KR" b="1" dirty="0" err="1"/>
                        <a:t>leftTop_Y</a:t>
                      </a:r>
                      <a:r>
                        <a:rPr lang="en-US" altLang="ko-KR" b="1" dirty="0"/>
                        <a:t>, int width, int height, int type, int level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84793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AddMap_Pos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좌측 상단의 좌표와 우측 하단의 좌표를 이용해서 사각형 영역의 </a:t>
                      </a:r>
                      <a:r>
                        <a:rPr lang="ko-KR" altLang="en-US" b="1" dirty="0" err="1"/>
                        <a:t>맵을</a:t>
                      </a:r>
                      <a:r>
                        <a:rPr lang="ko-KR" altLang="en-US" b="1" dirty="0"/>
                        <a:t> 채운다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 </a:t>
                      </a:r>
                      <a:r>
                        <a:rPr lang="en-US" altLang="ko-KR" b="1" dirty="0" err="1"/>
                        <a:t>leftTop_X</a:t>
                      </a:r>
                      <a:r>
                        <a:rPr lang="en-US" altLang="ko-KR" b="1" dirty="0"/>
                        <a:t>, int </a:t>
                      </a:r>
                      <a:r>
                        <a:rPr lang="en-US" altLang="ko-KR" b="1" dirty="0" err="1"/>
                        <a:t>leftTop_Y</a:t>
                      </a:r>
                      <a:r>
                        <a:rPr lang="en-US" altLang="ko-KR" b="1" dirty="0"/>
                        <a:t>, int </a:t>
                      </a:r>
                      <a:r>
                        <a:rPr lang="en-US" altLang="ko-KR" b="1" dirty="0" err="1"/>
                        <a:t>rightDown_X</a:t>
                      </a:r>
                      <a:r>
                        <a:rPr lang="en-US" altLang="ko-KR" b="1" dirty="0"/>
                        <a:t>, int </a:t>
                      </a:r>
                      <a:r>
                        <a:rPr lang="en-US" altLang="ko-KR" b="1" dirty="0" err="1"/>
                        <a:t>rightDown_Y</a:t>
                      </a:r>
                      <a:r>
                        <a:rPr lang="en-US" altLang="ko-KR" b="1" dirty="0"/>
                        <a:t>, int type, int level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90732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AddMap_Dot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한 점의 </a:t>
                      </a:r>
                      <a:r>
                        <a:rPr lang="ko-KR" altLang="en-US" b="1" dirty="0" err="1"/>
                        <a:t>맵을</a:t>
                      </a:r>
                      <a:r>
                        <a:rPr lang="ko-KR" altLang="en-US" b="1" dirty="0"/>
                        <a:t> 채운다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 x, int y, int type, int level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1121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BuildMap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가지 </a:t>
                      </a:r>
                      <a:r>
                        <a:rPr lang="en-US" altLang="ko-KR" b="1" dirty="0" err="1"/>
                        <a:t>AddMap</a:t>
                      </a:r>
                      <a:r>
                        <a:rPr lang="ko-KR" altLang="en-US" b="1" dirty="0"/>
                        <a:t>함수들을 호출하여 레벨을 제작한다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34753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LevelDesignTool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만든 레벨을 자유롭게 볼 수 있게 한다</a:t>
                      </a:r>
                      <a:r>
                        <a:rPr lang="en-US" altLang="ko-KR" b="1" dirty="0"/>
                        <a:t>. </a:t>
                      </a:r>
                      <a:r>
                        <a:rPr lang="ko-KR" altLang="en-US" b="1" dirty="0"/>
                        <a:t>직접 플레이하지 않고도 후반부 레벨에 접근이 가능하다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b="1" dirty="0"/>
                        <a:t>int index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5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937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충돌과 트리거의 함수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A763F5E-A300-40D4-8DBA-96F228F33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86669"/>
              </p:ext>
            </p:extLst>
          </p:nvPr>
        </p:nvGraphicFramePr>
        <p:xfrm>
          <a:off x="838200" y="1591886"/>
          <a:ext cx="10515600" cy="43519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97637093"/>
                    </a:ext>
                  </a:extLst>
                </a:gridCol>
                <a:gridCol w="5179997">
                  <a:extLst>
                    <a:ext uri="{9D8B030D-6E8A-4147-A177-3AD203B41FA5}">
                      <a16:colId xmlns:a16="http://schemas.microsoft.com/office/drawing/2014/main" val="251361886"/>
                    </a:ext>
                  </a:extLst>
                </a:gridCol>
                <a:gridCol w="2225842">
                  <a:extLst>
                    <a:ext uri="{9D8B030D-6E8A-4147-A177-3AD203B41FA5}">
                      <a16:colId xmlns:a16="http://schemas.microsoft.com/office/drawing/2014/main" val="2346303336"/>
                    </a:ext>
                  </a:extLst>
                </a:gridCol>
                <a:gridCol w="1006641">
                  <a:extLst>
                    <a:ext uri="{9D8B030D-6E8A-4147-A177-3AD203B41FA5}">
                      <a16:colId xmlns:a16="http://schemas.microsoft.com/office/drawing/2014/main" val="1738215290"/>
                    </a:ext>
                  </a:extLst>
                </a:gridCol>
              </a:tblGrid>
              <a:tr h="39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반환값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00948"/>
                  </a:ext>
                </a:extLst>
              </a:tr>
              <a:tr h="697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MovingPlayer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pc(1 or 2)</a:t>
                      </a:r>
                      <a:r>
                        <a:rPr lang="ko-KR" altLang="en-US" b="1" dirty="0"/>
                        <a:t>를 해당방향으로 움직인다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 player, char direction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84793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Jump1P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r>
                        <a:rPr lang="ko-KR" altLang="en-US" b="1" dirty="0"/>
                        <a:t>을 </a:t>
                      </a:r>
                      <a:r>
                        <a:rPr lang="ko-KR" altLang="en-US" b="1" dirty="0" err="1"/>
                        <a:t>점프시킨다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90732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LifeSystem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전역변수 </a:t>
                      </a:r>
                      <a:r>
                        <a:rPr lang="en-US" altLang="ko-KR" b="1" dirty="0" err="1"/>
                        <a:t>hitFlag</a:t>
                      </a:r>
                      <a:r>
                        <a:rPr lang="ko-KR" altLang="en-US" b="1" dirty="0"/>
                        <a:t>를 이용해서 피격시에 라이프를 깎는다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1121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MoveInTrigger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다음 칸으로 진입하면서 해당 칸에 있는 아이템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블록에 따라서 트리거 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 </a:t>
                      </a:r>
                      <a:r>
                        <a:rPr lang="en-US" altLang="ko-KR" b="1" dirty="0" err="1"/>
                        <a:t>pc,int</a:t>
                      </a:r>
                      <a:r>
                        <a:rPr lang="en-US" altLang="ko-KR" b="1" dirty="0"/>
                        <a:t> </a:t>
                      </a:r>
                      <a:r>
                        <a:rPr lang="en-US" altLang="ko-KR" b="1" dirty="0" err="1"/>
                        <a:t>currentBlockType</a:t>
                      </a:r>
                      <a:r>
                        <a:rPr lang="en-US" altLang="ko-KR" b="1" dirty="0"/>
                        <a:t>, int </a:t>
                      </a:r>
                      <a:r>
                        <a:rPr lang="en-US" altLang="ko-KR" b="1" dirty="0" err="1"/>
                        <a:t>nextBlockType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34753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Trigger_Damage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함정들이나 보스에 충돌 시 데미지를 입게 만드는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b="1" dirty="0"/>
                        <a:t>int hitPc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5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376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및 그래픽 연출의 함수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A763F5E-A300-40D4-8DBA-96F228F33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68168"/>
              </p:ext>
            </p:extLst>
          </p:nvPr>
        </p:nvGraphicFramePr>
        <p:xfrm>
          <a:off x="838199" y="1711958"/>
          <a:ext cx="10515600" cy="42180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97637093"/>
                    </a:ext>
                  </a:extLst>
                </a:gridCol>
                <a:gridCol w="5179997">
                  <a:extLst>
                    <a:ext uri="{9D8B030D-6E8A-4147-A177-3AD203B41FA5}">
                      <a16:colId xmlns:a16="http://schemas.microsoft.com/office/drawing/2014/main" val="251361886"/>
                    </a:ext>
                  </a:extLst>
                </a:gridCol>
                <a:gridCol w="2225842">
                  <a:extLst>
                    <a:ext uri="{9D8B030D-6E8A-4147-A177-3AD203B41FA5}">
                      <a16:colId xmlns:a16="http://schemas.microsoft.com/office/drawing/2014/main" val="2346303336"/>
                    </a:ext>
                  </a:extLst>
                </a:gridCol>
                <a:gridCol w="1006641">
                  <a:extLst>
                    <a:ext uri="{9D8B030D-6E8A-4147-A177-3AD203B41FA5}">
                      <a16:colId xmlns:a16="http://schemas.microsoft.com/office/drawing/2014/main" val="1738215290"/>
                    </a:ext>
                  </a:extLst>
                </a:gridCol>
              </a:tblGrid>
              <a:tr h="39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반환값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00948"/>
                  </a:ext>
                </a:extLst>
              </a:tr>
              <a:tr h="697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BuildLobby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게임의 기본 인터페이스와 로비화면을 그림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84793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BuildTitle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로비 진입시에 게임 타이틀을 그림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90732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LobbyLoop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로비화면에서 사용자 </a:t>
                      </a:r>
                      <a:r>
                        <a:rPr lang="ko-KR" altLang="en-US" b="1" dirty="0" err="1"/>
                        <a:t>입력받으면서</a:t>
                      </a:r>
                      <a:r>
                        <a:rPr lang="ko-KR" altLang="en-US" b="1" dirty="0"/>
                        <a:t> 입력에 따른 해당 명령 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developMode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1121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Prologue_Guide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시작 시에 프롤로그를 연출함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34753"/>
                  </a:ext>
                </a:extLst>
              </a:tr>
              <a:tr h="78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BossStageEffect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보스 스테이지 진입 연출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void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5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429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역할 분배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69"/>
            <a:ext cx="10515600" cy="43767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A763F5E-A300-40D4-8DBA-96F228F33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62537"/>
              </p:ext>
            </p:extLst>
          </p:nvPr>
        </p:nvGraphicFramePr>
        <p:xfrm>
          <a:off x="838200" y="1704703"/>
          <a:ext cx="10515600" cy="43840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8418">
                  <a:extLst>
                    <a:ext uri="{9D8B030D-6E8A-4147-A177-3AD203B41FA5}">
                      <a16:colId xmlns:a16="http://schemas.microsoft.com/office/drawing/2014/main" val="2897637093"/>
                    </a:ext>
                  </a:extLst>
                </a:gridCol>
                <a:gridCol w="5800437">
                  <a:extLst>
                    <a:ext uri="{9D8B030D-6E8A-4147-A177-3AD203B41FA5}">
                      <a16:colId xmlns:a16="http://schemas.microsoft.com/office/drawing/2014/main" val="251361886"/>
                    </a:ext>
                  </a:extLst>
                </a:gridCol>
                <a:gridCol w="2246745">
                  <a:extLst>
                    <a:ext uri="{9D8B030D-6E8A-4147-A177-3AD203B41FA5}">
                      <a16:colId xmlns:a16="http://schemas.microsoft.com/office/drawing/2014/main" val="2346303336"/>
                    </a:ext>
                  </a:extLst>
                </a:gridCol>
              </a:tblGrid>
              <a:tr h="38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00948"/>
                  </a:ext>
                </a:extLst>
              </a:tr>
              <a:tr h="1048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기본구조 및 </a:t>
                      </a:r>
                      <a:r>
                        <a:rPr lang="ko-KR" altLang="en-US" dirty="0" err="1"/>
                        <a:t>공통모듈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전체 구조 설계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공통 모듈 구현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코드 통합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한요한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84793"/>
                  </a:ext>
                </a:extLst>
              </a:tr>
              <a:tr h="857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 및 맵 디자인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기획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레벨디자인 구상 및 구현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문서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이승재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690732"/>
                  </a:ext>
                </a:extLst>
              </a:tr>
              <a:tr h="999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충돌과 트리거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충돌과 트리거 구상 및 구현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게임 시스템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하윤호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601121"/>
                  </a:ext>
                </a:extLst>
              </a:tr>
              <a:tr h="1096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및 그래픽 연출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UI </a:t>
                      </a:r>
                      <a:r>
                        <a:rPr lang="ko-KR" altLang="en-US" b="1" dirty="0"/>
                        <a:t>및 그래픽 연출 구상 및 구현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로비 시스템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강민구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63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67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14EE26-DBFA-4356-BD06-029C685B2F5D}"/>
              </a:ext>
            </a:extLst>
          </p:cNvPr>
          <p:cNvCxnSpPr/>
          <p:nvPr/>
        </p:nvCxnSpPr>
        <p:spPr>
          <a:xfrm>
            <a:off x="289249" y="681135"/>
            <a:ext cx="429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09B46-3930-41A1-A9F9-7446E6885215}"/>
              </a:ext>
            </a:extLst>
          </p:cNvPr>
          <p:cNvCxnSpPr>
            <a:cxnSpLocks/>
          </p:cNvCxnSpPr>
          <p:nvPr/>
        </p:nvCxnSpPr>
        <p:spPr>
          <a:xfrm>
            <a:off x="1436914" y="681135"/>
            <a:ext cx="17354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8C47E-EAC1-40A6-91FD-490F47C47A83}"/>
              </a:ext>
            </a:extLst>
          </p:cNvPr>
          <p:cNvSpPr txBox="1"/>
          <p:nvPr/>
        </p:nvSpPr>
        <p:spPr>
          <a:xfrm>
            <a:off x="3172408" y="487138"/>
            <a:ext cx="353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2scape Project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DA9EEF-FF53-4C07-8136-02CF1BBF25A5}"/>
              </a:ext>
            </a:extLst>
          </p:cNvPr>
          <p:cNvCxnSpPr/>
          <p:nvPr/>
        </p:nvCxnSpPr>
        <p:spPr>
          <a:xfrm>
            <a:off x="503853" y="681135"/>
            <a:ext cx="0" cy="942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A6D08C-7BD8-472B-BAD9-76E7DA44C4DA}"/>
              </a:ext>
            </a:extLst>
          </p:cNvPr>
          <p:cNvCxnSpPr>
            <a:cxnSpLocks/>
          </p:cNvCxnSpPr>
          <p:nvPr/>
        </p:nvCxnSpPr>
        <p:spPr>
          <a:xfrm flipH="1">
            <a:off x="503854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50448-6572-4176-B7F5-477C20061DBC}"/>
              </a:ext>
            </a:extLst>
          </p:cNvPr>
          <p:cNvSpPr txBox="1"/>
          <p:nvPr/>
        </p:nvSpPr>
        <p:spPr>
          <a:xfrm>
            <a:off x="711832" y="1429530"/>
            <a:ext cx="12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함수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구조도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2749AB-EE2B-494E-A674-17D6C466F1F7}"/>
              </a:ext>
            </a:extLst>
          </p:cNvPr>
          <p:cNvCxnSpPr>
            <a:cxnSpLocks/>
          </p:cNvCxnSpPr>
          <p:nvPr/>
        </p:nvCxnSpPr>
        <p:spPr>
          <a:xfrm flipH="1">
            <a:off x="1894115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7649DB-3A97-4D43-A377-2FF954FC1A06}"/>
              </a:ext>
            </a:extLst>
          </p:cNvPr>
          <p:cNvSpPr txBox="1"/>
          <p:nvPr/>
        </p:nvSpPr>
        <p:spPr>
          <a:xfrm>
            <a:off x="2052731" y="1429530"/>
            <a:ext cx="27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957180-1F44-4D89-B4C6-3C077AD2AC59}"/>
              </a:ext>
            </a:extLst>
          </p:cNvPr>
          <p:cNvCxnSpPr>
            <a:cxnSpLocks/>
          </p:cNvCxnSpPr>
          <p:nvPr/>
        </p:nvCxnSpPr>
        <p:spPr>
          <a:xfrm>
            <a:off x="1996745" y="1632858"/>
            <a:ext cx="0" cy="44413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03C13E9-8B37-466C-94D7-804EF238AECA}"/>
              </a:ext>
            </a:extLst>
          </p:cNvPr>
          <p:cNvSpPr/>
          <p:nvPr/>
        </p:nvSpPr>
        <p:spPr>
          <a:xfrm rot="10800000">
            <a:off x="1931437" y="6130211"/>
            <a:ext cx="129882" cy="1119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34B93B-E4B4-48A6-B383-1307D9E7048A}"/>
              </a:ext>
            </a:extLst>
          </p:cNvPr>
          <p:cNvCxnSpPr>
            <a:cxnSpLocks/>
          </p:cNvCxnSpPr>
          <p:nvPr/>
        </p:nvCxnSpPr>
        <p:spPr>
          <a:xfrm flipH="1">
            <a:off x="2276663" y="1623527"/>
            <a:ext cx="1763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4DA5FE-D432-4A44-A6DD-BCFAA8A6DB14}"/>
              </a:ext>
            </a:extLst>
          </p:cNvPr>
          <p:cNvSpPr txBox="1"/>
          <p:nvPr/>
        </p:nvSpPr>
        <p:spPr>
          <a:xfrm>
            <a:off x="3961807" y="1435010"/>
            <a:ext cx="156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198AAC-BD82-4ADB-8A0A-0291FBF11B36}"/>
              </a:ext>
            </a:extLst>
          </p:cNvPr>
          <p:cNvCxnSpPr>
            <a:cxnSpLocks/>
          </p:cNvCxnSpPr>
          <p:nvPr/>
        </p:nvCxnSpPr>
        <p:spPr>
          <a:xfrm flipH="1">
            <a:off x="5393090" y="1623528"/>
            <a:ext cx="70291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F09FC8-0CB7-4E06-A1CF-48693FCA2209}"/>
              </a:ext>
            </a:extLst>
          </p:cNvPr>
          <p:cNvSpPr txBox="1"/>
          <p:nvPr/>
        </p:nvSpPr>
        <p:spPr>
          <a:xfrm>
            <a:off x="6316524" y="1435010"/>
            <a:ext cx="140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주요 함수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FD0C37-DA17-4643-A19A-D7CBE7959242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906327" y="1610342"/>
            <a:ext cx="8162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663B62-C0B4-4D32-A57A-B2A2EBA4DE12}"/>
              </a:ext>
            </a:extLst>
          </p:cNvPr>
          <p:cNvSpPr txBox="1"/>
          <p:nvPr/>
        </p:nvSpPr>
        <p:spPr>
          <a:xfrm>
            <a:off x="8738736" y="1795008"/>
            <a:ext cx="281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BuildMap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1CE25-B3D0-40B2-9451-A61B4BBF1218}"/>
              </a:ext>
            </a:extLst>
          </p:cNvPr>
          <p:cNvSpPr txBox="1"/>
          <p:nvPr/>
        </p:nvSpPr>
        <p:spPr>
          <a:xfrm>
            <a:off x="8783951" y="2204114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State Controller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18D73D-B989-42D3-9912-FD41FED1D08E}"/>
              </a:ext>
            </a:extLst>
          </p:cNvPr>
          <p:cNvCxnSpPr>
            <a:cxnSpLocks/>
          </p:cNvCxnSpPr>
          <p:nvPr/>
        </p:nvCxnSpPr>
        <p:spPr>
          <a:xfrm flipV="1">
            <a:off x="8511069" y="1623531"/>
            <a:ext cx="1552" cy="19608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7E45C3D-3B6E-4BF4-AA6D-1AF84677AB59}"/>
              </a:ext>
            </a:extLst>
          </p:cNvPr>
          <p:cNvCxnSpPr>
            <a:cxnSpLocks/>
          </p:cNvCxnSpPr>
          <p:nvPr/>
        </p:nvCxnSpPr>
        <p:spPr>
          <a:xfrm flipH="1">
            <a:off x="8512621" y="1988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7D233D-0AEF-4CDA-94F8-B98F1FE44A01}"/>
              </a:ext>
            </a:extLst>
          </p:cNvPr>
          <p:cNvSpPr txBox="1"/>
          <p:nvPr/>
        </p:nvSpPr>
        <p:spPr>
          <a:xfrm>
            <a:off x="8722569" y="1425676"/>
            <a:ext cx="296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GameSetting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85B8-DA2C-4B3A-9E07-5BA0E6AF24B2}"/>
              </a:ext>
            </a:extLst>
          </p:cNvPr>
          <p:cNvSpPr txBox="1"/>
          <p:nvPr/>
        </p:nvSpPr>
        <p:spPr>
          <a:xfrm>
            <a:off x="8783953" y="2625630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LevelDesignTool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B0855F-1461-4335-96E5-48E683D74458}"/>
              </a:ext>
            </a:extLst>
          </p:cNvPr>
          <p:cNvCxnSpPr>
            <a:cxnSpLocks/>
          </p:cNvCxnSpPr>
          <p:nvPr/>
        </p:nvCxnSpPr>
        <p:spPr>
          <a:xfrm flipH="1">
            <a:off x="8511069" y="2369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753AF5-EBB1-48CA-A78F-5B1CBF5CA189}"/>
              </a:ext>
            </a:extLst>
          </p:cNvPr>
          <p:cNvCxnSpPr>
            <a:cxnSpLocks/>
          </p:cNvCxnSpPr>
          <p:nvPr/>
        </p:nvCxnSpPr>
        <p:spPr>
          <a:xfrm flipH="1">
            <a:off x="8511069" y="28263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AC9C2B-25DD-466C-847D-C69C7BFA5AD2}"/>
              </a:ext>
            </a:extLst>
          </p:cNvPr>
          <p:cNvSpPr txBox="1"/>
          <p:nvPr/>
        </p:nvSpPr>
        <p:spPr>
          <a:xfrm>
            <a:off x="8783953" y="2994962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LobbyLoop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2AB87E-78EA-4D4B-8995-DF71CDD64C44}"/>
              </a:ext>
            </a:extLst>
          </p:cNvPr>
          <p:cNvSpPr txBox="1"/>
          <p:nvPr/>
        </p:nvSpPr>
        <p:spPr>
          <a:xfrm>
            <a:off x="8783953" y="3391795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GameLoop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51B0FB6-7D3D-441F-B606-0C7A57B572F8}"/>
              </a:ext>
            </a:extLst>
          </p:cNvPr>
          <p:cNvCxnSpPr>
            <a:cxnSpLocks/>
          </p:cNvCxnSpPr>
          <p:nvPr/>
        </p:nvCxnSpPr>
        <p:spPr>
          <a:xfrm flipH="1">
            <a:off x="8511069" y="3199363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10391DB-7763-4C50-9E26-B4D8D93258A3}"/>
              </a:ext>
            </a:extLst>
          </p:cNvPr>
          <p:cNvCxnSpPr>
            <a:cxnSpLocks/>
          </p:cNvCxnSpPr>
          <p:nvPr/>
        </p:nvCxnSpPr>
        <p:spPr>
          <a:xfrm flipH="1">
            <a:off x="8511069" y="3584373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48BE5C-D207-4DCA-AE49-3665F4404255}"/>
              </a:ext>
            </a:extLst>
          </p:cNvPr>
          <p:cNvSpPr txBox="1"/>
          <p:nvPr/>
        </p:nvSpPr>
        <p:spPr>
          <a:xfrm>
            <a:off x="566041" y="6298160"/>
            <a:ext cx="31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2scape Project </a:t>
            </a:r>
            <a:r>
              <a:rPr lang="ko-KR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개발 문서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33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8190"/>
            <a:ext cx="10515600" cy="533692"/>
          </a:xfrm>
        </p:spPr>
        <p:txBody>
          <a:bodyPr/>
          <a:lstStyle/>
          <a:p>
            <a:r>
              <a:rPr lang="ko-KR" altLang="en-US" dirty="0"/>
              <a:t>함수 구조도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0F4044-FA27-440C-ACBD-1E749D2A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757" y="1118681"/>
            <a:ext cx="10690698" cy="51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en-US" altLang="ko-KR" dirty="0"/>
              <a:t>PICO PARK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스테이지형 퍼즐게임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컨셉 디자인</a:t>
            </a:r>
            <a:endParaRPr lang="en-US" altLang="ko-KR" dirty="0"/>
          </a:p>
          <a:p>
            <a:pPr lvl="1"/>
            <a:r>
              <a:rPr lang="ko-KR" altLang="en-US" sz="1050" dirty="0">
                <a:solidFill>
                  <a:schemeClr val="bg1"/>
                </a:solidFill>
              </a:rPr>
              <a:t>온라인을 통해 멀티플레이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/>
                </a:solidFill>
              </a:rPr>
              <a:t>다양한 협동요소</a:t>
            </a:r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각각 캐릭터에 서로 밧줄로 연결되어 있는 </a:t>
            </a:r>
            <a:r>
              <a:rPr lang="ko-KR" altLang="en-US" sz="1050" dirty="0" err="1">
                <a:solidFill>
                  <a:schemeClr val="bg1"/>
                </a:solidFill>
              </a:rPr>
              <a:t>스테이지여러</a:t>
            </a:r>
            <a:r>
              <a:rPr lang="ko-KR" altLang="en-US" sz="1050" dirty="0">
                <a:solidFill>
                  <a:schemeClr val="bg1"/>
                </a:solidFill>
              </a:rPr>
              <a:t> 개의 공으로 벽부수고 나아가기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dirty="0">
                <a:latin typeface="+mn-lt"/>
              </a:rPr>
              <a:t>장점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sz="1050" dirty="0">
                <a:solidFill>
                  <a:schemeClr val="bg1"/>
                </a:solidFill>
              </a:rPr>
              <a:t>친구들과 함께 플레이 가능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/>
                </a:solidFill>
              </a:rPr>
              <a:t>캐릭터가 아기자기하고 귀여워 친근하고 접근성이 용이함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dirty="0">
                <a:latin typeface="+mn-lt"/>
              </a:rPr>
              <a:t>단점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sz="1050" dirty="0">
                <a:solidFill>
                  <a:schemeClr val="bg1"/>
                </a:solidFill>
              </a:rPr>
              <a:t>혼자서 진행하기는 힘든 구간이 많고 게임을 진행하기 위해 최소 </a:t>
            </a:r>
            <a:r>
              <a:rPr lang="en-US" altLang="ko-KR" sz="1050" dirty="0">
                <a:solidFill>
                  <a:schemeClr val="bg1"/>
                </a:solidFill>
              </a:rPr>
              <a:t>4</a:t>
            </a:r>
            <a:r>
              <a:rPr lang="ko-KR" altLang="en-US" sz="1050" dirty="0">
                <a:solidFill>
                  <a:schemeClr val="bg1"/>
                </a:solidFill>
              </a:rPr>
              <a:t>명이 필요함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5A716D-94C2-4E84-A553-4F7D22320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14" y="1711960"/>
            <a:ext cx="3312886" cy="43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15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14EE26-DBFA-4356-BD06-029C685B2F5D}"/>
              </a:ext>
            </a:extLst>
          </p:cNvPr>
          <p:cNvCxnSpPr/>
          <p:nvPr/>
        </p:nvCxnSpPr>
        <p:spPr>
          <a:xfrm>
            <a:off x="289249" y="681135"/>
            <a:ext cx="429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09B46-3930-41A1-A9F9-7446E6885215}"/>
              </a:ext>
            </a:extLst>
          </p:cNvPr>
          <p:cNvCxnSpPr>
            <a:cxnSpLocks/>
          </p:cNvCxnSpPr>
          <p:nvPr/>
        </p:nvCxnSpPr>
        <p:spPr>
          <a:xfrm>
            <a:off x="1436914" y="681135"/>
            <a:ext cx="17354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8C47E-EAC1-40A6-91FD-490F47C47A83}"/>
              </a:ext>
            </a:extLst>
          </p:cNvPr>
          <p:cNvSpPr txBox="1"/>
          <p:nvPr/>
        </p:nvSpPr>
        <p:spPr>
          <a:xfrm>
            <a:off x="3172408" y="487138"/>
            <a:ext cx="353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2scape Project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DA9EEF-FF53-4C07-8136-02CF1BBF25A5}"/>
              </a:ext>
            </a:extLst>
          </p:cNvPr>
          <p:cNvCxnSpPr/>
          <p:nvPr/>
        </p:nvCxnSpPr>
        <p:spPr>
          <a:xfrm>
            <a:off x="503853" y="681135"/>
            <a:ext cx="0" cy="942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A6D08C-7BD8-472B-BAD9-76E7DA44C4DA}"/>
              </a:ext>
            </a:extLst>
          </p:cNvPr>
          <p:cNvCxnSpPr>
            <a:cxnSpLocks/>
          </p:cNvCxnSpPr>
          <p:nvPr/>
        </p:nvCxnSpPr>
        <p:spPr>
          <a:xfrm flipH="1">
            <a:off x="503854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50448-6572-4176-B7F5-477C20061DBC}"/>
              </a:ext>
            </a:extLst>
          </p:cNvPr>
          <p:cNvSpPr txBox="1"/>
          <p:nvPr/>
        </p:nvSpPr>
        <p:spPr>
          <a:xfrm>
            <a:off x="711832" y="1429530"/>
            <a:ext cx="12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사용자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설명서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2749AB-EE2B-494E-A674-17D6C466F1F7}"/>
              </a:ext>
            </a:extLst>
          </p:cNvPr>
          <p:cNvCxnSpPr>
            <a:cxnSpLocks/>
          </p:cNvCxnSpPr>
          <p:nvPr/>
        </p:nvCxnSpPr>
        <p:spPr>
          <a:xfrm flipH="1">
            <a:off x="1894115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7649DB-3A97-4D43-A377-2FF954FC1A06}"/>
              </a:ext>
            </a:extLst>
          </p:cNvPr>
          <p:cNvSpPr txBox="1"/>
          <p:nvPr/>
        </p:nvSpPr>
        <p:spPr>
          <a:xfrm>
            <a:off x="2052731" y="1429530"/>
            <a:ext cx="27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957180-1F44-4D89-B4C6-3C077AD2AC59}"/>
              </a:ext>
            </a:extLst>
          </p:cNvPr>
          <p:cNvCxnSpPr>
            <a:cxnSpLocks/>
          </p:cNvCxnSpPr>
          <p:nvPr/>
        </p:nvCxnSpPr>
        <p:spPr>
          <a:xfrm>
            <a:off x="1996745" y="1632858"/>
            <a:ext cx="0" cy="44413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03C13E9-8B37-466C-94D7-804EF238AECA}"/>
              </a:ext>
            </a:extLst>
          </p:cNvPr>
          <p:cNvSpPr/>
          <p:nvPr/>
        </p:nvSpPr>
        <p:spPr>
          <a:xfrm rot="10800000">
            <a:off x="1931437" y="6130211"/>
            <a:ext cx="129882" cy="1119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34B93B-E4B4-48A6-B383-1307D9E7048A}"/>
              </a:ext>
            </a:extLst>
          </p:cNvPr>
          <p:cNvCxnSpPr>
            <a:cxnSpLocks/>
          </p:cNvCxnSpPr>
          <p:nvPr/>
        </p:nvCxnSpPr>
        <p:spPr>
          <a:xfrm flipH="1">
            <a:off x="2276663" y="1623527"/>
            <a:ext cx="1763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4DA5FE-D432-4A44-A6DD-BCFAA8A6DB14}"/>
              </a:ext>
            </a:extLst>
          </p:cNvPr>
          <p:cNvSpPr txBox="1"/>
          <p:nvPr/>
        </p:nvSpPr>
        <p:spPr>
          <a:xfrm>
            <a:off x="3961807" y="1435010"/>
            <a:ext cx="156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198AAC-BD82-4ADB-8A0A-0291FBF11B36}"/>
              </a:ext>
            </a:extLst>
          </p:cNvPr>
          <p:cNvCxnSpPr>
            <a:cxnSpLocks/>
          </p:cNvCxnSpPr>
          <p:nvPr/>
        </p:nvCxnSpPr>
        <p:spPr>
          <a:xfrm flipH="1">
            <a:off x="5393090" y="1623528"/>
            <a:ext cx="70291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F09FC8-0CB7-4E06-A1CF-48693FCA2209}"/>
              </a:ext>
            </a:extLst>
          </p:cNvPr>
          <p:cNvSpPr txBox="1"/>
          <p:nvPr/>
        </p:nvSpPr>
        <p:spPr>
          <a:xfrm>
            <a:off x="6316524" y="1435010"/>
            <a:ext cx="140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 설명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FD0C37-DA17-4643-A19A-D7CBE7959242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906327" y="1610342"/>
            <a:ext cx="8162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B1CE25-B3D0-40B2-9451-A61B4BBF1218}"/>
              </a:ext>
            </a:extLst>
          </p:cNvPr>
          <p:cNvSpPr txBox="1"/>
          <p:nvPr/>
        </p:nvSpPr>
        <p:spPr>
          <a:xfrm>
            <a:off x="8735582" y="1804342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조작법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18D73D-B989-42D3-9912-FD41FED1D08E}"/>
              </a:ext>
            </a:extLst>
          </p:cNvPr>
          <p:cNvCxnSpPr>
            <a:cxnSpLocks/>
          </p:cNvCxnSpPr>
          <p:nvPr/>
        </p:nvCxnSpPr>
        <p:spPr>
          <a:xfrm flipV="1">
            <a:off x="8511069" y="1623531"/>
            <a:ext cx="1552" cy="16247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7E45C3D-3B6E-4BF4-AA6D-1AF84677AB59}"/>
              </a:ext>
            </a:extLst>
          </p:cNvPr>
          <p:cNvCxnSpPr>
            <a:cxnSpLocks/>
          </p:cNvCxnSpPr>
          <p:nvPr/>
        </p:nvCxnSpPr>
        <p:spPr>
          <a:xfrm flipH="1">
            <a:off x="8511069" y="2001707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7D233D-0AEF-4CDA-94F8-B98F1FE44A01}"/>
              </a:ext>
            </a:extLst>
          </p:cNvPr>
          <p:cNvSpPr txBox="1"/>
          <p:nvPr/>
        </p:nvSpPr>
        <p:spPr>
          <a:xfrm>
            <a:off x="8722569" y="1425676"/>
            <a:ext cx="296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 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85B8-DA2C-4B3A-9E07-5BA0E6AF24B2}"/>
              </a:ext>
            </a:extLst>
          </p:cNvPr>
          <p:cNvSpPr txBox="1"/>
          <p:nvPr/>
        </p:nvSpPr>
        <p:spPr>
          <a:xfrm>
            <a:off x="8735584" y="2225858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함정 설명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B0855F-1461-4335-96E5-48E683D74458}"/>
              </a:ext>
            </a:extLst>
          </p:cNvPr>
          <p:cNvCxnSpPr>
            <a:cxnSpLocks/>
          </p:cNvCxnSpPr>
          <p:nvPr/>
        </p:nvCxnSpPr>
        <p:spPr>
          <a:xfrm flipH="1">
            <a:off x="6081435" y="1623527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753AF5-EBB1-48CA-A78F-5B1CBF5CA189}"/>
              </a:ext>
            </a:extLst>
          </p:cNvPr>
          <p:cNvCxnSpPr>
            <a:cxnSpLocks/>
          </p:cNvCxnSpPr>
          <p:nvPr/>
        </p:nvCxnSpPr>
        <p:spPr>
          <a:xfrm flipH="1">
            <a:off x="8511069" y="2443796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AC9C2B-25DD-466C-847D-C69C7BFA5AD2}"/>
              </a:ext>
            </a:extLst>
          </p:cNvPr>
          <p:cNvSpPr txBox="1"/>
          <p:nvPr/>
        </p:nvSpPr>
        <p:spPr>
          <a:xfrm>
            <a:off x="8735584" y="2595190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스테이지 설명</a:t>
            </a:r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2AB87E-78EA-4D4B-8995-DF71CDD64C44}"/>
              </a:ext>
            </a:extLst>
          </p:cNvPr>
          <p:cNvSpPr txBox="1"/>
          <p:nvPr/>
        </p:nvSpPr>
        <p:spPr>
          <a:xfrm>
            <a:off x="8735584" y="2992023"/>
            <a:ext cx="260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설명</a:t>
            </a:r>
          </a:p>
          <a:p>
            <a:endParaRPr lang="en-US" altLang="ko-KR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10391DB-7763-4C50-9E26-B4D8D93258A3}"/>
              </a:ext>
            </a:extLst>
          </p:cNvPr>
          <p:cNvCxnSpPr>
            <a:cxnSpLocks/>
          </p:cNvCxnSpPr>
          <p:nvPr/>
        </p:nvCxnSpPr>
        <p:spPr>
          <a:xfrm flipH="1">
            <a:off x="8511069" y="3248311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48BE5C-D207-4DCA-AE49-3665F4404255}"/>
              </a:ext>
            </a:extLst>
          </p:cNvPr>
          <p:cNvSpPr txBox="1"/>
          <p:nvPr/>
        </p:nvSpPr>
        <p:spPr>
          <a:xfrm>
            <a:off x="566041" y="6298160"/>
            <a:ext cx="31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2scape Project </a:t>
            </a:r>
            <a:r>
              <a:rPr lang="ko-KR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개발 문서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6D6855-DE2F-46F3-B648-EAEFE8EBCDD9}"/>
              </a:ext>
            </a:extLst>
          </p:cNvPr>
          <p:cNvCxnSpPr>
            <a:cxnSpLocks/>
          </p:cNvCxnSpPr>
          <p:nvPr/>
        </p:nvCxnSpPr>
        <p:spPr>
          <a:xfrm flipH="1">
            <a:off x="8511069" y="281053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19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69"/>
            <a:ext cx="10515600" cy="43767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20xx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년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잭과 로즈는 이상한 공간에서 눈을 뜬다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눈을 뜨고나서 몇 번을 부정하고 몇 시간이나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살려달라고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소리쳤는지 모른다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알게 된 것은 지금 비현실적인 일들 투성이란 것 뿐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….</a:t>
            </a: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죽기만을 기다릴 수 없기에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…</a:t>
            </a: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그렇게 잭 과 로즈는 이 곳을 탈출하기로 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!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이 게임은 로즈의 입장에서 보면 위에서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내려다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보는 시점으로 게임을 진행하고 잭의 입장에서 보면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2D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인 게임으로 진행 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둘의 다른 시점에서 생성되는 어려움과 함정을 즐겨보고 서로를 도와서 함정과 여러가지 상황들을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해쳐나가면서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잭과 로즈를 탈출 할 수 있도록 도와주세요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권장 플레이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인원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1~2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인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8656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조작법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69"/>
            <a:ext cx="10515600" cy="43767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플레이어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1(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잭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의 조작키 →↑←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잭은 특별한 능력이 없이 실험실을 탈출하려고 노력하는 캐릭터 입니다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잭은  →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을눌러서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오른쪽으로 움직이고 ←을 눌러서 왼쪽으로 움직이며 ↑을 누를 시 점프를 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좌우로 움직이고 점프를 통해서 여러가지 아이템과 함정을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해쳐나가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보세요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!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플레이어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2(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로즈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의 조작키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WASD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로즈는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실험중에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특별한 능력을 얻어서 벽을 타고 다닐 수 있는 캐릭터 입니다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로즈가 잭을 도와주고 잭이 혼자 올라갈 수 없는 곳을 올라 갈 수 있도록 도와주거나 잭이 갈 수 없는 곳을 로즈가 가서 해결 해 주어야합니다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로즈는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A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로 왼쪽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W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로 위쪽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D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로 오른쪽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S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로 아래쪽으로 움직입니다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1052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함정 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69"/>
            <a:ext cx="10515600" cy="43767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■-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벽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	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통과하거나 부실 수 없습니다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★-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문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	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여기로 잭이나 로즈가 도착하면 스테이지가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클리어됩니다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◇-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폭탄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	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먹으면 라이프가 하나 감소합니다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▲-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슈터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	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삼각형이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가르키는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방향으로 화살을 발사합니다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※-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키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	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먹으면 같은 색의 벽이 사라집니다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●-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버튼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	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누르면 벽이 사라졌다가 떼면 다시 나타납니다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   -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색깔벽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	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여러가지 색의 벽이 존재하며 같은 색의 키를 먹으면 벽이 사라지고 버튼을 누르면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		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벽이 사라졌다가 다시 등장하기도 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그리고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버튼중에는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오래되어 작동하지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		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않는 버튼도 있으니 신중하게 선택해서 색깔벽을 없애고 탈출하시길 바랍니다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..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B7B105-5703-45C5-ADB0-006E49D0DEFC}"/>
              </a:ext>
            </a:extLst>
          </p:cNvPr>
          <p:cNvSpPr/>
          <p:nvPr/>
        </p:nvSpPr>
        <p:spPr>
          <a:xfrm>
            <a:off x="1390650" y="3800475"/>
            <a:ext cx="21907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61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로비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69"/>
            <a:ext cx="10515600" cy="4376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게임의 로비 입니다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간단한 조작키가 함께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써져있으며</a:t>
            </a:r>
            <a:b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스페이스바를 누르면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게임이 시작됩니다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BD4B2C-946D-4B66-8A28-5593BBBB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764" y="1607127"/>
            <a:ext cx="6791036" cy="43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5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스테이지</a:t>
            </a:r>
            <a:r>
              <a:rPr lang="en-US" altLang="ko-KR" dirty="0"/>
              <a:t>1-</a:t>
            </a:r>
            <a:r>
              <a:rPr lang="ko-KR" altLang="en-US" dirty="0"/>
              <a:t>프롤로그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69"/>
            <a:ext cx="10515600" cy="4376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스테이지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이며 프롤로그입니다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플레이어는 여기서 간단한 조작키를 익히고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각각의 함정이 어떻게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구현되어있고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어떤 방식으로 작동되는지 배울 수 있습니다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0603C4-14EC-4EEB-9621-739DFC5D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145" y="1548313"/>
            <a:ext cx="5525655" cy="43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5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스테이지</a:t>
            </a:r>
            <a:r>
              <a:rPr lang="en-US" altLang="ko-KR" dirty="0"/>
              <a:t>2-</a:t>
            </a:r>
            <a:r>
              <a:rPr lang="ko-KR" altLang="en-US" dirty="0" err="1"/>
              <a:t>메이즈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69"/>
            <a:ext cx="10515600" cy="4376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스테이지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인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메이즈입니다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플레이어는 스테이지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에서 배웠던 조작법을 통해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잭과 로즈를 잘 컨트롤 하면서 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미로를 해쳐 나가야합니다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잭과 로즈는 스테이지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에서 했던 협동을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좀더 강하고 튼튼하게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해야합니다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542C85-627B-420A-8D4E-7688949FD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36" y="1576435"/>
            <a:ext cx="5146964" cy="43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8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스테이지</a:t>
            </a:r>
            <a:r>
              <a:rPr lang="en-US" altLang="ko-KR" dirty="0"/>
              <a:t>3-</a:t>
            </a:r>
            <a:r>
              <a:rPr lang="ko-KR" altLang="en-US" dirty="0"/>
              <a:t>로봇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69"/>
            <a:ext cx="10515600" cy="4376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게임의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마지막스테이지입니다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잭과 로즈가 탈출한 것을 로봇이 알아채면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로봇이 깨어나면서 플레이어를 공격하기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시작할 것입니다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플레이어는 여러가지 함정을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잘 이용하면서 로봇을 </a:t>
            </a:r>
            <a:r>
              <a:rPr lang="ko-KR" altLang="en-US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물리쳐야합니다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8B3A02-D04F-43E9-87EA-0BB29F82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26" y="1536468"/>
            <a:ext cx="5377873" cy="43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3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69"/>
            <a:ext cx="10515600" cy="4376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게임화면의 오른쪽을 잘 보면 여러가지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UI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들이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사용되고 있는데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♥는 라이프입니다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그리고 아래박스엔 간단한 조작키가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포함되어서 플레이어는 잭과 로즈를 조작하면서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헷갈리는 것을 방지해줍니다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그리고 제일 아래 잭과 로즈의 대화를 통해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스토리를 진행해 나가고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팁을 주면서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스테이지를 클리어 할 수 있도록 도와줍니다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B43681-ED31-46A6-9190-9F8758AB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6470"/>
            <a:ext cx="5257800" cy="43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36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7448D-D45A-4BA4-AB38-E03ED8644459}"/>
              </a:ext>
            </a:extLst>
          </p:cNvPr>
          <p:cNvSpPr/>
          <p:nvPr/>
        </p:nvSpPr>
        <p:spPr>
          <a:xfrm>
            <a:off x="903513" y="1996750"/>
            <a:ext cx="2820187" cy="326572"/>
          </a:xfrm>
          <a:prstGeom prst="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184137-C0EF-488B-9103-2D2DFA748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6198"/>
            <a:ext cx="5157787" cy="4482161"/>
          </a:xfrm>
        </p:spPr>
        <p:txBody>
          <a:bodyPr/>
          <a:lstStyle/>
          <a:p>
            <a:pPr lvl="0"/>
            <a:endParaRPr lang="en-US" altLang="ko-KR" dirty="0"/>
          </a:p>
          <a:p>
            <a:pPr lvl="0"/>
            <a:r>
              <a:rPr lang="en-US" altLang="ko-KR" dirty="0">
                <a:solidFill>
                  <a:schemeClr val="tx1"/>
                </a:solidFill>
              </a:rPr>
              <a:t>18010662 </a:t>
            </a:r>
            <a:r>
              <a:rPr lang="ko-KR" altLang="en-US" dirty="0" err="1">
                <a:solidFill>
                  <a:schemeClr val="tx1"/>
                </a:solidFill>
              </a:rPr>
              <a:t>이승재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팀장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dirty="0"/>
              <a:t>17011677 </a:t>
            </a:r>
            <a:r>
              <a:rPr lang="ko-KR" altLang="en-US" dirty="0"/>
              <a:t>하윤호</a:t>
            </a:r>
            <a:endParaRPr lang="en-US" altLang="ko-KR" dirty="0"/>
          </a:p>
          <a:p>
            <a:pPr lvl="0"/>
            <a:r>
              <a:rPr lang="en-US" altLang="ko-KR" dirty="0"/>
              <a:t>17010888</a:t>
            </a:r>
            <a:r>
              <a:rPr lang="ko-KR" altLang="en-US" dirty="0"/>
              <a:t> </a:t>
            </a:r>
            <a:r>
              <a:rPr lang="ko-KR" altLang="en-US" dirty="0" err="1"/>
              <a:t>한요한</a:t>
            </a:r>
            <a:endParaRPr lang="en-US" altLang="ko-KR" dirty="0"/>
          </a:p>
          <a:p>
            <a:pPr lvl="0"/>
            <a:r>
              <a:rPr lang="en-US" altLang="ko-KR" dirty="0"/>
              <a:t>16013045</a:t>
            </a:r>
            <a:r>
              <a:rPr lang="ko-KR" altLang="en-US" dirty="0"/>
              <a:t> 강민구</a:t>
            </a:r>
            <a:endParaRPr lang="en-US" altLang="ko-KR" dirty="0"/>
          </a:p>
          <a:p>
            <a:pPr lvl="0"/>
            <a:endParaRPr lang="en-US" altLang="ko-KR" dirty="0"/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52CFD15-A3D0-4969-BB43-3CA0571E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8300ED-F6C6-4106-B81D-377C2192D59F}"/>
              </a:ext>
            </a:extLst>
          </p:cNvPr>
          <p:cNvSpPr/>
          <p:nvPr/>
        </p:nvSpPr>
        <p:spPr>
          <a:xfrm>
            <a:off x="2622882" y="1384626"/>
            <a:ext cx="1405521" cy="389828"/>
          </a:xfrm>
          <a:prstGeom prst="rect">
            <a:avLst/>
          </a:prstGeom>
          <a:solidFill>
            <a:srgbClr val="0B0BB6"/>
          </a:solidFill>
          <a:ln>
            <a:solidFill>
              <a:srgbClr val="0B0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구성원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321A0-9050-418D-BBC7-08316909D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6013" y="1579540"/>
            <a:ext cx="5157787" cy="4482161"/>
          </a:xfrm>
        </p:spPr>
        <p:txBody>
          <a:bodyPr/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이승재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기획 및 맵 디자인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/>
              <a:t>하윤호 </a:t>
            </a:r>
            <a:r>
              <a:rPr lang="en-US" altLang="ko-KR" dirty="0"/>
              <a:t>: </a:t>
            </a:r>
            <a:r>
              <a:rPr lang="ko-KR" altLang="en-US" dirty="0"/>
              <a:t>충돌과 트리거</a:t>
            </a: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한요한 </a:t>
            </a:r>
            <a:r>
              <a:rPr lang="en-US" altLang="ko-KR" dirty="0"/>
              <a:t>: </a:t>
            </a:r>
            <a:r>
              <a:rPr lang="ko-KR" altLang="en-US" dirty="0"/>
              <a:t>기본구조 및 </a:t>
            </a:r>
            <a:r>
              <a:rPr lang="ko-KR" altLang="en-US" dirty="0" err="1"/>
              <a:t>공통모듈</a:t>
            </a: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강민구 </a:t>
            </a:r>
            <a:r>
              <a:rPr lang="en-US" altLang="ko-KR" dirty="0"/>
              <a:t>: UI </a:t>
            </a:r>
            <a:r>
              <a:rPr lang="ko-KR" altLang="en-US" dirty="0"/>
              <a:t>및 그래픽 연출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D12036-34D2-498B-9F82-08FD413DF71F}"/>
              </a:ext>
            </a:extLst>
          </p:cNvPr>
          <p:cNvSpPr/>
          <p:nvPr/>
        </p:nvSpPr>
        <p:spPr>
          <a:xfrm>
            <a:off x="7906921" y="1391284"/>
            <a:ext cx="1662197" cy="389828"/>
          </a:xfrm>
          <a:prstGeom prst="rect">
            <a:avLst/>
          </a:prstGeom>
          <a:solidFill>
            <a:srgbClr val="0B0BB6"/>
          </a:solidFill>
          <a:ln>
            <a:solidFill>
              <a:srgbClr val="0B0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담당모듈</a:t>
            </a:r>
            <a:endParaRPr lang="ko-KR" altLang="en-US" sz="24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28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en-US" altLang="ko-KR" dirty="0"/>
              <a:t>The world’s hardest game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스테이지형 미로게임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컨셉 디자인</a:t>
            </a:r>
            <a:endParaRPr lang="en-US" altLang="ko-KR" dirty="0"/>
          </a:p>
          <a:p>
            <a:pPr lvl="1"/>
            <a:r>
              <a:rPr lang="ko-KR" altLang="en-US" sz="1050" dirty="0">
                <a:solidFill>
                  <a:schemeClr val="bg1"/>
                </a:solidFill>
              </a:rPr>
              <a:t>단순한 게임 구조로 가볍게 즐길 수 있음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/>
                </a:solidFill>
              </a:rPr>
              <a:t>단순하지만 세심한 조작을 요구하는 게임</a:t>
            </a:r>
            <a:endParaRPr lang="en-US" altLang="ko-KR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도전의식을 자극함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가볍게 즐길 수 있고 게임이 무겁지 않아서 접근성이 좋음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조작이 능숙하지 않으면 난이도가 너무 놓고 접근성이 뛰어난 만큼 쉽게 포기하거나 싫증날 수 있음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화려한 그래픽에 익숙해진 플레이어들에겐 밋밋해 보일 수 있는 게임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F8E0579-01E8-4618-8AA6-B91F9908C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1" y="1711959"/>
            <a:ext cx="3254829" cy="430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1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en-US" altLang="ko-KR" dirty="0" err="1"/>
              <a:t>Toodee</a:t>
            </a:r>
            <a:r>
              <a:rPr lang="en-US" altLang="ko-KR" dirty="0"/>
              <a:t> and </a:t>
            </a:r>
            <a:r>
              <a:rPr lang="en-US" altLang="ko-KR" dirty="0" err="1"/>
              <a:t>Topdee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스테이지형 </a:t>
            </a:r>
            <a:r>
              <a:rPr lang="en-US" altLang="ko-KR" dirty="0"/>
              <a:t>2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협동 퍼즐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컨셉 디자인</a:t>
            </a:r>
            <a:endParaRPr lang="en-US" altLang="ko-KR" dirty="0"/>
          </a:p>
          <a:p>
            <a:pPr lvl="1"/>
            <a:r>
              <a:rPr lang="en-US" altLang="ko-KR" sz="1050" dirty="0">
                <a:solidFill>
                  <a:schemeClr val="bg1"/>
                </a:solidFill>
              </a:rPr>
              <a:t>2</a:t>
            </a:r>
            <a:r>
              <a:rPr lang="ko-KR" altLang="en-US" sz="1050" dirty="0">
                <a:solidFill>
                  <a:schemeClr val="bg1"/>
                </a:solidFill>
              </a:rPr>
              <a:t>인의 플레이어가 다양한 시점에서 </a:t>
            </a:r>
            <a:r>
              <a:rPr lang="en-US" altLang="ko-KR" sz="1050" dirty="0">
                <a:solidFill>
                  <a:schemeClr val="bg1"/>
                </a:solidFill>
              </a:rPr>
              <a:t>2D, 3D,</a:t>
            </a:r>
            <a:r>
              <a:rPr lang="ko-KR" altLang="en-US" sz="1050" dirty="0">
                <a:solidFill>
                  <a:schemeClr val="bg1"/>
                </a:solidFill>
              </a:rPr>
              <a:t>를 오가며 중력이나 방향 전환을 이용해 퍼즐을 해결해서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ko-KR" sz="1050" dirty="0">
                <a:solidFill>
                  <a:schemeClr val="bg1"/>
                </a:solidFill>
              </a:rPr>
              <a:t>     </a:t>
            </a:r>
            <a:r>
              <a:rPr lang="ko-KR" altLang="en-US" sz="1050" dirty="0">
                <a:solidFill>
                  <a:schemeClr val="bg1"/>
                </a:solidFill>
              </a:rPr>
              <a:t>다양하고 독특한 스테이지를 플레이 가능</a:t>
            </a:r>
            <a:endParaRPr lang="en-US" altLang="ko-KR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시점을 변경할 수 있어서 다양하고 난이도 높은 플레이가 가능함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기본 이동과 상호작용 키 만으로 여러가지 상황을 연출해가면서 게임을 즐길 수 있음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r>
              <a:rPr lang="ko-KR" altLang="en-US" sz="1100" dirty="0">
                <a:solidFill>
                  <a:schemeClr val="bg1"/>
                </a:solidFill>
              </a:rPr>
              <a:t>인의 플레이어에게 난이도 분배가 조금 약함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게임에 다양한 요소가 많아서 진입장벽이 조금 높고 난이도가 상승함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F3ADD89-2D11-4EFE-8668-0E1A75DF7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57" y="1711958"/>
            <a:ext cx="3574143" cy="430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05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en-US" altLang="ko-KR" dirty="0"/>
              <a:t>Dark Echo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스테이지형 미로게임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컨셉 디자인</a:t>
            </a:r>
            <a:endParaRPr lang="en-US" altLang="ko-KR" dirty="0"/>
          </a:p>
          <a:p>
            <a:pPr lvl="1"/>
            <a:r>
              <a:rPr lang="ko-KR" altLang="en-US" sz="1050" dirty="0">
                <a:solidFill>
                  <a:schemeClr val="bg1"/>
                </a:solidFill>
              </a:rPr>
              <a:t>시각적으로 </a:t>
            </a:r>
            <a:r>
              <a:rPr lang="ko-KR" altLang="en-US" sz="1050" dirty="0" err="1">
                <a:solidFill>
                  <a:schemeClr val="bg1"/>
                </a:solidFill>
              </a:rPr>
              <a:t>맵을</a:t>
            </a:r>
            <a:r>
              <a:rPr lang="ko-KR" altLang="en-US" sz="1050" dirty="0">
                <a:solidFill>
                  <a:schemeClr val="bg1"/>
                </a:solidFill>
              </a:rPr>
              <a:t> 탈출하는 것이 아닌 청각적으로 </a:t>
            </a:r>
            <a:r>
              <a:rPr lang="ko-KR" altLang="en-US" sz="1050" dirty="0" err="1">
                <a:solidFill>
                  <a:schemeClr val="bg1"/>
                </a:solidFill>
              </a:rPr>
              <a:t>맵을</a:t>
            </a:r>
            <a:r>
              <a:rPr lang="ko-KR" altLang="en-US" sz="1050" dirty="0">
                <a:solidFill>
                  <a:schemeClr val="bg1"/>
                </a:solidFill>
              </a:rPr>
              <a:t> 찾아서 탈출하는 게임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/>
                </a:solidFill>
              </a:rPr>
              <a:t>기본적으로 괴물 소리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함정 소리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발소리를 음파형태로 나타내 청각의 시각화를 이루어 플레이</a:t>
            </a:r>
            <a:endParaRPr lang="en-US" altLang="ko-KR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참신하고 신기한 컨셉으로 인기를 몰 수 있음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보통의 공포게임들은 시각적인 요소로 공포요소를 나타내지만 이 게임은 오로지 청각만으로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ko-KR" altLang="en-US" sz="1100" dirty="0">
                <a:solidFill>
                  <a:schemeClr val="bg1"/>
                </a:solidFill>
              </a:rPr>
              <a:t>     공포감을 조성해서 참신함이 있음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청각의 시각화가 이루어졌다고는 해도 </a:t>
            </a:r>
            <a:r>
              <a:rPr lang="ko-KR" altLang="en-US" sz="1100" dirty="0" err="1">
                <a:solidFill>
                  <a:schemeClr val="bg1"/>
                </a:solidFill>
              </a:rPr>
              <a:t>맵을</a:t>
            </a:r>
            <a:r>
              <a:rPr lang="ko-KR" altLang="en-US" sz="1100" dirty="0">
                <a:solidFill>
                  <a:schemeClr val="bg1"/>
                </a:solidFill>
              </a:rPr>
              <a:t> 찾거나 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  <a:r>
              <a:rPr lang="ko-KR" altLang="en-US" sz="1100" dirty="0">
                <a:solidFill>
                  <a:schemeClr val="bg1"/>
                </a:solidFill>
              </a:rPr>
              <a:t>함정 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  <a:r>
              <a:rPr lang="ko-KR" altLang="en-US" sz="1100" dirty="0">
                <a:solidFill>
                  <a:schemeClr val="bg1"/>
                </a:solidFill>
              </a:rPr>
              <a:t>몬스터 등의 위치를 파악 하는 게 난이도 높고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chemeClr val="bg1"/>
                </a:solidFill>
              </a:rPr>
              <a:t>     </a:t>
            </a:r>
            <a:r>
              <a:rPr lang="ko-KR" altLang="en-US" sz="1100" dirty="0">
                <a:solidFill>
                  <a:schemeClr val="bg1"/>
                </a:solidFill>
              </a:rPr>
              <a:t>답답함이 게임속에 내장되어 있어 접근성이 낮음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AF9AB82-7AD9-4A21-8DD8-F38A3616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75" y="1711959"/>
            <a:ext cx="2968925" cy="430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3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en-US" altLang="ko-KR" dirty="0" err="1"/>
              <a:t>Fireboy</a:t>
            </a:r>
            <a:r>
              <a:rPr lang="en-US" altLang="ko-KR" dirty="0"/>
              <a:t> and </a:t>
            </a:r>
            <a:r>
              <a:rPr lang="en-US" altLang="ko-KR" dirty="0" err="1"/>
              <a:t>Watergirl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스테이지형 플랫폼 퍼즐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컨셉 디자인</a:t>
            </a:r>
            <a:endParaRPr lang="en-US" altLang="ko-KR" dirty="0"/>
          </a:p>
          <a:p>
            <a:pPr lvl="1"/>
            <a:r>
              <a:rPr lang="ko-KR" altLang="en-US" sz="1050" dirty="0">
                <a:solidFill>
                  <a:schemeClr val="bg1"/>
                </a:solidFill>
              </a:rPr>
              <a:t>협동으로 즐길 수 있고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각자 주어진 능력에 맞춰진 역할로 협동을 해야함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/>
                </a:solidFill>
              </a:rPr>
              <a:t>다양한 퍼즐들 </a:t>
            </a:r>
            <a:r>
              <a:rPr lang="en-US" altLang="ko-KR" sz="1050" dirty="0">
                <a:solidFill>
                  <a:schemeClr val="bg1"/>
                </a:solidFill>
              </a:rPr>
              <a:t>+ </a:t>
            </a:r>
            <a:r>
              <a:rPr lang="ko-KR" altLang="en-US" sz="1050" dirty="0">
                <a:solidFill>
                  <a:schemeClr val="bg1"/>
                </a:solidFill>
              </a:rPr>
              <a:t>협동해야 클리어 가능한 퍼즐</a:t>
            </a:r>
            <a:endParaRPr lang="en-US" altLang="ko-KR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협동을 통해서 해결하는 퍼즐들로 이루어져 있어 같은 난이도의 퍼즐이라도 친구와 함께 웃으며 즐길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chemeClr val="bg1"/>
                </a:solidFill>
              </a:rPr>
              <a:t>     </a:t>
            </a:r>
            <a:r>
              <a:rPr lang="ko-KR" altLang="en-US" sz="1100" dirty="0">
                <a:solidFill>
                  <a:schemeClr val="bg1"/>
                </a:solidFill>
              </a:rPr>
              <a:t>수 있음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협동을 통해서만 해결 할 수 있는 등의 새롭고 신기한 퍼즐들이 많음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협력이 필수 요소로 작용하는 게임인만큼 같이 할 상대방이 있어야함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lvl="1"/>
            <a:r>
              <a:rPr lang="ko-KR" altLang="en-US" sz="1100" dirty="0">
                <a:solidFill>
                  <a:schemeClr val="bg1"/>
                </a:solidFill>
              </a:rPr>
              <a:t>협력자를 기다리거나 참아주는 상황이 많아서 갈등이 유발 될 수 있음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52EEB28-9531-44C0-8567-60D71C0F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24" y="1711959"/>
            <a:ext cx="3356675" cy="430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4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5CF97E-08D2-41BE-84A2-3384A0A7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장르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5B1126D-4604-4FD3-A1D9-F6AA8ED43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083" y="1797784"/>
            <a:ext cx="7122058" cy="1505253"/>
          </a:xfrm>
        </p:spPr>
        <p:txBody>
          <a:bodyPr>
            <a:normAutofit/>
          </a:bodyPr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캐릭터 여러 마리를 넣어서 동시에 컨트롤 하거나 혹은 여러 명이서 함께 플레이 함으로써 난이도를 조절하게 만들 수 있도록 계획했음 </a:t>
            </a:r>
            <a:endParaRPr lang="en-US" altLang="ko-KR" sz="14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메타 </a:t>
            </a:r>
            <a:r>
              <a:rPr lang="ko-KR" altLang="en-US" sz="14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버스등의</a:t>
            </a:r>
            <a:r>
              <a:rPr lang="ko-KR" altLang="en-US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온라인 세상이 점점 커지는 시대의 흐름에 맞춰서 최대한 협동이나 온라인 요소를 넣어 보기 위해 노력할 생각</a:t>
            </a:r>
            <a:endParaRPr lang="en-US" altLang="ko-KR" sz="14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C66C31-5BE6-4390-8798-BE7E86C0948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24326" y="1465745"/>
            <a:ext cx="7343192" cy="332039"/>
          </a:xfrm>
        </p:spPr>
        <p:txBody>
          <a:bodyPr/>
          <a:lstStyle/>
          <a:p>
            <a:r>
              <a:rPr lang="ko-KR" altLang="en-US" dirty="0"/>
              <a:t>최종 장르</a:t>
            </a:r>
            <a:r>
              <a:rPr lang="en-US" altLang="ko-KR" dirty="0"/>
              <a:t>:</a:t>
            </a:r>
            <a:r>
              <a:rPr lang="ko-KR" altLang="en-US" dirty="0"/>
              <a:t>협동형 게임</a:t>
            </a:r>
            <a:r>
              <a:rPr lang="en-US" altLang="ko-KR" dirty="0"/>
              <a:t>+</a:t>
            </a:r>
            <a:r>
              <a:rPr lang="ko-KR" altLang="en-US" dirty="0"/>
              <a:t>퍼즐게임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387E7F0-24BB-4A97-93E7-D0A93E17589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4544007"/>
            <a:ext cx="5039619" cy="13249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sz="18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위에 </a:t>
            </a:r>
            <a:r>
              <a:rPr lang="en-US" altLang="ko-KR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5</a:t>
            </a:r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가지 게임에서 참고한 여러가지 퍼즐요소 </a:t>
            </a:r>
            <a:r>
              <a:rPr lang="en-US" altLang="ko-KR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+ </a:t>
            </a:r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각각 캐릭터의 능력을 이용한 협동 퍼즐요소 등등을 추가할 계획이며 난이도 높은 퍼즐 들을 추가해서 성취도와 도전 의식을 불러 일으킴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21DE0C7-7864-4BC9-9982-36AFE2307D1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058032"/>
            <a:ext cx="5039619" cy="291163"/>
          </a:xfrm>
        </p:spPr>
        <p:txBody>
          <a:bodyPr/>
          <a:lstStyle/>
          <a:p>
            <a:r>
              <a:rPr lang="ko-KR" altLang="en-US" dirty="0"/>
              <a:t>스테이지형 퍼즐 게임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3FF57EA-0C45-4621-B630-ED0A0276AD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6078" y="4460033"/>
            <a:ext cx="5030612" cy="1315677"/>
          </a:xfrm>
        </p:spPr>
        <p:txBody>
          <a:bodyPr>
            <a:normAutofit fontScale="92500"/>
          </a:bodyPr>
          <a:lstStyle/>
          <a:p>
            <a:pPr algn="ctr"/>
            <a:endParaRPr lang="en-US" altLang="ko-KR" sz="18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Dark Echo</a:t>
            </a:r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같은 게임을 참고해서 </a:t>
            </a:r>
            <a:r>
              <a:rPr lang="ko-KR" altLang="en-US" sz="18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맵을</a:t>
            </a:r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파악하기 어려운 방식을 추가하고 </a:t>
            </a:r>
            <a:r>
              <a:rPr lang="ko-KR" altLang="en-US" sz="18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맵에</a:t>
            </a:r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여러가지 변형을 주면서 퍼즐형 미로 탈출을 할 수 있게 기획</a:t>
            </a:r>
            <a:endParaRPr lang="ko-KR" altLang="en-US" sz="1800" dirty="0">
              <a:solidFill>
                <a:schemeClr val="bg1"/>
              </a:solidFill>
            </a:endParaRPr>
          </a:p>
          <a:p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0939801-873F-4C47-8356-5E7ACBC5E84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96077" y="4079750"/>
            <a:ext cx="5039619" cy="291163"/>
          </a:xfrm>
        </p:spPr>
        <p:txBody>
          <a:bodyPr/>
          <a:lstStyle/>
          <a:p>
            <a:r>
              <a:rPr lang="ko-KR" altLang="en-US" dirty="0"/>
              <a:t>스테이지형 미로 게임</a:t>
            </a:r>
          </a:p>
        </p:txBody>
      </p:sp>
    </p:spTree>
    <p:extLst>
      <p:ext uri="{BB962C8B-B14F-4D97-AF65-F5344CB8AC3E}">
        <p14:creationId xmlns:p14="http://schemas.microsoft.com/office/powerpoint/2010/main" val="112189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진한 그림자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3278</Words>
  <Application>Microsoft Office PowerPoint</Application>
  <PresentationFormat>와이드스크린</PresentationFormat>
  <Paragraphs>831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둥근모꼴</vt:lpstr>
      <vt:lpstr>Malgun Gothic</vt:lpstr>
      <vt:lpstr>Malgun Gothic</vt:lpstr>
      <vt:lpstr>Arial</vt:lpstr>
      <vt:lpstr>Arial Black</vt:lpstr>
      <vt:lpstr>Office 테마</vt:lpstr>
      <vt:lpstr> 2scape Project 개발 문서</vt:lpstr>
      <vt:lpstr>PowerPoint 프레젠테이션</vt:lpstr>
      <vt:lpstr>PowerPoint 프레젠테이션</vt:lpstr>
      <vt:lpstr>PICO PARK</vt:lpstr>
      <vt:lpstr>The world’s hardest game</vt:lpstr>
      <vt:lpstr>Toodee and Topdee</vt:lpstr>
      <vt:lpstr>Dark Echo</vt:lpstr>
      <vt:lpstr>Fireboy and Watergirl</vt:lpstr>
      <vt:lpstr>게임 장르</vt:lpstr>
      <vt:lpstr>PowerPoint 프레젠테이션</vt:lpstr>
      <vt:lpstr>게임의 컨셉,핵심 특징</vt:lpstr>
      <vt:lpstr>게임의 배경 스토리</vt:lpstr>
      <vt:lpstr>플레이어의 목표</vt:lpstr>
      <vt:lpstr>게임의 규칙</vt:lpstr>
      <vt:lpstr>게임 플레이 화면</vt:lpstr>
      <vt:lpstr>PowerPoint 프레젠테이션</vt:lpstr>
      <vt:lpstr>UI 제공정보/UI 입력키 </vt:lpstr>
      <vt:lpstr>클리어 타임</vt:lpstr>
      <vt:lpstr>아이템, 블록</vt:lpstr>
      <vt:lpstr>함정</vt:lpstr>
      <vt:lpstr>PowerPoint 프레젠테이션</vt:lpstr>
      <vt:lpstr>요구사항 정의서</vt:lpstr>
      <vt:lpstr>요구사항 정의서</vt:lpstr>
      <vt:lpstr>요구사항 정의서</vt:lpstr>
      <vt:lpstr>요구사항 정의서</vt:lpstr>
      <vt:lpstr>요구사항 정의서</vt:lpstr>
      <vt:lpstr>요구사항 정의서</vt:lpstr>
      <vt:lpstr>요구사항 정의서</vt:lpstr>
      <vt:lpstr>요구사항 정의서</vt:lpstr>
      <vt:lpstr>요구사항 정의서</vt:lpstr>
      <vt:lpstr>요구사항 정의서</vt:lpstr>
      <vt:lpstr>PowerPoint 프레젠테이션</vt:lpstr>
      <vt:lpstr>기본구조 및 공통모듈의 함수</vt:lpstr>
      <vt:lpstr>기획 및 맵 디자인의 함수 </vt:lpstr>
      <vt:lpstr>충돌과 트리거의 함수</vt:lpstr>
      <vt:lpstr>UI 및 그래픽 연출의 함수</vt:lpstr>
      <vt:lpstr>역할 분배</vt:lpstr>
      <vt:lpstr>PowerPoint 프레젠테이션</vt:lpstr>
      <vt:lpstr>함수 구조도 </vt:lpstr>
      <vt:lpstr>PowerPoint 프레젠테이션</vt:lpstr>
      <vt:lpstr>게임 설명</vt:lpstr>
      <vt:lpstr>조작법</vt:lpstr>
      <vt:lpstr>함정 설명</vt:lpstr>
      <vt:lpstr>로비</vt:lpstr>
      <vt:lpstr>스테이지1-프롤로그</vt:lpstr>
      <vt:lpstr>스테이지2-메이즈</vt:lpstr>
      <vt:lpstr>스테이지3-로봇</vt:lpstr>
      <vt:lpstr>Ui 설명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hyunjun choi</dc:creator>
  <cp:lastModifiedBy>한 요한</cp:lastModifiedBy>
  <cp:revision>45</cp:revision>
  <dcterms:created xsi:type="dcterms:W3CDTF">2017-10-31T18:56:04Z</dcterms:created>
  <dcterms:modified xsi:type="dcterms:W3CDTF">2021-12-13T09:00:13Z</dcterms:modified>
</cp:coreProperties>
</file>