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40F06F-ECD6-41B8-3C62-2AEFF50049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二进制和位运算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463BF1-C278-2EF9-E7E5-D980DCC5E6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第一讲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675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96109-47D0-3517-5FF6-4ED6A106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CAD24-A888-D37E-FEB2-BAD54AB88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二进制是计算机内部运算中采用的进制，在这样的进制系统下，只有  两个数字，计算机内部的所有运算（包括位运算）都是在二进制的基础上进行的。</a:t>
            </a:r>
          </a:p>
          <a:p>
            <a:r>
              <a:rPr lang="zh-CN" altLang="en-US" dirty="0"/>
              <a:t>但用二进制表示数字会让数字过长，因此为了方便表示的需要，通常会把二进制数转换为八进制或十六进制表示。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841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0C516-13E0-7BF2-857E-979CCF5B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95628-6E96-5966-CE4E-C008E27F8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位运算就是基于整数的二进制表示进行的运算。由于计算机内部就是以二进制来存储数据，</a:t>
            </a:r>
            <a:r>
              <a:rPr lang="zh-CN" altLang="en-US" b="1" dirty="0">
                <a:solidFill>
                  <a:srgbClr val="FF0000"/>
                </a:solidFill>
              </a:rPr>
              <a:t>位运算是相当快的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基本的位运算共 </a:t>
            </a:r>
            <a:r>
              <a:rPr lang="en-US" altLang="zh-CN" dirty="0"/>
              <a:t>6</a:t>
            </a:r>
            <a:r>
              <a:rPr lang="zh-CN" altLang="en-US" dirty="0"/>
              <a:t>种，分别为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按位与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按位异或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按位取反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左移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右移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384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C6831-F301-0360-3DD8-19F091CF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与、或、异或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A9D01-D92F-A15C-77C1-6ED90BBE3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130"/>
            <a:ext cx="10515600" cy="4351338"/>
          </a:xfrm>
        </p:spPr>
        <p:txBody>
          <a:bodyPr/>
          <a:lstStyle/>
          <a:p>
            <a:r>
              <a:rPr lang="zh-CN" altLang="en-US" dirty="0"/>
              <a:t>它们都是将两个整数作为二进制数，对二进制表示中的每一位逐一运算。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图形用户界面, 应用程序, Teams&#10;&#10;AI 生成的内容可能不正确。">
            <a:extLst>
              <a:ext uri="{FF2B5EF4-FFF2-40B4-BE49-F238E27FC236}">
                <a16:creationId xmlns:a16="http://schemas.microsoft.com/office/drawing/2014/main" id="{8C1F32A7-4500-E5C2-BCA7-D6B34E987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4" y="2676703"/>
            <a:ext cx="7211431" cy="1924319"/>
          </a:xfrm>
          <a:prstGeom prst="rect">
            <a:avLst/>
          </a:prstGeom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7EE82BBA-21DB-E1B3-72C6-5B6C102A1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A789D8E-9810-9FC5-049E-E74E9471F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505C629-FC8B-CFAD-7630-D752A7E22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2092B6-E89B-4D02-E24F-594A282B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60723F7A-1A35-2A15-8C29-D89779C0C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8B7B9F5D-C0E5-67EA-10A1-B087896EA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01B0B5E5-5A57-14A1-9AF4-6C7C0F926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321CC51-3E23-B75A-9A86-44B6DC3E8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947E48C6-C658-6EFC-BD60-53D3BD1C2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1E5D0B7D-32BC-6893-E7C9-569C55F1D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2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03AA8-1632-C0CC-DD42-00414DA4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48A4E-14F2-AE1E-D924-6E74CC7FF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15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82A20-ADA4-9B25-F93B-B45D8994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原码、反码、补码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5DF01-D6F0-A1AA-AB22-A8D3CD40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CN" altLang="en-US" sz="1500"/>
              <a:t>原码</a:t>
            </a:r>
            <a:endParaRPr lang="en-US" altLang="zh-CN" sz="1500"/>
          </a:p>
          <a:p>
            <a:pPr marL="457200" lvl="1" indent="0">
              <a:buNone/>
            </a:pPr>
            <a:r>
              <a:rPr lang="zh-CN" altLang="en-US" sz="1500"/>
              <a:t>特点：以最高位</a:t>
            </a:r>
            <a:r>
              <a:rPr lang="en-US" altLang="zh-CN" sz="1500"/>
              <a:t>01</a:t>
            </a:r>
            <a:r>
              <a:rPr lang="zh-CN" altLang="en-US" sz="1500"/>
              <a:t>来表示正负数</a:t>
            </a:r>
            <a:endParaRPr lang="en-US" altLang="zh-CN" sz="1500"/>
          </a:p>
          <a:p>
            <a:pPr marL="914400" lvl="2" indent="0">
              <a:buNone/>
            </a:pPr>
            <a:r>
              <a:rPr lang="zh-CN" altLang="en-US" sz="1500"/>
              <a:t>举例 </a:t>
            </a:r>
            <a:r>
              <a:rPr lang="en-US" altLang="zh-CN" sz="1500"/>
              <a:t>(</a:t>
            </a:r>
            <a:r>
              <a:rPr lang="zh-CN" altLang="en-US" sz="1500"/>
              <a:t>以 </a:t>
            </a:r>
            <a:r>
              <a:rPr lang="en-US" altLang="zh-CN" sz="1500"/>
              <a:t>8 </a:t>
            </a:r>
            <a:r>
              <a:rPr lang="zh-CN" altLang="en-US" sz="1500"/>
              <a:t>位二进制为例</a:t>
            </a:r>
            <a:r>
              <a:rPr lang="en-US" altLang="zh-CN" sz="1500"/>
              <a:t>)</a:t>
            </a:r>
            <a:r>
              <a:rPr lang="zh-CN" altLang="en-US" sz="1500"/>
              <a:t>：</a:t>
            </a:r>
          </a:p>
          <a:p>
            <a:pPr marL="914400" lvl="2" indent="0">
              <a:buNone/>
            </a:pPr>
            <a:r>
              <a:rPr lang="en-US" altLang="zh-CN" sz="1500"/>
              <a:t>+5 </a:t>
            </a:r>
            <a:r>
              <a:rPr lang="zh-CN" altLang="en-US" sz="1500"/>
              <a:t>的原码： </a:t>
            </a:r>
            <a:r>
              <a:rPr lang="en-US" altLang="zh-CN" sz="1500"/>
              <a:t>0000 0101 </a:t>
            </a:r>
            <a:r>
              <a:rPr lang="zh-CN" altLang="en-US" sz="1500"/>
              <a:t>（最高位</a:t>
            </a:r>
            <a:r>
              <a:rPr lang="en-US" altLang="zh-CN" sz="1500"/>
              <a:t>0</a:t>
            </a:r>
            <a:r>
              <a:rPr lang="zh-CN" altLang="en-US" sz="1500"/>
              <a:t>表示正，后七位</a:t>
            </a:r>
            <a:r>
              <a:rPr lang="en-US" altLang="zh-CN" sz="1500"/>
              <a:t>0000101</a:t>
            </a:r>
            <a:r>
              <a:rPr lang="zh-CN" altLang="en-US" sz="1500"/>
              <a:t>表示</a:t>
            </a:r>
            <a:r>
              <a:rPr lang="en-US" altLang="zh-CN" sz="1500"/>
              <a:t>5</a:t>
            </a:r>
            <a:r>
              <a:rPr lang="zh-CN" altLang="en-US" sz="1500"/>
              <a:t>）</a:t>
            </a:r>
          </a:p>
          <a:p>
            <a:pPr marL="914400" lvl="2" indent="0">
              <a:buNone/>
            </a:pPr>
            <a:r>
              <a:rPr lang="en-US" altLang="zh-CN" sz="1500"/>
              <a:t>-5 </a:t>
            </a:r>
            <a:r>
              <a:rPr lang="zh-CN" altLang="en-US" sz="1500"/>
              <a:t>的原码： </a:t>
            </a:r>
            <a:r>
              <a:rPr lang="en-US" altLang="zh-CN" sz="1500"/>
              <a:t>1000 0101 </a:t>
            </a:r>
            <a:r>
              <a:rPr lang="zh-CN" altLang="en-US" sz="1500"/>
              <a:t>（最高位</a:t>
            </a:r>
            <a:r>
              <a:rPr lang="en-US" altLang="zh-CN" sz="1500"/>
              <a:t>1</a:t>
            </a:r>
            <a:r>
              <a:rPr lang="zh-CN" altLang="en-US" sz="1500"/>
              <a:t>表示负，后七位</a:t>
            </a:r>
            <a:r>
              <a:rPr lang="en-US" altLang="zh-CN" sz="1500"/>
              <a:t>0000101</a:t>
            </a:r>
            <a:r>
              <a:rPr lang="zh-CN" altLang="en-US" sz="1500"/>
              <a:t>表示</a:t>
            </a:r>
            <a:r>
              <a:rPr lang="en-US" altLang="zh-CN" sz="1500"/>
              <a:t>5</a:t>
            </a:r>
            <a:r>
              <a:rPr lang="zh-CN" altLang="en-US" sz="1500"/>
              <a:t>）</a:t>
            </a:r>
          </a:p>
          <a:p>
            <a:r>
              <a:rPr lang="zh-CN" altLang="en-US" sz="1500"/>
              <a:t>反码：</a:t>
            </a:r>
            <a:endParaRPr lang="en-US" altLang="zh-CN" sz="1500"/>
          </a:p>
          <a:p>
            <a:pPr marL="0" indent="0">
              <a:buNone/>
            </a:pPr>
            <a:r>
              <a:rPr lang="en-US" altLang="zh-CN" sz="1500"/>
              <a:t>             </a:t>
            </a:r>
            <a:r>
              <a:rPr lang="zh-CN" altLang="en-US" sz="1500"/>
              <a:t>特点：</a:t>
            </a:r>
            <a:endParaRPr lang="en-US" altLang="zh-CN" sz="1500"/>
          </a:p>
          <a:p>
            <a:pPr marL="0" indent="0">
              <a:buNone/>
            </a:pPr>
            <a:r>
              <a:rPr lang="en-US" altLang="zh-CN" sz="1500"/>
              <a:t>	</a:t>
            </a:r>
            <a:r>
              <a:rPr lang="zh-CN" altLang="en-US" sz="1500"/>
              <a:t>正数： 与原码相同。</a:t>
            </a:r>
          </a:p>
          <a:p>
            <a:pPr marL="1371600" lvl="3" indent="0">
              <a:buNone/>
            </a:pPr>
            <a:r>
              <a:rPr lang="zh-CN" altLang="en-US" sz="1500"/>
              <a:t>负数： 在其原码的基础上，符号位保持不变（仍为 </a:t>
            </a:r>
            <a:r>
              <a:rPr lang="en-US" altLang="zh-CN" sz="1500"/>
              <a:t>1</a:t>
            </a:r>
            <a:r>
              <a:rPr lang="zh-CN" altLang="en-US" sz="1500"/>
              <a:t>），其余所有位按位取反（</a:t>
            </a:r>
            <a:r>
              <a:rPr lang="en-US" altLang="zh-CN" sz="1500"/>
              <a:t>0</a:t>
            </a:r>
            <a:r>
              <a:rPr lang="zh-CN" altLang="en-US" sz="1500"/>
              <a:t>变</a:t>
            </a:r>
            <a:r>
              <a:rPr lang="en-US" altLang="zh-CN" sz="1500"/>
              <a:t>1</a:t>
            </a:r>
            <a:r>
              <a:rPr lang="zh-CN" altLang="en-US" sz="1500"/>
              <a:t>，</a:t>
            </a:r>
            <a:r>
              <a:rPr lang="en-US" altLang="zh-CN" sz="1500"/>
              <a:t>1</a:t>
            </a:r>
            <a:r>
              <a:rPr lang="zh-CN" altLang="en-US" sz="1500"/>
              <a:t>变</a:t>
            </a:r>
            <a:r>
              <a:rPr lang="en-US" altLang="zh-CN" sz="1500"/>
              <a:t>0</a:t>
            </a:r>
            <a:r>
              <a:rPr lang="zh-CN" altLang="en-US" sz="1500"/>
              <a:t>）。</a:t>
            </a:r>
            <a:endParaRPr lang="en-US" altLang="zh-CN" sz="1500"/>
          </a:p>
          <a:p>
            <a:r>
              <a:rPr lang="zh-CN" altLang="en-US" sz="1500"/>
              <a:t>补码：</a:t>
            </a:r>
            <a:endParaRPr lang="en-US" altLang="zh-CN" sz="1500"/>
          </a:p>
          <a:p>
            <a:pPr marL="457200" lvl="1" indent="0">
              <a:buNone/>
            </a:pPr>
            <a:r>
              <a:rPr lang="zh-CN" altLang="en-US" sz="1500"/>
              <a:t>定义：</a:t>
            </a:r>
          </a:p>
          <a:p>
            <a:pPr marL="457200" lvl="1" indent="0">
              <a:buNone/>
            </a:pPr>
            <a:r>
              <a:rPr lang="zh-CN" altLang="en-US" sz="1500"/>
              <a:t>正数： 与原码、反码相同。</a:t>
            </a:r>
          </a:p>
          <a:p>
            <a:pPr marL="457200" lvl="1" indent="0">
              <a:buNone/>
            </a:pPr>
            <a:r>
              <a:rPr lang="zh-CN" altLang="en-US" sz="1500"/>
              <a:t>负数： 在其反码的基础上，末位（最低位）加 </a:t>
            </a:r>
            <a:r>
              <a:rPr lang="en-US" altLang="zh-CN" sz="1500"/>
              <a:t>1</a:t>
            </a:r>
            <a:r>
              <a:rPr lang="zh-CN" altLang="en-US" sz="1500"/>
              <a:t>。</a:t>
            </a:r>
          </a:p>
          <a:p>
            <a:pPr marL="457200" lvl="1" indent="0">
              <a:buNone/>
            </a:pPr>
            <a:endParaRPr lang="en-US" altLang="zh-CN" sz="1500"/>
          </a:p>
        </p:txBody>
      </p:sp>
    </p:spTree>
    <p:extLst>
      <p:ext uri="{BB962C8B-B14F-4D97-AF65-F5344CB8AC3E}">
        <p14:creationId xmlns:p14="http://schemas.microsoft.com/office/powerpoint/2010/main" val="2572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A202-7F54-2179-FDFA-B5701627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zh-CN" altLang="en-US" dirty="0"/>
              <a:t>取反</a:t>
            </a:r>
          </a:p>
        </p:txBody>
      </p:sp>
      <p:pic>
        <p:nvPicPr>
          <p:cNvPr id="5" name="内容占位符 4" descr="图片包含 文本&#10;&#10;AI 生成的内容可能不正确。">
            <a:extLst>
              <a:ext uri="{FF2B5EF4-FFF2-40B4-BE49-F238E27FC236}">
                <a16:creationId xmlns:a16="http://schemas.microsoft.com/office/drawing/2014/main" id="{E3A99FD0-9DF4-160F-CE73-82643CBA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2772450"/>
            <a:ext cx="5296639" cy="81926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62F4580-1633-5D0E-71B5-913533A19F02}"/>
              </a:ext>
            </a:extLst>
          </p:cNvPr>
          <p:cNvSpPr txBox="1"/>
          <p:nvPr/>
        </p:nvSpPr>
        <p:spPr>
          <a:xfrm>
            <a:off x="955040" y="1508760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在计算机中存储整数使用的都是补码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ECEBB-F2C6-5AC3-57E7-8D18314708BD}"/>
              </a:ext>
            </a:extLst>
          </p:cNvPr>
          <p:cNvSpPr txBox="1"/>
          <p:nvPr/>
        </p:nvSpPr>
        <p:spPr>
          <a:xfrm>
            <a:off x="899160" y="2016760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取反会将一个二进制数的每一位都取反，但是这并不意味着</a:t>
            </a:r>
            <a:r>
              <a:rPr lang="en-US" altLang="zh-CN" dirty="0"/>
              <a:t>10</a:t>
            </a:r>
            <a:r>
              <a:rPr lang="zh-CN" altLang="en-US" dirty="0"/>
              <a:t>取反后是</a:t>
            </a:r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58B0A2-6D4B-0B09-4BC9-609842EC038D}"/>
              </a:ext>
            </a:extLst>
          </p:cNvPr>
          <p:cNvSpPr txBox="1"/>
          <p:nvPr/>
        </p:nvSpPr>
        <p:spPr>
          <a:xfrm>
            <a:off x="1127760" y="3911600"/>
            <a:ext cx="206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为了方便演示，我们统一假设位</a:t>
            </a:r>
            <a:r>
              <a:rPr lang="en-US" altLang="zh-CN" dirty="0"/>
              <a:t>8</a:t>
            </a:r>
            <a:r>
              <a:rPr lang="zh-CN" altLang="en-US" dirty="0"/>
              <a:t>位二进制数</a:t>
            </a:r>
          </a:p>
        </p:txBody>
      </p:sp>
    </p:spTree>
    <p:extLst>
      <p:ext uri="{BB962C8B-B14F-4D97-AF65-F5344CB8AC3E}">
        <p14:creationId xmlns:p14="http://schemas.microsoft.com/office/powerpoint/2010/main" val="1171718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779CA-790D-2DEE-C174-7F6374C7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左移和右移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81852B-7546-66AD-635D-B5A5B5F2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 &lt;&lt;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表示将  的二进制表示向左移动 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位所得的值。</a:t>
            </a:r>
          </a:p>
          <a:p>
            <a:r>
              <a:rPr lang="en-US" altLang="zh-CN" dirty="0"/>
              <a:t>num &gt;&gt;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表示将  的二进制表示向右移动 </a:t>
            </a:r>
            <a:r>
              <a:rPr lang="en-US" altLang="zh-CN" dirty="0" err="1"/>
              <a:t>i</a:t>
            </a:r>
            <a:r>
              <a:rPr lang="zh-CN" altLang="en-US" dirty="0"/>
              <a:t> 位所得的值。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8952567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417</Words>
  <Application>Microsoft Office PowerPoint</Application>
  <PresentationFormat>宽屏</PresentationFormat>
  <Paragraphs>40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Calibri</vt:lpstr>
      <vt:lpstr>WPS</vt:lpstr>
      <vt:lpstr>二进制和位运算 </vt:lpstr>
      <vt:lpstr>二进制 </vt:lpstr>
      <vt:lpstr>位运算</vt:lpstr>
      <vt:lpstr>与、或、异或 </vt:lpstr>
      <vt:lpstr>取反</vt:lpstr>
      <vt:lpstr>原码、反码、补码</vt:lpstr>
      <vt:lpstr>取反</vt:lpstr>
      <vt:lpstr>左移和右移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5</cp:revision>
  <dcterms:created xsi:type="dcterms:W3CDTF">2023-08-09T12:44:55Z</dcterms:created>
  <dcterms:modified xsi:type="dcterms:W3CDTF">2025-06-24T16:19:16Z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