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0" r:id="rId8"/>
    <p:sldId id="263" r:id="rId9"/>
    <p:sldId id="261" r:id="rId10"/>
    <p:sldId id="262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5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二进制和位运算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算法竞赛</a:t>
            </a:r>
            <a:r>
              <a:rPr lang="en-US" altLang="zh-CN" dirty="0"/>
              <a:t>-</a:t>
            </a:r>
            <a:r>
              <a:rPr lang="zh-CN" altLang="en-US" dirty="0"/>
              <a:t>第一讲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BCNN</a:t>
            </a:r>
            <a:r>
              <a:rPr lang="zh-CN" altLang="en-US" dirty="0"/>
              <a:t>算法与竞赛部</a:t>
            </a:r>
            <a:endParaRPr lang="en-US" altLang="zh-CN" dirty="0"/>
          </a:p>
          <a:p>
            <a:r>
              <a:rPr lang="zh-CN" altLang="en-US" dirty="0"/>
              <a:t>订阅号：</a:t>
            </a:r>
            <a:r>
              <a:rPr lang="en-US" altLang="zh-CN" dirty="0" err="1"/>
              <a:t>bzy</a:t>
            </a:r>
            <a:r>
              <a:rPr lang="zh-CN" altLang="en-US" dirty="0"/>
              <a:t>网研社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位运算优化</a:t>
            </a:r>
            <a:endParaRPr lang="zh-CN" altLang="en-US"/>
          </a:p>
          <a:p>
            <a:r>
              <a:rPr lang="zh-CN" altLang="en-US"/>
              <a:t>二进制位运算可以显著提高程序效率。常见的位运算包括与</a:t>
            </a:r>
            <a:r>
              <a:rPr lang="en-US" altLang="zh-CN"/>
              <a:t>(&amp;)</a:t>
            </a:r>
            <a:r>
              <a:rPr lang="zh-CN" altLang="en-US"/>
              <a:t>、或</a:t>
            </a:r>
            <a:r>
              <a:rPr lang="en-US" altLang="zh-CN"/>
              <a:t>(|)</a:t>
            </a:r>
            <a:r>
              <a:rPr lang="zh-CN" altLang="en-US"/>
              <a:t>、异或</a:t>
            </a:r>
            <a:r>
              <a:rPr lang="en-US" altLang="zh-CN"/>
              <a:t>(^)</a:t>
            </a:r>
            <a:r>
              <a:rPr lang="zh-CN" altLang="en-US"/>
              <a:t>、取反</a:t>
            </a:r>
            <a:r>
              <a:rPr lang="en-US" altLang="zh-CN"/>
              <a:t>(~)</a:t>
            </a:r>
            <a:r>
              <a:rPr lang="zh-CN" altLang="en-US"/>
              <a:t>、左移</a:t>
            </a:r>
            <a:r>
              <a:rPr lang="en-US" altLang="zh-CN"/>
              <a:t>(&lt;&lt;)</a:t>
            </a:r>
            <a:r>
              <a:rPr lang="zh-CN" altLang="en-US"/>
              <a:t>、右移</a:t>
            </a:r>
            <a:r>
              <a:rPr lang="en-US" altLang="zh-CN"/>
              <a:t>(&gt;&gt;)</a:t>
            </a:r>
            <a:r>
              <a:rPr lang="zh-CN" altLang="en-US"/>
              <a:t>等。这些操作的时间复杂度通常是</a:t>
            </a:r>
            <a:r>
              <a:rPr lang="en-US" altLang="zh-CN"/>
              <a:t>O(1)</a:t>
            </a:r>
            <a:r>
              <a:rPr lang="zh-CN" altLang="en-US"/>
              <a:t>，比普通的数学运算更快。</a:t>
            </a:r>
            <a:endParaRPr lang="zh-CN" altLang="en-US"/>
          </a:p>
          <a:p>
            <a:r>
              <a:rPr lang="zh-CN" altLang="en-US"/>
              <a:t>状态压缩动态规划</a:t>
            </a:r>
            <a:endParaRPr lang="zh-CN" altLang="en-US"/>
          </a:p>
          <a:p>
            <a:r>
              <a:rPr lang="zh-CN" altLang="en-US"/>
              <a:t>当问题的状态空间较小时，可以用二进制数来表示状态集合。例如，在旅行商问题</a:t>
            </a:r>
            <a:r>
              <a:rPr lang="en-US" altLang="zh-CN"/>
              <a:t>(TSP)</a:t>
            </a:r>
            <a:r>
              <a:rPr lang="zh-CN" altLang="en-US"/>
              <a:t>中，可以用一个整数的二进制位来表示已经访问过的城市集合，每一位代表一个城市的访问状态。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子集枚举</a:t>
            </a:r>
            <a:endParaRPr lang="zh-CN" altLang="en-US"/>
          </a:p>
          <a:p>
            <a:r>
              <a:rPr lang="zh-CN" altLang="en-US"/>
              <a:t>二进制可以很方便地枚举一个集合的所有子集。对于</a:t>
            </a:r>
            <a:r>
              <a:rPr lang="en-US" altLang="zh-CN"/>
              <a:t>n</a:t>
            </a:r>
            <a:r>
              <a:rPr lang="zh-CN" altLang="en-US"/>
              <a:t>个元素的集合，可以用</a:t>
            </a:r>
            <a:r>
              <a:rPr lang="en-US" altLang="zh-CN"/>
              <a:t>0</a:t>
            </a:r>
            <a:r>
              <a:rPr lang="zh-CN" altLang="en-US"/>
              <a:t>到</a:t>
            </a:r>
            <a:r>
              <a:rPr lang="en-US" altLang="zh-CN"/>
              <a:t>2^n-1</a:t>
            </a:r>
            <a:r>
              <a:rPr lang="zh-CN" altLang="en-US"/>
              <a:t>的所有整数来表示所有可能的子集，每个二进制位表示对应元素是否在子集中。</a:t>
            </a:r>
            <a:endParaRPr lang="zh-CN" altLang="en-US"/>
          </a:p>
          <a:p>
            <a:r>
              <a:rPr lang="zh-CN" altLang="en-US"/>
              <a:t>快速幂算法</a:t>
            </a:r>
            <a:endParaRPr lang="zh-CN" altLang="en-US"/>
          </a:p>
          <a:p>
            <a:r>
              <a:rPr lang="zh-CN" altLang="en-US"/>
              <a:t>在计算</a:t>
            </a:r>
            <a:r>
              <a:rPr lang="en-US" altLang="zh-CN"/>
              <a:t>a^n</a:t>
            </a:r>
            <a:r>
              <a:rPr lang="zh-CN" altLang="en-US"/>
              <a:t>时，可以利用二进制表示的</a:t>
            </a:r>
            <a:r>
              <a:rPr lang="en-US" altLang="zh-CN"/>
              <a:t>n</a:t>
            </a:r>
            <a:r>
              <a:rPr lang="zh-CN" altLang="en-US"/>
              <a:t>来优化计算过程，将时间复杂度从</a:t>
            </a:r>
            <a:r>
              <a:rPr lang="en-US" altLang="zh-CN"/>
              <a:t>O(n)</a:t>
            </a:r>
            <a:r>
              <a:rPr lang="zh-CN" altLang="en-US"/>
              <a:t>降低到</a:t>
            </a:r>
            <a:r>
              <a:rPr lang="en-US" altLang="zh-CN"/>
              <a:t>O(log n)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位掩码技巧</a:t>
            </a:r>
            <a:endParaRPr lang="zh-CN" altLang="en-US"/>
          </a:p>
          <a:p>
            <a:r>
              <a:rPr lang="zh-CN" altLang="en-US"/>
              <a:t>在处理多个布尔变量时，可以用一个整数的不同位来存储这些变量的状态，节省空间并提高访问效率。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二进制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二进制是计算机内部运算中采用的进制，在这样的进制系统下，只有  两个数字，计算机内部的所有运算（包括位运算）都是在二进制的基础上进行的。</a:t>
            </a:r>
            <a:endParaRPr lang="zh-CN" altLang="en-US" dirty="0"/>
          </a:p>
          <a:p>
            <a:r>
              <a:rPr lang="zh-CN" altLang="en-US" dirty="0"/>
              <a:t>但用二进制表示数字会让数字过长，因此为了方便表示的需要，通常会把二进制数转换为八进制或十六进制表示。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位运算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位运算就是基于整数的二进制表示进行的运算。由于计算机内部就是以二进制来存储数据，</a:t>
            </a:r>
            <a:r>
              <a:rPr lang="zh-CN" altLang="en-US" b="1" dirty="0">
                <a:solidFill>
                  <a:srgbClr val="FF0000"/>
                </a:solidFill>
              </a:rPr>
              <a:t>位运算是相当快的</a:t>
            </a:r>
            <a:r>
              <a:rPr lang="zh-CN" altLang="en-US" dirty="0"/>
              <a:t>。</a:t>
            </a:r>
            <a:endParaRPr lang="zh-CN" altLang="en-US" dirty="0"/>
          </a:p>
          <a:p>
            <a:r>
              <a:rPr lang="zh-CN" altLang="en-US" dirty="0"/>
              <a:t>基本的位运算共 </a:t>
            </a:r>
            <a:r>
              <a:rPr lang="en-US" altLang="zh-CN" dirty="0"/>
              <a:t>6</a:t>
            </a:r>
            <a:r>
              <a:rPr lang="zh-CN" altLang="en-US" dirty="0"/>
              <a:t>种，分别为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按位与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按位或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按位异或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按位取反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左移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右移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与、或、异或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18130"/>
            <a:ext cx="10515600" cy="4351338"/>
          </a:xfrm>
        </p:spPr>
        <p:txBody>
          <a:bodyPr/>
          <a:lstStyle/>
          <a:p>
            <a:r>
              <a:rPr lang="zh-CN" altLang="en-US" dirty="0"/>
              <a:t>它们都是将两个整数作为二进制数，对二进制表示中的每一位逐一运算。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  <p:pic>
        <p:nvPicPr>
          <p:cNvPr id="6" name="图片 5" descr="图形用户界面, 应用程序, Teams&#10;&#10;AI 生成的内容可能不正确。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724" y="2676703"/>
            <a:ext cx="7211431" cy="1924319"/>
          </a:xfrm>
          <a:prstGeom prst="rect">
            <a:avLst/>
          </a:prstGeom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数在计算机中的表现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</a:rPr>
              <a:t>原码、反码、补码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Arc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zh-CN" altLang="en-US" sz="1500"/>
              <a:t>原码</a:t>
            </a:r>
            <a:endParaRPr lang="en-US" altLang="zh-CN" sz="1500"/>
          </a:p>
          <a:p>
            <a:pPr marL="457200" lvl="1" indent="0">
              <a:buNone/>
            </a:pPr>
            <a:r>
              <a:rPr lang="zh-CN" altLang="en-US" sz="1500"/>
              <a:t>特点：以最高位</a:t>
            </a:r>
            <a:r>
              <a:rPr lang="en-US" altLang="zh-CN" sz="1500"/>
              <a:t>01</a:t>
            </a:r>
            <a:r>
              <a:rPr lang="zh-CN" altLang="en-US" sz="1500"/>
              <a:t>来表示正负数</a:t>
            </a:r>
            <a:endParaRPr lang="en-US" altLang="zh-CN" sz="1500"/>
          </a:p>
          <a:p>
            <a:pPr marL="914400" lvl="2" indent="0">
              <a:buNone/>
            </a:pPr>
            <a:r>
              <a:rPr lang="zh-CN" altLang="en-US" sz="1500"/>
              <a:t>举例 </a:t>
            </a:r>
            <a:r>
              <a:rPr lang="en-US" altLang="zh-CN" sz="1500"/>
              <a:t>(</a:t>
            </a:r>
            <a:r>
              <a:rPr lang="zh-CN" altLang="en-US" sz="1500"/>
              <a:t>以 </a:t>
            </a:r>
            <a:r>
              <a:rPr lang="en-US" altLang="zh-CN" sz="1500"/>
              <a:t>8 </a:t>
            </a:r>
            <a:r>
              <a:rPr lang="zh-CN" altLang="en-US" sz="1500"/>
              <a:t>位二进制为例</a:t>
            </a:r>
            <a:r>
              <a:rPr lang="en-US" altLang="zh-CN" sz="1500"/>
              <a:t>)</a:t>
            </a:r>
            <a:r>
              <a:rPr lang="zh-CN" altLang="en-US" sz="1500"/>
              <a:t>：</a:t>
            </a:r>
            <a:endParaRPr lang="zh-CN" altLang="en-US" sz="1500"/>
          </a:p>
          <a:p>
            <a:pPr marL="914400" lvl="2" indent="0">
              <a:buNone/>
            </a:pPr>
            <a:r>
              <a:rPr lang="en-US" altLang="zh-CN" sz="1500"/>
              <a:t>+5 </a:t>
            </a:r>
            <a:r>
              <a:rPr lang="zh-CN" altLang="en-US" sz="1500"/>
              <a:t>的原码： </a:t>
            </a:r>
            <a:r>
              <a:rPr lang="en-US" altLang="zh-CN" sz="1500"/>
              <a:t>0000 0101 </a:t>
            </a:r>
            <a:r>
              <a:rPr lang="zh-CN" altLang="en-US" sz="1500"/>
              <a:t>（最高位</a:t>
            </a:r>
            <a:r>
              <a:rPr lang="en-US" altLang="zh-CN" sz="1500"/>
              <a:t>0</a:t>
            </a:r>
            <a:r>
              <a:rPr lang="zh-CN" altLang="en-US" sz="1500"/>
              <a:t>表示正，后七位</a:t>
            </a:r>
            <a:r>
              <a:rPr lang="en-US" altLang="zh-CN" sz="1500"/>
              <a:t>0000101</a:t>
            </a:r>
            <a:r>
              <a:rPr lang="zh-CN" altLang="en-US" sz="1500"/>
              <a:t>表示</a:t>
            </a:r>
            <a:r>
              <a:rPr lang="en-US" altLang="zh-CN" sz="1500"/>
              <a:t>5</a:t>
            </a:r>
            <a:r>
              <a:rPr lang="zh-CN" altLang="en-US" sz="1500"/>
              <a:t>）</a:t>
            </a:r>
            <a:endParaRPr lang="zh-CN" altLang="en-US" sz="1500"/>
          </a:p>
          <a:p>
            <a:pPr marL="914400" lvl="2" indent="0">
              <a:buNone/>
            </a:pPr>
            <a:r>
              <a:rPr lang="en-US" altLang="zh-CN" sz="1500"/>
              <a:t>-5 </a:t>
            </a:r>
            <a:r>
              <a:rPr lang="zh-CN" altLang="en-US" sz="1500"/>
              <a:t>的原码： </a:t>
            </a:r>
            <a:r>
              <a:rPr lang="en-US" altLang="zh-CN" sz="1500"/>
              <a:t>1000 0101 </a:t>
            </a:r>
            <a:r>
              <a:rPr lang="zh-CN" altLang="en-US" sz="1500"/>
              <a:t>（最高位</a:t>
            </a:r>
            <a:r>
              <a:rPr lang="en-US" altLang="zh-CN" sz="1500"/>
              <a:t>1</a:t>
            </a:r>
            <a:r>
              <a:rPr lang="zh-CN" altLang="en-US" sz="1500"/>
              <a:t>表示负，后七位</a:t>
            </a:r>
            <a:r>
              <a:rPr lang="en-US" altLang="zh-CN" sz="1500"/>
              <a:t>0000101</a:t>
            </a:r>
            <a:r>
              <a:rPr lang="zh-CN" altLang="en-US" sz="1500"/>
              <a:t>表示</a:t>
            </a:r>
            <a:r>
              <a:rPr lang="en-US" altLang="zh-CN" sz="1500"/>
              <a:t>5</a:t>
            </a:r>
            <a:r>
              <a:rPr lang="zh-CN" altLang="en-US" sz="1500"/>
              <a:t>）</a:t>
            </a:r>
            <a:endParaRPr lang="zh-CN" altLang="en-US" sz="1500"/>
          </a:p>
          <a:p>
            <a:r>
              <a:rPr lang="zh-CN" altLang="en-US" sz="1500"/>
              <a:t>反码：</a:t>
            </a:r>
            <a:endParaRPr lang="en-US" altLang="zh-CN" sz="1500"/>
          </a:p>
          <a:p>
            <a:pPr marL="0" indent="0">
              <a:buNone/>
            </a:pPr>
            <a:r>
              <a:rPr lang="en-US" altLang="zh-CN" sz="1500"/>
              <a:t>             </a:t>
            </a:r>
            <a:r>
              <a:rPr lang="zh-CN" altLang="en-US" sz="1500"/>
              <a:t>特点：</a:t>
            </a:r>
            <a:endParaRPr lang="en-US" altLang="zh-CN" sz="1500"/>
          </a:p>
          <a:p>
            <a:pPr marL="0" indent="0">
              <a:buNone/>
            </a:pPr>
            <a:r>
              <a:rPr lang="en-US" altLang="zh-CN" sz="1500"/>
              <a:t>	</a:t>
            </a:r>
            <a:r>
              <a:rPr lang="zh-CN" altLang="en-US" sz="1500"/>
              <a:t>正数： 与原码相同。</a:t>
            </a:r>
            <a:endParaRPr lang="zh-CN" altLang="en-US" sz="1500"/>
          </a:p>
          <a:p>
            <a:pPr marL="1371600" lvl="3" indent="0">
              <a:buNone/>
            </a:pPr>
            <a:r>
              <a:rPr lang="zh-CN" altLang="en-US" sz="1500"/>
              <a:t>负数： 在其原码的基础上，符号位保持不变（仍为 </a:t>
            </a:r>
            <a:r>
              <a:rPr lang="en-US" altLang="zh-CN" sz="1500"/>
              <a:t>1</a:t>
            </a:r>
            <a:r>
              <a:rPr lang="zh-CN" altLang="en-US" sz="1500"/>
              <a:t>），其余所有位按位取反（</a:t>
            </a:r>
            <a:r>
              <a:rPr lang="en-US" altLang="zh-CN" sz="1500"/>
              <a:t>0</a:t>
            </a:r>
            <a:r>
              <a:rPr lang="zh-CN" altLang="en-US" sz="1500"/>
              <a:t>变</a:t>
            </a:r>
            <a:r>
              <a:rPr lang="en-US" altLang="zh-CN" sz="1500"/>
              <a:t>1</a:t>
            </a:r>
            <a:r>
              <a:rPr lang="zh-CN" altLang="en-US" sz="1500"/>
              <a:t>，</a:t>
            </a:r>
            <a:r>
              <a:rPr lang="en-US" altLang="zh-CN" sz="1500"/>
              <a:t>1</a:t>
            </a:r>
            <a:r>
              <a:rPr lang="zh-CN" altLang="en-US" sz="1500"/>
              <a:t>变</a:t>
            </a:r>
            <a:r>
              <a:rPr lang="en-US" altLang="zh-CN" sz="1500"/>
              <a:t>0</a:t>
            </a:r>
            <a:r>
              <a:rPr lang="zh-CN" altLang="en-US" sz="1500"/>
              <a:t>）。</a:t>
            </a:r>
            <a:endParaRPr lang="en-US" altLang="zh-CN" sz="1500"/>
          </a:p>
          <a:p>
            <a:r>
              <a:rPr lang="zh-CN" altLang="en-US" sz="1500"/>
              <a:t>补码：</a:t>
            </a:r>
            <a:endParaRPr lang="en-US" altLang="zh-CN" sz="1500"/>
          </a:p>
          <a:p>
            <a:pPr marL="457200" lvl="1" indent="0">
              <a:buNone/>
            </a:pPr>
            <a:r>
              <a:rPr lang="zh-CN" altLang="en-US" sz="1500"/>
              <a:t>定义：</a:t>
            </a:r>
            <a:endParaRPr lang="zh-CN" altLang="en-US" sz="1500"/>
          </a:p>
          <a:p>
            <a:pPr marL="457200" lvl="1" indent="0">
              <a:buNone/>
            </a:pPr>
            <a:r>
              <a:rPr lang="zh-CN" altLang="en-US" sz="1500"/>
              <a:t>正数： 与原码、反码相同。</a:t>
            </a:r>
            <a:endParaRPr lang="zh-CN" altLang="en-US" sz="1500"/>
          </a:p>
          <a:p>
            <a:pPr marL="457200" lvl="1" indent="0">
              <a:buNone/>
            </a:pPr>
            <a:r>
              <a:rPr lang="zh-CN" altLang="en-US" sz="1500"/>
              <a:t>负数： 在其反码的基础上，末位（最低位）加 </a:t>
            </a:r>
            <a:r>
              <a:rPr lang="en-US" altLang="zh-CN" sz="1500"/>
              <a:t>1</a:t>
            </a:r>
            <a:r>
              <a:rPr lang="zh-CN" altLang="en-US" sz="1500"/>
              <a:t>。</a:t>
            </a:r>
            <a:endParaRPr lang="zh-CN" altLang="en-US" sz="1500"/>
          </a:p>
          <a:p>
            <a:pPr marL="457200" lvl="1" indent="0">
              <a:buNone/>
            </a:pPr>
            <a:endParaRPr lang="en-US" altLang="zh-CN"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取反是对一个数</a:t>
            </a:r>
            <a:r>
              <a:rPr lang="en-US" altLang="zh-CN" dirty="0"/>
              <a:t> num </a:t>
            </a:r>
            <a:r>
              <a:rPr lang="zh-CN" altLang="en-US" dirty="0"/>
              <a:t>进行的位运算。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取反暂无默认的数学符号表示，其对应的运算符为</a:t>
            </a:r>
            <a:r>
              <a:rPr lang="en-US" altLang="zh-CN" dirty="0"/>
              <a:t> ~</a:t>
            </a:r>
            <a:r>
              <a:rPr lang="zh-CN" altLang="en-US" dirty="0"/>
              <a:t>。它的作用是把</a:t>
            </a:r>
            <a:r>
              <a:rPr lang="en-US" altLang="zh-CN" dirty="0"/>
              <a:t> num </a:t>
            </a:r>
            <a:r>
              <a:rPr lang="zh-CN" altLang="en-US" dirty="0"/>
              <a:t>的二进制补码中的</a:t>
            </a:r>
            <a:r>
              <a:rPr lang="en-US" altLang="zh-CN" dirty="0"/>
              <a:t> 0 </a:t>
            </a:r>
            <a:r>
              <a:rPr lang="zh-CN" altLang="en-US" dirty="0"/>
              <a:t>和</a:t>
            </a:r>
            <a:r>
              <a:rPr lang="en-US" altLang="zh-CN" dirty="0"/>
              <a:t> 1 </a:t>
            </a:r>
            <a:r>
              <a:rPr lang="zh-CN" altLang="en-US" dirty="0"/>
              <a:t>全部取反（</a:t>
            </a:r>
            <a:r>
              <a:rPr lang="en-US" altLang="zh-CN" dirty="0"/>
              <a:t>0 </a:t>
            </a:r>
            <a:r>
              <a:rPr lang="zh-CN" altLang="en-US" dirty="0"/>
              <a:t>变为</a:t>
            </a:r>
            <a:r>
              <a:rPr lang="en-US" altLang="zh-CN" dirty="0"/>
              <a:t> 1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en-US" dirty="0"/>
              <a:t>变为</a:t>
            </a:r>
            <a:r>
              <a:rPr lang="en-US" altLang="zh-CN" dirty="0"/>
              <a:t> 0</a:t>
            </a:r>
            <a:r>
              <a:rPr lang="zh-CN" altLang="en-US" dirty="0"/>
              <a:t>）。有符号整数的符号位在</a:t>
            </a:r>
            <a:r>
              <a:rPr lang="en-US" altLang="zh-CN" dirty="0"/>
              <a:t> ~ </a:t>
            </a:r>
            <a:r>
              <a:rPr lang="zh-CN" altLang="en-US" dirty="0"/>
              <a:t>运算中同样会取反。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补码：在二进制表示下，正数和</a:t>
            </a:r>
            <a:r>
              <a:rPr lang="en-US" altLang="zh-CN" dirty="0"/>
              <a:t> 0 </a:t>
            </a:r>
            <a:r>
              <a:rPr lang="zh-CN" altLang="en-US" dirty="0"/>
              <a:t>的补码为其本身，负数的补码是将其对应正数按位取反后加一。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2195"/>
          </a:xfrm>
        </p:spPr>
        <p:txBody>
          <a:bodyPr/>
          <a:lstStyle/>
          <a:p>
            <a:r>
              <a:rPr lang="zh-CN" altLang="en-US" dirty="0"/>
              <a:t>取反</a:t>
            </a:r>
            <a:endParaRPr lang="zh-CN" altLang="en-US" dirty="0"/>
          </a:p>
        </p:txBody>
      </p:sp>
      <p:pic>
        <p:nvPicPr>
          <p:cNvPr id="5" name="内容占位符 4" descr="图片包含 文本&#10;&#10;AI 生成的内容可能不正确。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2772450"/>
            <a:ext cx="5296639" cy="819264"/>
          </a:xfrm>
        </p:spPr>
      </p:pic>
      <p:sp>
        <p:nvSpPr>
          <p:cNvPr id="6" name="文本框 5"/>
          <p:cNvSpPr txBox="1"/>
          <p:nvPr/>
        </p:nvSpPr>
        <p:spPr>
          <a:xfrm>
            <a:off x="955040" y="1508760"/>
            <a:ext cx="3916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在计算机中存储整数使用的都是补码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99160" y="2016760"/>
            <a:ext cx="535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取反会将一个二进制数的每一位都取反，但是这并不意味着</a:t>
            </a:r>
            <a:r>
              <a:rPr lang="en-US" altLang="zh-CN" dirty="0"/>
              <a:t>10</a:t>
            </a:r>
            <a:r>
              <a:rPr lang="zh-CN" altLang="en-US" dirty="0"/>
              <a:t>取反后是</a:t>
            </a:r>
            <a:r>
              <a:rPr lang="en-US" altLang="zh-CN" dirty="0"/>
              <a:t>-10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127760" y="3911600"/>
            <a:ext cx="2067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为了方便演示，我们统一假设位</a:t>
            </a:r>
            <a:r>
              <a:rPr lang="en-US" altLang="zh-CN" dirty="0"/>
              <a:t>8</a:t>
            </a:r>
            <a:r>
              <a:rPr lang="zh-CN" altLang="en-US" dirty="0"/>
              <a:t>位二进制数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左移和右移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num &lt;&lt; 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表示将  的二进制表示向左移动 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位所得的值。</a:t>
            </a:r>
            <a:endParaRPr lang="zh-CN" altLang="en-US" dirty="0"/>
          </a:p>
          <a:p>
            <a:r>
              <a:rPr lang="en-US" altLang="zh-CN" dirty="0"/>
              <a:t>num &gt;&gt; </a:t>
            </a:r>
            <a:r>
              <a:rPr lang="en-US" altLang="zh-CN" dirty="0" err="1"/>
              <a:t>i</a:t>
            </a:r>
            <a:r>
              <a:rPr lang="en-US" altLang="zh-CN" dirty="0"/>
              <a:t> </a:t>
            </a:r>
            <a:r>
              <a:rPr lang="zh-CN" altLang="en-US" dirty="0"/>
              <a:t>表示将  的二进制表示向右移动 </a:t>
            </a:r>
            <a:r>
              <a:rPr lang="en-US" altLang="zh-CN" dirty="0" err="1"/>
              <a:t>i</a:t>
            </a:r>
            <a:r>
              <a:rPr lang="zh-CN" altLang="en-US" dirty="0"/>
              <a:t> 位所得的值。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WPS 演示</Application>
  <PresentationFormat>宽屏</PresentationFormat>
  <Paragraphs>84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二进制和位运算 </vt:lpstr>
      <vt:lpstr>二进制 </vt:lpstr>
      <vt:lpstr>位运算</vt:lpstr>
      <vt:lpstr>与、或、异或 </vt:lpstr>
      <vt:lpstr>PowerPoint 演示文稿</vt:lpstr>
      <vt:lpstr>原码、反码、补码</vt:lpstr>
      <vt:lpstr>取反</vt:lpstr>
      <vt:lpstr>取反</vt:lpstr>
      <vt:lpstr>左移和右移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阳九</cp:lastModifiedBy>
  <cp:revision>8</cp:revision>
  <dcterms:created xsi:type="dcterms:W3CDTF">2023-08-09T12:44:00Z</dcterms:created>
  <dcterms:modified xsi:type="dcterms:W3CDTF">2025-07-13T03:40:39Z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95934C9D17E74FE0A8AF21D447C3FC36_12</vt:lpwstr>
  </property>
</Properties>
</file>