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9" r:id="rId4"/>
    <p:sldId id="257" r:id="rId5"/>
    <p:sldId id="260" r:id="rId6"/>
    <p:sldId id="261" r:id="rId7"/>
    <p:sldId id="258" r:id="rId8"/>
    <p:sldId id="262" r:id="rId9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92" y="5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2" Type="http://schemas.openxmlformats.org/officeDocument/2006/relationships/tableStyles" Target="tableStyles.xml"/><Relationship Id="rId11" Type="http://schemas.openxmlformats.org/officeDocument/2006/relationships/viewProps" Target="viewProps.xml"/><Relationship Id="rId10" Type="http://schemas.openxmlformats.org/officeDocument/2006/relationships/presProps" Target="presProps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算法竞赛</a:t>
            </a:r>
            <a:r>
              <a:rPr lang="en-US" altLang="zh-CN" dirty="0"/>
              <a:t>-</a:t>
            </a:r>
            <a:r>
              <a:rPr lang="zh-CN" altLang="en-US" dirty="0"/>
              <a:t>第四讲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BCNN</a:t>
            </a:r>
            <a:r>
              <a:rPr lang="zh-CN" altLang="en-US" dirty="0"/>
              <a:t>算法与竞赛部</a:t>
            </a:r>
            <a:endParaRPr lang="en-US" altLang="zh-CN" dirty="0"/>
          </a:p>
          <a:p>
            <a:r>
              <a:rPr lang="zh-CN" altLang="en-US" dirty="0"/>
              <a:t>订阅号：</a:t>
            </a:r>
            <a:r>
              <a:rPr lang="en-US" altLang="zh-CN" dirty="0" err="1"/>
              <a:t>bzy</a:t>
            </a:r>
            <a:r>
              <a:rPr lang="zh-CN" altLang="en-US" dirty="0"/>
              <a:t>网研社</a:t>
            </a:r>
            <a:endParaRPr lang="en-US" altLang="zh-CN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时间复杂度和空间复杂度是衡量一个算法效率的重要标准。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基本操作数</a:t>
            </a:r>
            <a:br>
              <a:rPr lang="zh-CN" altLang="en-US" dirty="0"/>
            </a:b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同一个算法在不同的计算机上运行的速度会有一定的差别，并且实际运行速度难以在理论上进行计算，实际去测量又比较麻烦，所以我们通常考虑的不是算法运行的实际用时，而是算法运行所需要进行的基本操作的数量。</a:t>
            </a:r>
            <a:endParaRPr lang="en-US" altLang="zh-CN" dirty="0"/>
          </a:p>
          <a:p>
            <a:r>
              <a:rPr lang="zh-CN" altLang="en-US" dirty="0"/>
              <a:t>在普通的计算机上，加减乘除、访问变量（基本数据类型的变量，下同）、给变量赋值等都可以看作基本操作。（</a:t>
            </a:r>
            <a:r>
              <a:rPr lang="zh-CN" altLang="en-US" dirty="0"/>
              <a:t>代码）</a:t>
            </a:r>
            <a:endParaRPr lang="zh-CN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时间复杂度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衡量一个算法的快慢，一定要考虑数据规模的大小。所谓数据规模，一般指输入的数字多少、输入中给出的图的点数与边数等等。一般来说，数据规模越大，算法的用时就越长。而在算法竞赛中，我们衡量一个算法的效率时，最重要的不是看它在某个数据规模下的用时，而是看它的用时随数据规模而增长的趋势，即 </a:t>
            </a:r>
            <a:r>
              <a:rPr lang="zh-CN" altLang="en-US" b="1" dirty="0"/>
              <a:t>时间复杂度</a:t>
            </a:r>
            <a:r>
              <a:rPr lang="zh-CN" altLang="en-US" dirty="0"/>
              <a:t>。其实，在我看来，就是用输入的数据规模来计算基本操作数的</a:t>
            </a:r>
            <a:r>
              <a:rPr lang="zh-CN" altLang="en-US" dirty="0"/>
              <a:t>数量。</a:t>
            </a:r>
            <a:endParaRPr lang="zh-CN" alt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当然，算法的运行用时并非完全由输入规模决定，而是也与输入的内容相关</a:t>
            </a:r>
            <a:r>
              <a:rPr lang="en-US" altLang="zh-CN" dirty="0"/>
              <a:t>,</a:t>
            </a:r>
            <a:r>
              <a:rPr lang="zh-CN" altLang="en-US" dirty="0"/>
              <a:t>就是说在不同的操作下，算法会进入不同的逻辑，就会导致操作数有些许</a:t>
            </a:r>
            <a:r>
              <a:rPr lang="zh-CN" altLang="en-US" dirty="0"/>
              <a:t>不同。所以，时间复杂度又分为几种，例如：</a:t>
            </a:r>
            <a:endParaRPr lang="zh-CN" altLang="en-US" dirty="0"/>
          </a:p>
          <a:p>
            <a:r>
              <a:rPr lang="zh-CN" altLang="en-US" dirty="0"/>
              <a:t>最坏时间复杂度，即每个输入规模下用时最长的输入对应的时间复杂度。在算法竞赛中，由于输入可以在给定的数据范围内任意给定，我们为保证算法能够通过某个数据范围内的任何数据，一般考虑最坏时间复杂度。</a:t>
            </a:r>
            <a:endParaRPr lang="zh-CN" altLang="en-US" dirty="0"/>
          </a:p>
          <a:p>
            <a:r>
              <a:rPr lang="zh-CN" altLang="en-US" dirty="0"/>
              <a:t>平均（期望）时间复杂度，即每个输入规模下所有可能输入对应用时的平均值的复杂度（随机输入下期望用时的复杂度）。</a:t>
            </a:r>
            <a:endParaRPr lang="zh-CN" altLang="en-US" dirty="0"/>
          </a:p>
          <a:p>
            <a:endParaRPr lang="zh-CN" alt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大 </a:t>
            </a:r>
            <a:r>
              <a:rPr lang="en-US" altLang="zh-CN" dirty="0"/>
              <a:t>O </a:t>
            </a:r>
            <a:r>
              <a:rPr lang="zh-CN" altLang="en-US" dirty="0"/>
              <a:t>符号</a:t>
            </a:r>
            <a:br>
              <a:rPr lang="zh-CN" altLang="en-US" dirty="0"/>
            </a:b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zh-CN" altLang="en-US" b="1" dirty="0"/>
                  <a:t>研究时间复杂度时，我们关注的通常是程序用时的上界，而不关心其用时的下界。</a:t>
                </a:r>
                <a:endParaRPr lang="en-US" altLang="zh-CN" b="1" dirty="0"/>
              </a:p>
              <a:p>
                <a:r>
                  <a:rPr lang="en-US" altLang="zh-CN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b="1" dirty="0"/>
                  <a:t> + 100n + 10) = 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𝟐</m:t>
                        </m:r>
                      </m:sup>
                    </m:sSup>
                  </m:oMath>
                </a14:m>
                <a:r>
                  <a:rPr lang="en-US" altLang="zh-CN" b="1" dirty="0"/>
                  <a:t>)</a:t>
                </a:r>
                <a:endParaRPr lang="en-US" altLang="zh-CN" b="1" dirty="0"/>
              </a:p>
              <a:p>
                <a:r>
                  <a:rPr lang="en-US" altLang="zh-CN" b="1" dirty="0"/>
                  <a:t>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 smtClean="0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b="1" dirty="0"/>
                  <a:t> + 10000000000000000000000000000000n + 10) = O(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altLang="zh-CN" b="1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p>
                        <m:r>
                          <a:rPr lang="en-US" altLang="zh-CN" b="1" i="1">
                            <a:latin typeface="Cambria Math" panose="02040503050406030204" pitchFamily="18" charset="0"/>
                          </a:rPr>
                          <m:t>𝟑</m:t>
                        </m:r>
                      </m:sup>
                    </m:sSup>
                  </m:oMath>
                </a14:m>
                <a:r>
                  <a:rPr lang="en-US" altLang="zh-CN" b="1" dirty="0"/>
                  <a:t> )</a:t>
                </a:r>
                <a:endParaRPr lang="en-US" altLang="zh-CN" b="1" dirty="0"/>
              </a:p>
            </p:txBody>
          </p:sp>
        </mc:Choice>
        <mc:Fallback>
          <p:sp>
            <p:nvSpPr>
              <p:cNvPr id="3" name="内容占位符 2"/>
              <p:cNvSpPr>
                <a:spLocks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1">
                <a:blip r:embed="rId1"/>
                <a:stretch>
                  <a:fillRect t="-467" b="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图片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3168" y="5288660"/>
            <a:ext cx="5744377" cy="457264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其他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 + N/2 + N/3 + N/4 + N/5 +…. + N/N - &gt;O(</a:t>
            </a:r>
            <a:r>
              <a:rPr lang="en-US" altLang="zh-CN" dirty="0" err="1"/>
              <a:t>NlogN</a:t>
            </a:r>
            <a:r>
              <a:rPr lang="en-US" altLang="zh-CN" dirty="0"/>
              <a:t>)</a:t>
            </a: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1 + ½ + 1/3 + …. + 1/n -&gt;O(</a:t>
            </a:r>
            <a:r>
              <a:rPr lang="en-US" altLang="zh-CN" dirty="0" err="1"/>
              <a:t>logN</a:t>
            </a:r>
            <a:r>
              <a:rPr lang="en-US" altLang="zh-CN" dirty="0"/>
              <a:t>)</a:t>
            </a:r>
            <a:endParaRPr lang="zh-CN" altLang="en-US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857</Words>
  <Application>WPS 演示</Application>
  <PresentationFormat>宽屏</PresentationFormat>
  <Paragraphs>37</Paragraphs>
  <Slides>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7</vt:i4>
      </vt:variant>
    </vt:vector>
  </HeadingPairs>
  <TitlesOfParts>
    <vt:vector size="15" baseType="lpstr">
      <vt:lpstr>Arial</vt:lpstr>
      <vt:lpstr>宋体</vt:lpstr>
      <vt:lpstr>Wingdings</vt:lpstr>
      <vt:lpstr>Cambria Math</vt:lpstr>
      <vt:lpstr>微软雅黑</vt:lpstr>
      <vt:lpstr>Calibri</vt:lpstr>
      <vt:lpstr>Arial Unicode MS</vt:lpstr>
      <vt:lpstr>WPS</vt:lpstr>
      <vt:lpstr>复杂度</vt:lpstr>
      <vt:lpstr>复杂度</vt:lpstr>
      <vt:lpstr>基本操作数 </vt:lpstr>
      <vt:lpstr>时间复杂度</vt:lpstr>
      <vt:lpstr>复杂度</vt:lpstr>
      <vt:lpstr>大 O 符号 </vt:lpstr>
      <vt:lpstr>其他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tg z</dc:creator>
  <cp:lastModifiedBy>阳九</cp:lastModifiedBy>
  <cp:revision>7</cp:revision>
  <dcterms:created xsi:type="dcterms:W3CDTF">2023-08-09T12:44:00Z</dcterms:created>
  <dcterms:modified xsi:type="dcterms:W3CDTF">2025-07-18T09:18:59Z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8D82CD4229BA4D9D975D91983D765258_12</vt:lpwstr>
  </property>
</Properties>
</file>