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1891-E3E4-B060-BDF5-D3A772CFE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C68BE-554E-2019-27AB-ED1387E5F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66EB0-1C2B-22E2-470E-33216D07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E532-F050-4B0A-80D1-50AB348ABE0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FFC3B-ADC6-4D9F-4E66-0F3B72BA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EF3E8-61A3-2F77-B36F-2507F08A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CC69-AD75-4027-BC2B-E203D345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7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3649-BE33-4D98-ECD8-47A86A6C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880D0-17C3-C42A-97FE-75FA4B98A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59C51-4ADA-B87E-148B-39B0A579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E532-F050-4B0A-80D1-50AB348ABE0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EF2C6-21D5-D0B1-19DC-C06E0B2B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61B92-10B8-EB89-93C5-2672E66B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CC69-AD75-4027-BC2B-E203D345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4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400B3-290A-4672-BDD5-0A8D497D7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43135-757E-1033-AFAE-803DABDB4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47E3-9B79-98EF-C7B8-8F8F4047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E532-F050-4B0A-80D1-50AB348ABE0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6CF6-820D-B323-5188-A65EA671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13776-2457-8A41-4C64-4C7EC8CD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CC69-AD75-4027-BC2B-E203D345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197E-1F23-310A-FE92-BFEF5CC7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9F732-BE18-93F9-2590-001AE6EF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B346-9D2D-5D62-7E0D-BF41C76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E532-F050-4B0A-80D1-50AB348ABE0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86871-6D8B-9034-0831-31A1B7D6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26D0-6962-BFAA-BF8A-3C4B92C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CC69-AD75-4027-BC2B-E203D345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2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CA42-77B5-6A85-5449-386CD20D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79010-4E94-D6E4-B546-31992354C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2C0E-AB69-705D-E791-0F01344C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E532-F050-4B0A-80D1-50AB348ABE0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EFA2C-5D51-C2A2-54E7-11A7C17C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49BB6-1CD9-783B-5F62-98335B25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CC69-AD75-4027-BC2B-E203D345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1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7D61-D69A-AB84-042A-23F53C95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91F8A-E5E7-4623-C115-32EA8A116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F5DAF-86A0-861C-B0A6-EEA72FC5C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F146D-A5BB-7B3C-EFFF-19449EEA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E532-F050-4B0A-80D1-50AB348ABE0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B3A15-9AC4-7C1B-5DEA-63769CDC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ADA8E-6093-A5CF-8A9E-3E50DA75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CC69-AD75-4027-BC2B-E203D345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3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BC64-21C2-AFA6-9EA7-2404FEE2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B2197-0BB3-9B4E-AE23-7A496765D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F27A7-D7C2-D944-3EE8-815AC1CAC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5E86C-F736-8406-E481-5F3048D58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957CC-A175-985C-F549-B108F14EF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09CF8-C733-20AA-DD33-5FFF4E46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E532-F050-4B0A-80D1-50AB348ABE0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8C426-9318-BC95-F4E5-F95B3F93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53BC2-74AD-A9F0-3294-D3B9A43C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CC69-AD75-4027-BC2B-E203D345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4E93-2751-97B3-A043-B8E70479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CAC0B-24C4-B279-6677-639DD5AE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E532-F050-4B0A-80D1-50AB348ABE0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2413E-E600-C084-B90C-0044529B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7DF1A-645D-9CBA-E32E-BB3EAF46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CC69-AD75-4027-BC2B-E203D345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8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5676C-05CE-6EEB-D707-5EEE97C3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E532-F050-4B0A-80D1-50AB348ABE0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4F2A9-7E53-93C3-3AB0-D24AFB23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A5997-A847-2069-3A10-11339EA7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CC69-AD75-4027-BC2B-E203D345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0956-6FD7-68FA-73BE-6EB107DD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88E3C-D28F-15FD-F623-BDBEBC713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C8F98-79BE-7E39-4597-0F6005597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4F9F1-DF71-B1F5-C3AE-79BF9CA0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E532-F050-4B0A-80D1-50AB348ABE0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7CFEC-8C3D-DEA7-4A53-33B10912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AC561-8F37-D564-6169-823360EA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CC69-AD75-4027-BC2B-E203D345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4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92BD-EFBA-9C8F-35AD-85473293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EB90C-CAAD-D684-5529-D9D398935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A249B-91DD-0240-AC57-6FB47F268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793E2-D8C6-025F-382B-6BB1426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E532-F050-4B0A-80D1-50AB348ABE0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F6346-36E5-1C7C-660A-C45CE6BB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343A0-540F-DA50-61EE-DF382F2D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CC69-AD75-4027-BC2B-E203D345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1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C7174-4B13-46C8-0F56-1CDFE818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F6A77-44D4-864D-306D-BDF39BF5C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00A9-8C26-6A5B-A5A2-61EFF6705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E532-F050-4B0A-80D1-50AB348ABE0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70764-C020-0483-6031-36294EEF8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FA8BE-F64B-32E5-DCC5-AEB7BF588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ECC69-AD75-4027-BC2B-E203D345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5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FC35-AD27-70E5-3D0D-701817DD2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IXIS Data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94494-5C5C-3A66-E0A9-72396AA7F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534400" cy="445306"/>
          </a:xfrm>
        </p:spPr>
        <p:txBody>
          <a:bodyPr/>
          <a:lstStyle/>
          <a:p>
            <a:r>
              <a:rPr lang="en-US" dirty="0"/>
              <a:t>3/1/2024</a:t>
            </a:r>
          </a:p>
        </p:txBody>
      </p:sp>
    </p:spTree>
    <p:extLst>
      <p:ext uri="{BB962C8B-B14F-4D97-AF65-F5344CB8AC3E}">
        <p14:creationId xmlns:p14="http://schemas.microsoft.com/office/powerpoint/2010/main" val="379708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8BA4-2E76-3800-9FD8-F5717586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206471"/>
            <a:ext cx="10515600" cy="864068"/>
          </a:xfrm>
        </p:spPr>
        <p:txBody>
          <a:bodyPr/>
          <a:lstStyle/>
          <a:p>
            <a:pPr algn="ctr"/>
            <a:r>
              <a:rPr lang="en-US" b="1" dirty="0"/>
              <a:t>Data Summary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09702F-4124-2F84-B9BA-FB400327A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955475"/>
              </p:ext>
            </p:extLst>
          </p:nvPr>
        </p:nvGraphicFramePr>
        <p:xfrm>
          <a:off x="602104" y="1079292"/>
          <a:ext cx="4316983" cy="5563505"/>
        </p:xfrm>
        <a:graphic>
          <a:graphicData uri="http://schemas.openxmlformats.org/drawingml/2006/table">
            <a:tbl>
              <a:tblPr/>
              <a:tblGrid>
                <a:gridCol w="535011">
                  <a:extLst>
                    <a:ext uri="{9D8B030D-6E8A-4147-A177-3AD203B41FA5}">
                      <a16:colId xmlns:a16="http://schemas.microsoft.com/office/drawing/2014/main" val="673262292"/>
                    </a:ext>
                  </a:extLst>
                </a:gridCol>
                <a:gridCol w="433543">
                  <a:extLst>
                    <a:ext uri="{9D8B030D-6E8A-4147-A177-3AD203B41FA5}">
                      <a16:colId xmlns:a16="http://schemas.microsoft.com/office/drawing/2014/main" val="2496108750"/>
                    </a:ext>
                  </a:extLst>
                </a:gridCol>
                <a:gridCol w="682600">
                  <a:extLst>
                    <a:ext uri="{9D8B030D-6E8A-4147-A177-3AD203B41FA5}">
                      <a16:colId xmlns:a16="http://schemas.microsoft.com/office/drawing/2014/main" val="1532379988"/>
                    </a:ext>
                  </a:extLst>
                </a:gridCol>
                <a:gridCol w="627254">
                  <a:extLst>
                    <a:ext uri="{9D8B030D-6E8A-4147-A177-3AD203B41FA5}">
                      <a16:colId xmlns:a16="http://schemas.microsoft.com/office/drawing/2014/main" val="755880987"/>
                    </a:ext>
                  </a:extLst>
                </a:gridCol>
                <a:gridCol w="581132">
                  <a:extLst>
                    <a:ext uri="{9D8B030D-6E8A-4147-A177-3AD203B41FA5}">
                      <a16:colId xmlns:a16="http://schemas.microsoft.com/office/drawing/2014/main" val="3503218749"/>
                    </a:ext>
                  </a:extLst>
                </a:gridCol>
                <a:gridCol w="581132">
                  <a:extLst>
                    <a:ext uri="{9D8B030D-6E8A-4147-A177-3AD203B41FA5}">
                      <a16:colId xmlns:a16="http://schemas.microsoft.com/office/drawing/2014/main" val="783815773"/>
                    </a:ext>
                  </a:extLst>
                </a:gridCol>
                <a:gridCol w="876311">
                  <a:extLst>
                    <a:ext uri="{9D8B030D-6E8A-4147-A177-3AD203B41FA5}">
                      <a16:colId xmlns:a16="http://schemas.microsoft.com/office/drawing/2014/main" val="928334456"/>
                    </a:ext>
                  </a:extLst>
                </a:gridCol>
              </a:tblGrid>
              <a:tr h="1503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DeviceCat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Sessions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Transactions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ECR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411832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335,429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10,701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18,547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545459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274,443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2,576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4,557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684748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158,717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4,884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8,700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202528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392,079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12,912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23,316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10348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275,556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3,165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5,572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80777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154,858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3,202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5,760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066802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272,771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8,898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16,507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903164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220,689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2,381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4,050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625701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169,193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4,379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7,869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931407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302,682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9,373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17,675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549674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238,849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2,418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4,446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773061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107,108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2,484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4,505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446918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320,717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10,350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18,778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892375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178,828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1,994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3,407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75581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138,235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3,183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5,947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200541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309,718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11,613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19,947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185332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234,481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3,158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5,672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32963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245,435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5,158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9,133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002823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393,723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13,793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25,424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848079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341,668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4,360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7,257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730513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164,601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3,407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6,165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708124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247,632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9,699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18,437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660088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194,996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2,071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3,915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736353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107,599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2,396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4,696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971703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287,837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9,679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17,362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220900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304,832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3,644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6,455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992175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196,151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4,481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8,265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213560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567,510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18,868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34,200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813208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429,864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4,280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7,752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077766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299,239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7,221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12,994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803765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526,330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18,176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33,208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391511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409,796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5,413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9,790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855604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228,513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4,800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8,631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656849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554,940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19,370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35,146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219366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526,481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7,412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13,017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162446"/>
                  </a:ext>
                </a:extLst>
              </a:tr>
              <a:tr h="15036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4900" marR="4900" marT="49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307,413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7,756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13,728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4900" marR="4900" marT="49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1445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C08F86-3A0D-3760-190A-CB70F59C7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28721"/>
              </p:ext>
            </p:extLst>
          </p:nvPr>
        </p:nvGraphicFramePr>
        <p:xfrm>
          <a:off x="5189096" y="1079292"/>
          <a:ext cx="6400800" cy="1378914"/>
        </p:xfrm>
        <a:graphic>
          <a:graphicData uri="http://schemas.openxmlformats.org/drawingml/2006/table">
            <a:tbl>
              <a:tblPr/>
              <a:tblGrid>
                <a:gridCol w="1282700">
                  <a:extLst>
                    <a:ext uri="{9D8B030D-6E8A-4147-A177-3AD203B41FA5}">
                      <a16:colId xmlns:a16="http://schemas.microsoft.com/office/drawing/2014/main" val="1980007688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008240444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481181928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4940297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99264422"/>
                    </a:ext>
                  </a:extLst>
                </a:gridCol>
              </a:tblGrid>
              <a:tr h="229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 Month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 Recent Month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Absolute Diff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Relative Diff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423920"/>
                  </a:ext>
                </a:extLst>
              </a:tr>
              <a:tr h="229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1,164,639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1,388,834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224,195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906135"/>
                  </a:ext>
                </a:extLst>
              </a:tr>
              <a:tr h="229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34,538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893186"/>
                  </a:ext>
                </a:extLst>
              </a:tr>
              <a:tr h="229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51,629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61,891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828876"/>
                  </a:ext>
                </a:extLst>
              </a:tr>
              <a:tr h="229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31214"/>
                  </a:ext>
                </a:extLst>
              </a:tr>
              <a:tr h="229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addsToCart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136,720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107,970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-28,750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1889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07FD39-A340-81DA-7425-C781C2B3A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532867"/>
              </p:ext>
            </p:extLst>
          </p:nvPr>
        </p:nvGraphicFramePr>
        <p:xfrm>
          <a:off x="5189096" y="2796012"/>
          <a:ext cx="6565900" cy="1440180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40651301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834953868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10739956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14123092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016873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57860301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9883329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754844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Device Category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Browser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sessions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transactions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of Total Sessions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of Total Transactions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of Total QTY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5917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mobile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Safari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2663112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36153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64145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7324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desktop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Chrome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1954932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59833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114014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84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tablet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Safari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1894864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47324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87834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5183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desktop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Safari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1394280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57370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111797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4156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desktop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Firefox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489450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17313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31158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510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87.3%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4416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B1A54DF-0C5D-E00D-3F49-44CF0A3E7D6C}"/>
              </a:ext>
            </a:extLst>
          </p:cNvPr>
          <p:cNvSpPr txBox="1"/>
          <p:nvPr/>
        </p:nvSpPr>
        <p:spPr>
          <a:xfrm>
            <a:off x="5554824" y="4343205"/>
            <a:ext cx="5493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b="1" dirty="0"/>
              <a:t>Top 5 ‘Device/Browser’ Combinations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80% of Total Sessions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87% of Total Transactions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90% of Total QTY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b="1" dirty="0"/>
              <a:t>Focus Website Optimizations on Top 5 for Maximum Benefits</a:t>
            </a:r>
          </a:p>
        </p:txBody>
      </p:sp>
    </p:spTree>
    <p:extLst>
      <p:ext uri="{BB962C8B-B14F-4D97-AF65-F5344CB8AC3E}">
        <p14:creationId xmlns:p14="http://schemas.microsoft.com/office/powerpoint/2010/main" val="169088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0D45-808C-AF67-C098-0BE92CF6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3"/>
            <a:ext cx="10515600" cy="754548"/>
          </a:xfrm>
        </p:spPr>
        <p:txBody>
          <a:bodyPr/>
          <a:lstStyle/>
          <a:p>
            <a:pPr algn="ctr"/>
            <a:r>
              <a:rPr lang="en-US" b="1" dirty="0"/>
              <a:t>Trend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870C-D09A-D61A-5BA1-9ADBB974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3028" y="1449273"/>
            <a:ext cx="3450771" cy="308540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   ‘Sessions’, ‘Transactions’ and ‘QTY’ are trending up across primary drivers.</a:t>
            </a:r>
          </a:p>
          <a:p>
            <a:r>
              <a:rPr lang="en-US" sz="2000" dirty="0"/>
              <a:t>   Majority of uptrend is driven by website traffic patterns from Safari Browser, across Desktop, Mobile and Tablet devices.</a:t>
            </a:r>
          </a:p>
          <a:p>
            <a:r>
              <a:rPr lang="en-US" sz="2000" dirty="0"/>
              <a:t>   Smaller uptrends also present in Chrome &amp; Firefox Desktop traffic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3DB8F-7550-EE72-FFEA-9ED99380D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7" y="1119674"/>
            <a:ext cx="7553248" cy="5490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13370C-D1BC-C336-8FBA-8258C9F62404}"/>
              </a:ext>
            </a:extLst>
          </p:cNvPr>
          <p:cNvSpPr txBox="1"/>
          <p:nvPr/>
        </p:nvSpPr>
        <p:spPr>
          <a:xfrm>
            <a:off x="8149512" y="1125080"/>
            <a:ext cx="29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6C5A49-37B7-319A-0B21-652CF65147CD}"/>
              </a:ext>
            </a:extLst>
          </p:cNvPr>
          <p:cNvSpPr txBox="1">
            <a:spLocks/>
          </p:cNvSpPr>
          <p:nvPr/>
        </p:nvSpPr>
        <p:spPr>
          <a:xfrm>
            <a:off x="7903027" y="4904009"/>
            <a:ext cx="3450771" cy="14401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   Website must be optimized for Safari Browser, as it is already the largest single source of site traffic with a strong &amp; continuing uptrend.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CE3F01-564A-DC75-9767-64AE52A33E72}"/>
              </a:ext>
            </a:extLst>
          </p:cNvPr>
          <p:cNvSpPr txBox="1"/>
          <p:nvPr/>
        </p:nvSpPr>
        <p:spPr>
          <a:xfrm>
            <a:off x="8018106" y="4534677"/>
            <a:ext cx="29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0635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B6B4-E4BD-3BC2-972B-A1EB42B7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9"/>
            <a:ext cx="10515600" cy="807746"/>
          </a:xfrm>
        </p:spPr>
        <p:txBody>
          <a:bodyPr/>
          <a:lstStyle/>
          <a:p>
            <a:pPr algn="ctr"/>
            <a:r>
              <a:rPr lang="en-US" b="1" dirty="0"/>
              <a:t>Rate Analysis &amp; 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1163B-5E7C-36AB-C0B6-AC43AE735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35" y="920946"/>
            <a:ext cx="6859165" cy="3819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65B82-E548-F7E2-169D-A45708EB0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399" y="920946"/>
            <a:ext cx="4000500" cy="3819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10883C-4CA6-C1B3-9F9F-7A7A597122A5}"/>
              </a:ext>
            </a:extLst>
          </p:cNvPr>
          <p:cNvSpPr txBox="1"/>
          <p:nvPr/>
        </p:nvSpPr>
        <p:spPr>
          <a:xfrm>
            <a:off x="363894" y="5255413"/>
            <a:ext cx="5980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Ecommerce Conversion Rate (ECR) </a:t>
            </a:r>
            <a:r>
              <a:rPr lang="en-US" dirty="0"/>
              <a:t>is </a:t>
            </a:r>
            <a:r>
              <a:rPr lang="en-US" i="1" dirty="0"/>
              <a:t>significantly lower </a:t>
            </a:r>
            <a:r>
              <a:rPr lang="en-US" dirty="0"/>
              <a:t>for Mobile &amp; Tablet relative to Desktop (driven by Safari)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Average Order Value (AOV) </a:t>
            </a:r>
            <a:r>
              <a:rPr lang="en-US" dirty="0"/>
              <a:t>is </a:t>
            </a:r>
            <a:r>
              <a:rPr lang="en-US" i="1" dirty="0"/>
              <a:t>slightly higher </a:t>
            </a:r>
            <a:r>
              <a:rPr lang="en-US" dirty="0"/>
              <a:t>for Desktop Devices, though </a:t>
            </a:r>
            <a:r>
              <a:rPr lang="en-US" i="1" dirty="0"/>
              <a:t>still comparable </a:t>
            </a:r>
            <a:r>
              <a:rPr lang="en-US" dirty="0"/>
              <a:t>to Mobile &amp; Tablets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0104E-72A4-C2AA-1183-F32A8991A183}"/>
              </a:ext>
            </a:extLst>
          </p:cNvPr>
          <p:cNvSpPr txBox="1"/>
          <p:nvPr/>
        </p:nvSpPr>
        <p:spPr>
          <a:xfrm>
            <a:off x="1026367" y="4739952"/>
            <a:ext cx="492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Key Insights for Top5 Drivers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22B7-CBBE-2801-BB37-1C27EC579E49}"/>
              </a:ext>
            </a:extLst>
          </p:cNvPr>
          <p:cNvSpPr txBox="1"/>
          <p:nvPr/>
        </p:nvSpPr>
        <p:spPr>
          <a:xfrm>
            <a:off x="7010400" y="4707686"/>
            <a:ext cx="492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Recommended Actions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DB153-D627-C411-EEAF-85ED38E54538}"/>
              </a:ext>
            </a:extLst>
          </p:cNvPr>
          <p:cNvSpPr txBox="1"/>
          <p:nvPr/>
        </p:nvSpPr>
        <p:spPr>
          <a:xfrm>
            <a:off x="6344816" y="4978415"/>
            <a:ext cx="5691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Top Priority </a:t>
            </a:r>
            <a:r>
              <a:rPr lang="en-US" dirty="0"/>
              <a:t>– Significant improvements are required to ECR for Safari Mobile &amp; Tablet as uptrends continue.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FFC000"/>
                </a:solidFill>
              </a:rPr>
              <a:t>Medium Priority </a:t>
            </a:r>
            <a:r>
              <a:rPr lang="en-US" dirty="0"/>
              <a:t>– Maintain or improve current AOV across Top 5 Device &amp; Browser Combinations.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Low Priority </a:t>
            </a:r>
            <a:r>
              <a:rPr lang="en-US" dirty="0"/>
              <a:t>– Look for opportunities to improve non-significant Device &amp; Browser Combinations.</a:t>
            </a:r>
          </a:p>
        </p:txBody>
      </p:sp>
    </p:spTree>
    <p:extLst>
      <p:ext uri="{BB962C8B-B14F-4D97-AF65-F5344CB8AC3E}">
        <p14:creationId xmlns:p14="http://schemas.microsoft.com/office/powerpoint/2010/main" val="319070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640</Words>
  <Application>Microsoft Office PowerPoint</Application>
  <PresentationFormat>Widescreen</PresentationFormat>
  <Paragraphs>363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 Narrow</vt:lpstr>
      <vt:lpstr>Arial</vt:lpstr>
      <vt:lpstr>Calibri</vt:lpstr>
      <vt:lpstr>Calibri Light</vt:lpstr>
      <vt:lpstr>Office Theme</vt:lpstr>
      <vt:lpstr>IXIS Data Challenge</vt:lpstr>
      <vt:lpstr>Data Summary</vt:lpstr>
      <vt:lpstr>Trend Analysis</vt:lpstr>
      <vt:lpstr>Rate Analysis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IXIS Data Challenge</dc:title>
  <dc:creator>Zachary Groton</dc:creator>
  <cp:lastModifiedBy>Zachary Groton</cp:lastModifiedBy>
  <cp:revision>3</cp:revision>
  <dcterms:created xsi:type="dcterms:W3CDTF">2024-03-02T03:24:33Z</dcterms:created>
  <dcterms:modified xsi:type="dcterms:W3CDTF">2024-03-02T04:25:40Z</dcterms:modified>
</cp:coreProperties>
</file>