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790F0E-7B0E-4629-9083-F79BDD9A778B}">
  <a:tblStyle styleId="{97790F0E-7B0E-4629-9083-F79BDD9A778B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0C92E88-6E94-4E29-B86C-C81AC24113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4268460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4268460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42684608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42684608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4268460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4268460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42684608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42684608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42684608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42684608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42684608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42684608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42684608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42684608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42684608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442684608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42684608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442684608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42684608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42684608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426846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426846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442684608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44268460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442684608_1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442684608_1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442684608_1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442684608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42684608_1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42684608_1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42684608_1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42684608_1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442684608_1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442684608_1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42684608_1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442684608_1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442684608_1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442684608_1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42684608_1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42684608_1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442684608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442684608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42684608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42684608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442684608_1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442684608_1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442684608_1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442684608_1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42684608_1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42684608_1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42684608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42684608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42684608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42684608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42684608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42684608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42684608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42684608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4268460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4268460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coronavirus.1point3acres.com/zh/worl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vid19india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covid19india.org/" TargetMode="External"/><Relationship Id="rId4" Type="http://schemas.openxmlformats.org/officeDocument/2006/relationships/hyperlink" Target="https://www.kaggle.com/kimjihoo/coronavirusdataset#PatientInfo.csv" TargetMode="External"/><Relationship Id="rId5" Type="http://schemas.openxmlformats.org/officeDocument/2006/relationships/hyperlink" Target="https://www.kaggle.com/sudalairajkumar/novel-corona-virus-2019-dataset#COVID19_line_list_data.csv" TargetMode="External"/><Relationship Id="rId6" Type="http://schemas.openxmlformats.org/officeDocument/2006/relationships/hyperlink" Target="https://www.kaggle.com/allen-institute-for-ai/CORD-19-research-challenge" TargetMode="External"/><Relationship Id="rId7" Type="http://schemas.openxmlformats.org/officeDocument/2006/relationships/hyperlink" Target="https://github.com/CSSEGISandData/COVID-19" TargetMode="External"/><Relationship Id="rId8" Type="http://schemas.openxmlformats.org/officeDocument/2006/relationships/hyperlink" Target="https://github.com/beoutbreakprepared/nCoV20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28575" y="22200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Protection in Studies about Coronavirus disease (COVID-19) 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28563" y="31329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number: 17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Jordan Turley, Qiuyang Yin, Qiang Fei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2343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focus on individual-level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Patients: 3326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Recovered: 1637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isolated: 1622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Deceased: 67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12380" t="0"/>
          <a:stretch/>
        </p:blipFill>
        <p:spPr>
          <a:xfrm>
            <a:off x="2817650" y="1087325"/>
            <a:ext cx="6326350" cy="3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Age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3300+data, ~2900 with birth year.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969376"/>
            <a:ext cx="8227825" cy="276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5716" r="4120" t="0"/>
          <a:stretch/>
        </p:blipFill>
        <p:spPr>
          <a:xfrm>
            <a:off x="2666435" y="510778"/>
            <a:ext cx="6195699" cy="45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Sex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9" y="1411670"/>
            <a:ext cx="8702041" cy="306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Region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326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 includes province and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Korean: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-do province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-si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-gun country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-gu district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8656" l="0" r="0" t="37810"/>
          <a:stretch/>
        </p:blipFill>
        <p:spPr>
          <a:xfrm>
            <a:off x="3572782" y="0"/>
            <a:ext cx="557121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5449800" y="0"/>
            <a:ext cx="3694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Image from https://www.kaggle.com/kimjihoo/ds4c-what-is-this-dataset-detailed-description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Other Features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0542" y="2038541"/>
            <a:ext cx="5456852" cy="285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11701" y="1278925"/>
            <a:ext cx="8098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Infection Order</a:t>
            </a:r>
            <a:endParaRPr sz="1800"/>
          </a:p>
          <a:p>
            <a:pPr indent="-2413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= not infected by other patients in S. Korea</a:t>
            </a:r>
            <a:endParaRPr sz="1800"/>
          </a:p>
          <a:p>
            <a:pPr indent="-2413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= infected by the 1st-order patient</a:t>
            </a:r>
            <a:endParaRPr sz="1800"/>
          </a:p>
          <a:p>
            <a:pPr indent="-2413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/>
          </a:p>
          <a:p>
            <a:pPr indent="-2413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but to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few (only 30 data points)</a:t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311699" y="2911575"/>
            <a:ext cx="4062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Number of contacts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0 = no contact with other patients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 = contacting (and possibly infecting) 1 other person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and so forth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Privacy: K anonymity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Quasi-identifiers: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Sex, birth year, age, country, province,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features like confirmed date, number of contacts are supposed to be publicly known.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anonymity:</a:t>
            </a:r>
            <a:endParaRPr/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1041224" y="2930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{97790F0E-7B0E-4629-9083-F79BDD9A778B}</a:tableStyleId>
              </a:tblPr>
              <a:tblGrid>
                <a:gridCol w="1508175"/>
                <a:gridCol w="1508175"/>
                <a:gridCol w="1508175"/>
                <a:gridCol w="1508175"/>
                <a:gridCol w="1508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k = 1 samples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 = 2 samples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 = 3 samples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 = 4 samples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 = 5 samples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1687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262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64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/>
        </p:nvSpPr>
        <p:spPr>
          <a:xfrm>
            <a:off x="584175" y="3837425"/>
            <a:ext cx="6005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Considering we only have 3300 samples, more than half of samples are unique, which is sure to be "unsafe"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k-anonymity: Generalization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 birth year to age period (10s, 20s, 30s,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 city to province</a:t>
            </a:r>
            <a:endParaRPr/>
          </a:p>
        </p:txBody>
      </p:sp>
      <p:graphicFrame>
        <p:nvGraphicFramePr>
          <p:cNvPr id="197" name="Google Shape;197;p29"/>
          <p:cNvGraphicFramePr/>
          <p:nvPr/>
        </p:nvGraphicFramePr>
        <p:xfrm>
          <a:off x="790881" y="2082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{97790F0E-7B0E-4629-9083-F79BDD9A778B}</a:tableStyleId>
              </a:tblPr>
              <a:tblGrid>
                <a:gridCol w="1287375"/>
                <a:gridCol w="1287375"/>
                <a:gridCol w="1287375"/>
                <a:gridCol w="1287375"/>
                <a:gridCol w="1287375"/>
                <a:gridCol w="12873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methods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</a:t>
                      </a:r>
                      <a:r>
                        <a:rPr lang="en" sz="1800"/>
                        <a:t> = 1 samples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 = 2 samples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 = 3 samples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 = 4 samples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 = 5 samples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Original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1687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262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64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Age period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567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217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118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71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Age period + province 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52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</a:t>
                      </a:r>
                      <a:endParaRPr sz="18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98" name="Google Shape;198;p29"/>
          <p:cNvSpPr txBox="1"/>
          <p:nvPr/>
        </p:nvSpPr>
        <p:spPr>
          <a:xfrm>
            <a:off x="790875" y="4138075"/>
            <a:ext cx="6493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can then do suppression to ensure k-anonymity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Q: Which generalization is better?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methods: on predicting recover time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predict recover or death: too low death rate! (which means too few death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 time = release date – confirmed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hot encoding for category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80/20 train test 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NA with mean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methods: on predicting recover time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628650" y="1484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{97790F0E-7B0E-4629-9083-F79BDD9A778B}</a:tableStyleId>
              </a:tblPr>
              <a:tblGrid>
                <a:gridCol w="1796925"/>
                <a:gridCol w="2146425"/>
                <a:gridCol w="1971675"/>
                <a:gridCol w="19716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methods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Number of samples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 R2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R2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Original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1218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0.229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0.036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Age period + suppression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872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0.155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0.009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Age period + province + suppression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1136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0.164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0.101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ctrTitle"/>
          </p:nvPr>
        </p:nvSpPr>
        <p:spPr>
          <a:xfrm>
            <a:off x="558275" y="2804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Protection in India Dataset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500" y="322650"/>
            <a:ext cx="6269506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16900" y="4244800"/>
            <a:ext cx="6708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taken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https://coronavirus.1point3acres.com/zh/world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65550" y="1360850"/>
            <a:ext cx="19815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Datasets: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China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South Korea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India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https://www.covid19india.org/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Unofficial, uses “state bulletins and official handles to update our numbers”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specifically of 7000 deaths and recoveries (quasi-identifiers in </a:t>
            </a:r>
            <a:r>
              <a:rPr b="1" lang="en"/>
              <a:t>bold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Age Bracket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Gender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Patient_Status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District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Statecode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Nationality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25" y="1229875"/>
            <a:ext cx="4157347" cy="24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4">
            <a:alphaModFix/>
          </a:blip>
          <a:srcRect b="0" l="0" r="51906" t="0"/>
          <a:stretch/>
        </p:blipFill>
        <p:spPr>
          <a:xfrm>
            <a:off x="4572000" y="1229875"/>
            <a:ext cx="4499850" cy="247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25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-Anonymity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suppression to achieve 3-, 4-, and 5-anonymity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Quasi-identifiers: Age, Gender, City, District, State/Statecode, Nationality</a:t>
            </a:r>
            <a:endParaRPr/>
          </a:p>
        </p:txBody>
      </p:sp>
      <p:graphicFrame>
        <p:nvGraphicFramePr>
          <p:cNvPr id="242" name="Google Shape;242;p36"/>
          <p:cNvGraphicFramePr/>
          <p:nvPr/>
        </p:nvGraphicFramePr>
        <p:xfrm>
          <a:off x="3117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{80C92E88-6E94-4E29-B86C-C81AC24113C7}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1 </a:t>
                      </a:r>
                      <a:r>
                        <a:rPr lang="en"/>
                        <a:t>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2 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3 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4 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5 observations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p36"/>
          <p:cNvGraphicFramePr/>
          <p:nvPr/>
        </p:nvGraphicFramePr>
        <p:xfrm>
          <a:off x="311663" y="31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{80C92E88-6E94-4E29-B86C-C81AC24113C7}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6853 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6252 </a:t>
                      </a:r>
                      <a:r>
                        <a:rPr lang="en"/>
                        <a:t>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6188 observations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6128 observations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of </a:t>
            </a:r>
            <a:r>
              <a:rPr i="1" lang="en"/>
              <a:t>k</a:t>
            </a:r>
            <a:r>
              <a:rPr lang="en"/>
              <a:t>-Anonymous Data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4338"/>
            <a:ext cx="8839201" cy="25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of </a:t>
            </a:r>
            <a:r>
              <a:rPr i="1" lang="en"/>
              <a:t>k</a:t>
            </a:r>
            <a:r>
              <a:rPr lang="en"/>
              <a:t>-Anonymous Data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96 male, 48 female in 3-anonymous dataset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1314450"/>
            <a:ext cx="9077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Ability of Datasets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of Recovery/Death on Age*, Gender, City, District, Satatecode, and Nationality (*age not available in 4- and 5-anonymous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87% of data is recoveries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train and test sets, evaluate on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94.5% accuracy for full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95.9% accuracy for 3-anonymous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95.7% accuracy for 4-anonymous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96.8% accuracy for 5-anonymous dataset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555600"/>
            <a:ext cx="2085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465800"/>
            <a:ext cx="2085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perfect for recoveries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67% accuracy for deceased on full dataset, about 50% for anonymous datasets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300" y="50550"/>
            <a:ext cx="6746703" cy="504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Conclusions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is good for anonymity, but bad for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missing data means fewer 1-, 2-, 3-anonymous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already HIPAA compliant, no directory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3-anonymous or better, anonymizing the data changes distributions and loses important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prediction accuracy increases with more anonymity but accuracy per class suffers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67% accuracy for deaths with full data, only 50% on anonym</a:t>
            </a:r>
            <a:r>
              <a:rPr lang="en"/>
              <a:t>ized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42"/>
          <p:cNvGraphicFramePr/>
          <p:nvPr/>
        </p:nvGraphicFramePr>
        <p:xfrm>
          <a:off x="311700" y="2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{80C92E88-6E94-4E29-B86C-C81AC24113C7}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4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South Korea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India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42,334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3,364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6,853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Death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19.84% (49/247)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1.9% (67/3364)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12.1% (824/5938)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Missing data proportion (sex)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Quasi-identifier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gender, province, city, 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 year, Age, gender, country, province, 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gender, city, district, state, nationality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 k-anonymity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change after anonymity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558275" y="2804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Protection in </a:t>
            </a: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Chinese</a:t>
            </a: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analyzing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Try other combination of generalization/suppression of anonymizing datasets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Try to balance data using oversampling or undersampling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Try models other than linear regression and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Extrapolate difference in policy between three countries to better explain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literature review among literatures that protect privacy.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https://www.covid19india.org/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https://www.kaggle.com/kimjihoo/coronavirusdataset#PatientInfo.csv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https://www.kaggle.com/sudalairajkumar/novel-corona-virus-2019-dataset#COVID19_line_list_data.csv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https://www.kaggle.com/allen-institute-for-ai/CORD-19-research-challenge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https://github.com/CSSEGISandData/COVID-19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https://github.com/beoutbreakprepared/nCoV2019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91327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China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6767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425" y="1388413"/>
            <a:ext cx="4010025" cy="279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" y="0"/>
            <a:ext cx="91039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558275" y="2804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Protection in South Korea Dataset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62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Source of data: KCDC (Korea Centers for Disease Control &amp; Prevention)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Hosted by DS4C (Data Science for COVID-19)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Last updated: 2020-04-27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3233025" y="2233324"/>
            <a:ext cx="5705775" cy="272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