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Nuni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Nunit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boldItalic.fntdata"/><Relationship Id="rId30" Type="http://schemas.openxmlformats.org/officeDocument/2006/relationships/font" Target="fonts/Nuni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465b7d32c7_3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465b7d32c7_3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-Walk through</a:t>
            </a:r>
            <a:endParaRPr/>
          </a:p>
          <a:p>
            <a:pPr indent="0" lvl="0" marL="0" rtl="0" algn="l">
              <a:spcBef>
                <a:spcPts val="0"/>
              </a:spcBef>
              <a:spcAft>
                <a:spcPts val="0"/>
              </a:spcAft>
              <a:buNone/>
            </a:pPr>
            <a:r>
              <a:rPr lang="en"/>
              <a:t>-Equipment stores inventory</a:t>
            </a:r>
            <a:endParaRPr/>
          </a:p>
          <a:p>
            <a:pPr indent="0" lvl="0" marL="0" rtl="0" algn="l">
              <a:spcBef>
                <a:spcPts val="0"/>
              </a:spcBef>
              <a:spcAft>
                <a:spcPts val="0"/>
              </a:spcAft>
              <a:buNone/>
            </a:pPr>
            <a:r>
              <a:rPr lang="en"/>
              <a:t>- Travel History shows what reactors equipment is/has been</a:t>
            </a:r>
            <a:endParaRPr/>
          </a:p>
          <a:p>
            <a:pPr indent="0" lvl="0" marL="0" rtl="0" algn="l">
              <a:spcBef>
                <a:spcPts val="0"/>
              </a:spcBef>
              <a:spcAft>
                <a:spcPts val="0"/>
              </a:spcAft>
              <a:buNone/>
            </a:pPr>
            <a:r>
              <a:rPr lang="en"/>
              <a:t>- Reactors have important info stored that is related to them, such as location, client ownership, what TTDs are problematic,</a:t>
            </a:r>
            <a:endParaRPr/>
          </a:p>
          <a:p>
            <a:pPr indent="0" lvl="0" marL="0" rtl="0" algn="l">
              <a:spcBef>
                <a:spcPts val="0"/>
              </a:spcBef>
              <a:spcAft>
                <a:spcPts val="0"/>
              </a:spcAft>
              <a:buNone/>
            </a:pPr>
            <a:r>
              <a:rPr lang="en"/>
              <a:t>  And the number of reactor zones it contains</a:t>
            </a:r>
            <a:endParaRPr/>
          </a:p>
          <a:p>
            <a:pPr indent="0" lvl="0" marL="0" rtl="0" algn="l">
              <a:spcBef>
                <a:spcPts val="0"/>
              </a:spcBef>
              <a:spcAft>
                <a:spcPts val="0"/>
              </a:spcAft>
              <a:buNone/>
            </a:pPr>
            <a:r>
              <a:rPr lang="en"/>
              <a:t>- Projects store all relevent data to a job, including specs and reactor settings, and relevant dates</a:t>
            </a:r>
            <a:endParaRPr/>
          </a:p>
          <a:p>
            <a:pPr indent="0" lvl="0" marL="0" rtl="0" algn="l">
              <a:spcBef>
                <a:spcPts val="0"/>
              </a:spcBef>
              <a:spcAft>
                <a:spcPts val="0"/>
              </a:spcAft>
              <a:buNone/>
            </a:pPr>
            <a:r>
              <a:rPr lang="en"/>
              <a:t>-Extensive repair logs and personnel associated are kept for every piece of equipment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465b7d32c7_1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465b7d32c7_1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Jordan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465b7d32c7_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465b7d32c7_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Jordan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465b7d32c7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465b7d32c7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Jordan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465b7d32c7_5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465b7d32c7_5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Jordan</a:t>
            </a:r>
            <a:endParaRPr/>
          </a:p>
          <a:p>
            <a:pPr indent="0" lvl="0" marL="0" rtl="0" algn="l">
              <a:spcBef>
                <a:spcPts val="0"/>
              </a:spcBef>
              <a:spcAft>
                <a:spcPts val="0"/>
              </a:spcAft>
              <a:buNone/>
            </a:pPr>
            <a:r>
              <a:rPr lang="en"/>
              <a:t>Repair info - </a:t>
            </a:r>
            <a:endParaRPr/>
          </a:p>
          <a:p>
            <a:pPr indent="0" lvl="0" marL="0" rtl="0" algn="l">
              <a:spcBef>
                <a:spcPts val="0"/>
              </a:spcBef>
              <a:spcAft>
                <a:spcPts val="0"/>
              </a:spcAft>
              <a:buNone/>
            </a:pPr>
            <a:r>
              <a:rPr lang="en"/>
              <a:t>In equipment info page, can go to the projects info page for its related project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465b7d32c7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465b7d32c7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SzPts val="1100"/>
              <a:buAutoNum type="arabicPeriod"/>
            </a:pPr>
            <a:r>
              <a:rPr lang="en"/>
              <a:t>As Jenna mentioned, projects are an </a:t>
            </a:r>
            <a:r>
              <a:rPr b="1" lang="en"/>
              <a:t>essential part </a:t>
            </a:r>
            <a:r>
              <a:rPr lang="en"/>
              <a:t>of the whole database design, it contains information about both the equipment and the reactors. </a:t>
            </a:r>
            <a:endParaRPr/>
          </a:p>
          <a:p>
            <a:pPr indent="-298450" lvl="0" marL="457200" rtl="0" algn="l">
              <a:lnSpc>
                <a:spcPct val="115000"/>
              </a:lnSpc>
              <a:spcBef>
                <a:spcPts val="0"/>
              </a:spcBef>
              <a:spcAft>
                <a:spcPts val="0"/>
              </a:spcAft>
              <a:buSzPts val="1100"/>
              <a:buAutoNum type="arabicPeriod"/>
            </a:pPr>
            <a:r>
              <a:rPr lang="en"/>
              <a:t>To be able to </a:t>
            </a:r>
            <a:r>
              <a:rPr b="1" lang="en"/>
              <a:t>access</a:t>
            </a:r>
            <a:r>
              <a:rPr lang="en"/>
              <a:t> different projects, and have a sense of </a:t>
            </a:r>
            <a:r>
              <a:rPr b="1" lang="en"/>
              <a:t>how many</a:t>
            </a:r>
            <a:r>
              <a:rPr lang="en"/>
              <a:t> projects are in the database, you can </a:t>
            </a:r>
            <a:r>
              <a:rPr b="1" lang="en"/>
              <a:t>click the button in the homepage </a:t>
            </a:r>
            <a:r>
              <a:rPr lang="en"/>
              <a:t>to go to the projects summary page to view all of them</a:t>
            </a:r>
            <a:endParaRPr/>
          </a:p>
          <a:p>
            <a:pPr indent="-298450" lvl="0" marL="457200" rtl="0" algn="l">
              <a:lnSpc>
                <a:spcPct val="115000"/>
              </a:lnSpc>
              <a:spcBef>
                <a:spcPts val="0"/>
              </a:spcBef>
              <a:spcAft>
                <a:spcPts val="0"/>
              </a:spcAft>
              <a:buSzPts val="1100"/>
              <a:buAutoNum type="arabicPeriod"/>
            </a:pPr>
            <a:r>
              <a:rPr lang="en"/>
              <a:t>On that page, you can click the</a:t>
            </a:r>
            <a:r>
              <a:rPr b="1" lang="en"/>
              <a:t> new project button</a:t>
            </a:r>
            <a:r>
              <a:rPr lang="en"/>
              <a:t> to create proposals,  and </a:t>
            </a:r>
            <a:r>
              <a:rPr b="1" lang="en"/>
              <a:t>access the information</a:t>
            </a:r>
            <a:r>
              <a:rPr lang="en"/>
              <a:t> like starting date, equipment and so on by simply clicking the title. </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465b7d32c7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465b7d32c7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SzPts val="1100"/>
              <a:buAutoNum type="arabicPeriod"/>
            </a:pPr>
            <a:r>
              <a:rPr lang="en"/>
              <a:t>Here is how this all projects page may look like .  It can also represent the general structure for all other summary pages like all clients page or all equipment pages.</a:t>
            </a:r>
            <a:endParaRPr b="1"/>
          </a:p>
          <a:p>
            <a:pPr indent="-298450" lvl="0" marL="457200" rtl="0" algn="l">
              <a:lnSpc>
                <a:spcPct val="115000"/>
              </a:lnSpc>
              <a:spcBef>
                <a:spcPts val="0"/>
              </a:spcBef>
              <a:spcAft>
                <a:spcPts val="0"/>
              </a:spcAft>
              <a:buSzPts val="1100"/>
              <a:buAutoNum type="arabicPeriod"/>
            </a:pPr>
            <a:r>
              <a:rPr lang="en"/>
              <a:t>Also, as Jordan mentioned, when you are </a:t>
            </a:r>
            <a:r>
              <a:rPr b="1" lang="en"/>
              <a:t>on the equipment information page</a:t>
            </a:r>
            <a:r>
              <a:rPr lang="en"/>
              <a:t>, there will be a button shows which project the equipment belongs to, by follow the link, you can go to the projects info page, and by click the return button, you can view all the projects and go to the sample page which is on the screen. </a:t>
            </a:r>
            <a:endParaRPr/>
          </a:p>
          <a:p>
            <a:pPr indent="-298450" lvl="0" marL="457200" rtl="0" algn="l">
              <a:lnSpc>
                <a:spcPct val="115000"/>
              </a:lnSpc>
              <a:spcBef>
                <a:spcPts val="0"/>
              </a:spcBef>
              <a:spcAft>
                <a:spcPts val="0"/>
              </a:spcAft>
              <a:buSzPts val="1100"/>
              <a:buAutoNum type="arabicPeriod"/>
            </a:pPr>
            <a:r>
              <a:rPr lang="en"/>
              <a:t>As shown on the screen, it </a:t>
            </a:r>
            <a:r>
              <a:rPr b="1" lang="en"/>
              <a:t>mainly contains a list view</a:t>
            </a:r>
            <a:r>
              <a:rPr lang="en"/>
              <a:t> that displays the key information of each project to differentiate them. By clicking on the </a:t>
            </a:r>
            <a:r>
              <a:rPr b="1" lang="en"/>
              <a:t>specific row,</a:t>
            </a:r>
            <a:r>
              <a:rPr lang="en"/>
              <a:t> you can view the projects info in detail. </a:t>
            </a:r>
            <a:endParaRPr/>
          </a:p>
          <a:p>
            <a:pPr indent="-298450" lvl="0" marL="457200" rtl="0" algn="l">
              <a:lnSpc>
                <a:spcPct val="115000"/>
              </a:lnSpc>
              <a:spcBef>
                <a:spcPts val="0"/>
              </a:spcBef>
              <a:spcAft>
                <a:spcPts val="0"/>
              </a:spcAft>
              <a:buSzPts val="1100"/>
              <a:buAutoNum type="arabicPeriod"/>
            </a:pPr>
            <a:r>
              <a:rPr lang="en"/>
              <a:t>On the</a:t>
            </a:r>
            <a:r>
              <a:rPr b="1" lang="en"/>
              <a:t> left top corner</a:t>
            </a:r>
            <a:r>
              <a:rPr lang="en"/>
              <a:t>, there is a clickable company logo for you to return to the homepage, and on the</a:t>
            </a:r>
            <a:r>
              <a:rPr b="1" lang="en"/>
              <a:t> right top corner,</a:t>
            </a:r>
            <a:r>
              <a:rPr lang="en"/>
              <a:t> there is a link that direct you to the creating new project proposal page. </a:t>
            </a:r>
            <a:endParaRPr/>
          </a:p>
          <a:p>
            <a:pPr indent="-298450" lvl="0" marL="457200" rtl="0" algn="l">
              <a:lnSpc>
                <a:spcPct val="115000"/>
              </a:lnSpc>
              <a:spcBef>
                <a:spcPts val="0"/>
              </a:spcBef>
              <a:spcAft>
                <a:spcPts val="0"/>
              </a:spcAft>
              <a:buSzPts val="1100"/>
              <a:buAutoNum type="arabicPeriod"/>
            </a:pPr>
            <a:r>
              <a:rPr lang="en"/>
              <a:t>By the way, this is just a sample page and there is a</a:t>
            </a:r>
            <a:r>
              <a:rPr b="1" lang="en"/>
              <a:t> lot of room to add</a:t>
            </a:r>
            <a:r>
              <a:rPr lang="en"/>
              <a:t> new functionalities and contents like sorting or filtering.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46601873c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46601873c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Zeyang</a:t>
            </a:r>
            <a:endParaRPr/>
          </a:p>
          <a:p>
            <a:pPr indent="0" lvl="0" marL="0" rtl="0" algn="l">
              <a:spcBef>
                <a:spcPts val="0"/>
              </a:spcBef>
              <a:spcAft>
                <a:spcPts val="0"/>
              </a:spcAft>
              <a:buNone/>
            </a:pPr>
            <a:r>
              <a:rPr lang="en"/>
              <a:t>After viewing about projects, we also designed pages to view all clients that the company has worked for, by clicking the client button on the home page, you can view and edit their information</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465b7d32c7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465b7d32c7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SzPts val="1100"/>
              <a:buAutoNum type="arabicPeriod"/>
            </a:pPr>
            <a:r>
              <a:rPr lang="en"/>
              <a:t>You can know the reactors information that associates with each </a:t>
            </a:r>
            <a:r>
              <a:rPr b="1" lang="en"/>
              <a:t>client. The way</a:t>
            </a:r>
            <a:r>
              <a:rPr lang="en"/>
              <a:t> to access that is from the homepage, click all the clients, and select one client to see its information which will contain a link to go to the reactors information that associate with them. </a:t>
            </a:r>
            <a:endParaRPr/>
          </a:p>
          <a:p>
            <a:pPr indent="-298450" lvl="0" marL="457200" rtl="0" algn="l">
              <a:lnSpc>
                <a:spcPct val="115000"/>
              </a:lnSpc>
              <a:spcBef>
                <a:spcPts val="0"/>
              </a:spcBef>
              <a:spcAft>
                <a:spcPts val="0"/>
              </a:spcAft>
              <a:buSzPts val="1100"/>
              <a:buAutoNum type="arabicPeriod"/>
            </a:pPr>
            <a:r>
              <a:rPr lang="en"/>
              <a:t>After clicking a specific project and directed to the project information page, there will be information about the reactors that</a:t>
            </a:r>
            <a:r>
              <a:rPr b="1" lang="en"/>
              <a:t> associated with the project.</a:t>
            </a:r>
            <a:r>
              <a:rPr lang="en"/>
              <a:t> </a:t>
            </a:r>
            <a:endParaRPr/>
          </a:p>
          <a:p>
            <a:pPr indent="-298450" lvl="0" marL="457200" rtl="0" algn="l">
              <a:lnSpc>
                <a:spcPct val="115000"/>
              </a:lnSpc>
              <a:spcBef>
                <a:spcPts val="0"/>
              </a:spcBef>
              <a:spcAft>
                <a:spcPts val="0"/>
              </a:spcAft>
              <a:buSzPts val="1100"/>
              <a:buAutoNum type="arabicPeriod"/>
            </a:pPr>
            <a:r>
              <a:rPr lang="en"/>
              <a:t>By clicking on it, you can go to the reactors page. It displays all the </a:t>
            </a:r>
            <a:r>
              <a:rPr b="1" lang="en"/>
              <a:t>general information </a:t>
            </a:r>
            <a:r>
              <a:rPr lang="en"/>
              <a:t>about reactors like name and year, as well as the </a:t>
            </a:r>
            <a:r>
              <a:rPr b="1" lang="en"/>
              <a:t>specifications</a:t>
            </a:r>
            <a:r>
              <a:rPr lang="en"/>
              <a:t> like blow down specification and pressure drop specifications. </a:t>
            </a:r>
            <a:endParaRPr/>
          </a:p>
          <a:p>
            <a:pPr indent="0" lvl="0" marL="457200" rtl="0" algn="l">
              <a:lnSpc>
                <a:spcPct val="115000"/>
              </a:lnSpc>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465b7d32c7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465b7d32c7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SzPts val="1100"/>
              <a:buAutoNum type="arabicPeriod"/>
            </a:pPr>
            <a:r>
              <a:rPr lang="en"/>
              <a:t>After viewing about projects and reactors, you may want to</a:t>
            </a:r>
            <a:r>
              <a:rPr b="1" lang="en"/>
              <a:t> access or prepare for a packing list</a:t>
            </a:r>
            <a:r>
              <a:rPr lang="en"/>
              <a:t>. We have packing list summary page, it looks very </a:t>
            </a:r>
            <a:r>
              <a:rPr b="1" lang="en"/>
              <a:t>similar to the sample </a:t>
            </a:r>
            <a:r>
              <a:rPr lang="en"/>
              <a:t>page we just showed to you when talking about the projects. </a:t>
            </a:r>
            <a:endParaRPr/>
          </a:p>
          <a:p>
            <a:pPr indent="-298450" lvl="0" marL="457200" rtl="0" algn="l">
              <a:lnSpc>
                <a:spcPct val="115000"/>
              </a:lnSpc>
              <a:spcBef>
                <a:spcPts val="0"/>
              </a:spcBef>
              <a:spcAft>
                <a:spcPts val="0"/>
              </a:spcAft>
              <a:buSzPts val="1100"/>
              <a:buAutoNum type="arabicPeriod"/>
            </a:pPr>
            <a:r>
              <a:rPr lang="en"/>
              <a:t>To </a:t>
            </a:r>
            <a:r>
              <a:rPr b="1" lang="en"/>
              <a:t>access</a:t>
            </a:r>
            <a:r>
              <a:rPr lang="en"/>
              <a:t> the packing list information, there will be </a:t>
            </a:r>
            <a:r>
              <a:rPr b="1" lang="en"/>
              <a:t>buttons on the homepage</a:t>
            </a:r>
            <a:r>
              <a:rPr lang="en"/>
              <a:t> to direct you. Also, when viewing the project information, there will be a button that will direct you to the </a:t>
            </a:r>
            <a:r>
              <a:rPr b="1" lang="en"/>
              <a:t>packing list that belongs to the project</a:t>
            </a:r>
            <a:r>
              <a:rPr lang="en"/>
              <a:t> you are currently viewing. </a:t>
            </a:r>
            <a:endParaRPr/>
          </a:p>
          <a:p>
            <a:pPr indent="-298450" lvl="0" marL="457200" rtl="0" algn="l">
              <a:lnSpc>
                <a:spcPct val="115000"/>
              </a:lnSpc>
              <a:spcBef>
                <a:spcPts val="0"/>
              </a:spcBef>
              <a:spcAft>
                <a:spcPts val="0"/>
              </a:spcAft>
              <a:buSzPts val="1100"/>
              <a:buAutoNum type="arabicPeriod"/>
            </a:pPr>
            <a:r>
              <a:rPr lang="en"/>
              <a:t>Moreover, when viewing the packing list specifications, you can also go to a page that contains the </a:t>
            </a:r>
            <a:r>
              <a:rPr b="1" lang="en"/>
              <a:t>corresponding invoices </a:t>
            </a:r>
            <a:r>
              <a:rPr lang="en"/>
              <a:t>information. As the diagram shows on the powerpoint, all those pages are related to each other and can be accessed back and forth.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465b7d32c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465b7d32c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46601873c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46601873c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Jordan</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465b7d32c7_3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465b7d32c7_3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SzPts val="1600"/>
              <a:buAutoNum type="arabicPeriod"/>
            </a:pPr>
            <a:r>
              <a:rPr lang="en" sz="1600"/>
              <a:t>To summarize, we showed the </a:t>
            </a:r>
            <a:r>
              <a:rPr b="1" lang="en" sz="1600"/>
              <a:t>structure of our database</a:t>
            </a:r>
            <a:r>
              <a:rPr lang="en" sz="1600"/>
              <a:t> and the</a:t>
            </a:r>
            <a:r>
              <a:rPr b="1" lang="en" sz="1600"/>
              <a:t> UI flow</a:t>
            </a:r>
            <a:r>
              <a:rPr lang="en" sz="1600"/>
              <a:t> indicating how you may interact with the database.</a:t>
            </a:r>
            <a:endParaRPr sz="1600"/>
          </a:p>
          <a:p>
            <a:pPr indent="-330200" lvl="0" marL="457200" rtl="0" algn="l">
              <a:lnSpc>
                <a:spcPct val="115000"/>
              </a:lnSpc>
              <a:spcBef>
                <a:spcPts val="0"/>
              </a:spcBef>
              <a:spcAft>
                <a:spcPts val="0"/>
              </a:spcAft>
              <a:buSzPts val="1600"/>
              <a:buAutoNum type="arabicPeriod"/>
            </a:pPr>
            <a:r>
              <a:rPr lang="en" sz="1600"/>
              <a:t>Our design allows the</a:t>
            </a:r>
            <a:r>
              <a:rPr b="1" lang="en" sz="1600"/>
              <a:t> storage, access, and modification</a:t>
            </a:r>
            <a:r>
              <a:rPr lang="en" sz="1600"/>
              <a:t> of not only different </a:t>
            </a:r>
            <a:r>
              <a:rPr b="1" lang="en" sz="1600"/>
              <a:t>data</a:t>
            </a:r>
            <a:r>
              <a:rPr lang="en" sz="1600"/>
              <a:t> like equipment projects reactors etc but also it supports to maintain various </a:t>
            </a:r>
            <a:r>
              <a:rPr b="1" lang="en" sz="1600"/>
              <a:t>relationships</a:t>
            </a:r>
            <a:r>
              <a:rPr lang="en" sz="1600"/>
              <a:t> among them. </a:t>
            </a:r>
            <a:endParaRPr sz="1600"/>
          </a:p>
          <a:p>
            <a:pPr indent="-330200" lvl="0" marL="457200" rtl="0" algn="l">
              <a:lnSpc>
                <a:spcPct val="115000"/>
              </a:lnSpc>
              <a:spcBef>
                <a:spcPts val="0"/>
              </a:spcBef>
              <a:spcAft>
                <a:spcPts val="0"/>
              </a:spcAft>
              <a:buSzPts val="1600"/>
              <a:buAutoNum type="arabicPeriod"/>
            </a:pPr>
            <a:r>
              <a:rPr lang="en" sz="1600"/>
              <a:t>What is more, our design minimizes the redundancy as well as preserves the </a:t>
            </a:r>
            <a:r>
              <a:rPr b="1" lang="en" sz="1600"/>
              <a:t>data integrity.</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465b7d32c7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465b7d32c7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SzPts val="1100"/>
              <a:buAutoNum type="arabicPeriod"/>
            </a:pPr>
            <a:r>
              <a:rPr lang="en"/>
              <a:t>To summarize, we showed the </a:t>
            </a:r>
            <a:r>
              <a:rPr b="1" lang="en"/>
              <a:t>structure of our database</a:t>
            </a:r>
            <a:r>
              <a:rPr lang="en"/>
              <a:t> and the</a:t>
            </a:r>
            <a:r>
              <a:rPr b="1" lang="en"/>
              <a:t> UI flow</a:t>
            </a:r>
            <a:r>
              <a:rPr lang="en"/>
              <a:t> indicating how you may interact with the database.</a:t>
            </a:r>
            <a:endParaRPr/>
          </a:p>
          <a:p>
            <a:pPr indent="-298450" lvl="0" marL="457200" rtl="0" algn="l">
              <a:lnSpc>
                <a:spcPct val="115000"/>
              </a:lnSpc>
              <a:spcBef>
                <a:spcPts val="0"/>
              </a:spcBef>
              <a:spcAft>
                <a:spcPts val="0"/>
              </a:spcAft>
              <a:buSzPts val="1100"/>
              <a:buAutoNum type="arabicPeriod"/>
            </a:pPr>
            <a:r>
              <a:rPr lang="en"/>
              <a:t>Our design allows the</a:t>
            </a:r>
            <a:r>
              <a:rPr b="1" lang="en"/>
              <a:t> storage, access, and modification</a:t>
            </a:r>
            <a:r>
              <a:rPr lang="en"/>
              <a:t> of not only different </a:t>
            </a:r>
            <a:r>
              <a:rPr b="1" lang="en"/>
              <a:t>data</a:t>
            </a:r>
            <a:r>
              <a:rPr lang="en"/>
              <a:t> like equipment projects reactors etc but also it supports to maintain various </a:t>
            </a:r>
            <a:r>
              <a:rPr b="1" lang="en"/>
              <a:t>relationships</a:t>
            </a:r>
            <a:r>
              <a:rPr lang="en"/>
              <a:t> among them. </a:t>
            </a:r>
            <a:endParaRPr/>
          </a:p>
          <a:p>
            <a:pPr indent="-298450" lvl="0" marL="457200" rtl="0" algn="l">
              <a:lnSpc>
                <a:spcPct val="115000"/>
              </a:lnSpc>
              <a:spcBef>
                <a:spcPts val="0"/>
              </a:spcBef>
              <a:spcAft>
                <a:spcPts val="0"/>
              </a:spcAft>
              <a:buSzPts val="1100"/>
              <a:buAutoNum type="arabicPeriod"/>
            </a:pPr>
            <a:r>
              <a:rPr lang="en"/>
              <a:t>What is more, our design minimizes the redundancy as well as preserves the </a:t>
            </a:r>
            <a:r>
              <a:rPr b="1" lang="en"/>
              <a:t>data integrity.</a:t>
            </a:r>
            <a:endParaRPr b="1"/>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465b7d32c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465b7d32c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465b7d32c7_1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465b7d32c7_1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465b7d32c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465b7d32c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465b7d32c7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465b7d32c7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465b7d32c7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465b7d32c7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Includes location, dates, and the equipment that travelled</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465b7d32c7_3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465b7d32c7_3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-Projects is what ties everything together</a:t>
            </a:r>
            <a:endParaRPr/>
          </a:p>
          <a:p>
            <a:pPr indent="0" lvl="0" marL="0" rtl="0" algn="l">
              <a:spcBef>
                <a:spcPts val="0"/>
              </a:spcBef>
              <a:spcAft>
                <a:spcPts val="0"/>
              </a:spcAft>
              <a:buNone/>
            </a:pPr>
            <a:r>
              <a:rPr lang="en"/>
              <a:t>- Gives the ability to hold onto specific job information for a reactor, such as reactor settings, blowdown specs, and pressure drop specs</a:t>
            </a:r>
            <a:endParaRPr/>
          </a:p>
          <a:p>
            <a:pPr indent="0" lvl="0" marL="0" rtl="0" algn="l">
              <a:spcBef>
                <a:spcPts val="0"/>
              </a:spcBef>
              <a:spcAft>
                <a:spcPts val="0"/>
              </a:spcAft>
              <a:buNone/>
            </a:pPr>
            <a:r>
              <a:rPr lang="en"/>
              <a:t>- Can reference previous job data to make repeat jobs easier</a:t>
            </a:r>
            <a:endParaRPr/>
          </a:p>
          <a:p>
            <a:pPr indent="0" lvl="0" marL="0" rtl="0" algn="l">
              <a:spcBef>
                <a:spcPts val="0"/>
              </a:spcBef>
              <a:spcAft>
                <a:spcPts val="0"/>
              </a:spcAft>
              <a:buNone/>
            </a:pPr>
            <a:r>
              <a:rPr lang="en"/>
              <a:t>- Separates and allows more autonomy between the reactor settings, blowdown specifications, and pressure drop specs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465b7d32c7_2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465b7d32c7_2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TubeMaster Database</a:t>
            </a:r>
            <a:endParaRPr/>
          </a:p>
        </p:txBody>
      </p:sp>
      <p:sp>
        <p:nvSpPr>
          <p:cNvPr id="129" name="Google Shape;129;p13"/>
          <p:cNvSpPr txBox="1"/>
          <p:nvPr>
            <p:ph idx="1" type="subTitle"/>
          </p:nvPr>
        </p:nvSpPr>
        <p:spPr>
          <a:xfrm>
            <a:off x="1504800" y="3413150"/>
            <a:ext cx="61344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Team Jay Z (James Easton, </a:t>
            </a:r>
            <a:r>
              <a:rPr lang="en"/>
              <a:t>Jenna Graves</a:t>
            </a:r>
            <a:r>
              <a:rPr lang="en"/>
              <a:t>, </a:t>
            </a:r>
            <a:r>
              <a:rPr lang="en"/>
              <a:t>Jordan Turley, </a:t>
            </a:r>
            <a:r>
              <a:rPr lang="en"/>
              <a:t>Zeyang Huang)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4572000" rtl="0" algn="l">
              <a:spcBef>
                <a:spcPts val="0"/>
              </a:spcBef>
              <a:spcAft>
                <a:spcPts val="0"/>
              </a:spcAft>
              <a:buNone/>
            </a:pPr>
            <a:r>
              <a:rPr lang="en"/>
              <a:t>Design, Again</a:t>
            </a:r>
            <a:endParaRPr/>
          </a:p>
        </p:txBody>
      </p:sp>
      <p:pic>
        <p:nvPicPr>
          <p:cNvPr id="186" name="Google Shape;186;p22"/>
          <p:cNvPicPr preferRelativeResize="0"/>
          <p:nvPr/>
        </p:nvPicPr>
        <p:blipFill rotWithShape="1">
          <a:blip r:embed="rId3">
            <a:alphaModFix/>
          </a:blip>
          <a:srcRect b="-3531" l="0" r="0" t="-1576"/>
          <a:stretch/>
        </p:blipFill>
        <p:spPr>
          <a:xfrm>
            <a:off x="1038950" y="701950"/>
            <a:ext cx="7065974" cy="39301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3"/>
          <p:cNvSpPr txBox="1"/>
          <p:nvPr>
            <p:ph type="ctrTitle"/>
          </p:nvPr>
        </p:nvSpPr>
        <p:spPr>
          <a:xfrm>
            <a:off x="1744828" y="10731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UI Flow</a:t>
            </a:r>
            <a:endParaRPr/>
          </a:p>
        </p:txBody>
      </p:sp>
      <p:sp>
        <p:nvSpPr>
          <p:cNvPr id="192" name="Google Shape;192;p23"/>
          <p:cNvSpPr txBox="1"/>
          <p:nvPr>
            <p:ph idx="4294967295" type="body"/>
          </p:nvPr>
        </p:nvSpPr>
        <p:spPr>
          <a:xfrm>
            <a:off x="672625" y="2296550"/>
            <a:ext cx="7505700" cy="244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t>Home Page</a:t>
            </a:r>
            <a:endParaRPr sz="1400"/>
          </a:p>
          <a:p>
            <a:pPr indent="0" lvl="0" marL="0" rtl="0" algn="ctr">
              <a:spcBef>
                <a:spcPts val="1600"/>
              </a:spcBef>
              <a:spcAft>
                <a:spcPts val="0"/>
              </a:spcAft>
              <a:buNone/>
            </a:pPr>
            <a:r>
              <a:rPr lang="en" sz="1400"/>
              <a:t>Equipment, Repairs, </a:t>
            </a:r>
            <a:r>
              <a:rPr lang="en" sz="1400"/>
              <a:t>Personnel</a:t>
            </a:r>
            <a:endParaRPr sz="1400"/>
          </a:p>
          <a:p>
            <a:pPr indent="0" lvl="0" marL="0" rtl="0" algn="ctr">
              <a:spcBef>
                <a:spcPts val="1600"/>
              </a:spcBef>
              <a:spcAft>
                <a:spcPts val="0"/>
              </a:spcAft>
              <a:buNone/>
            </a:pPr>
            <a:r>
              <a:rPr lang="en" sz="1400"/>
              <a:t>Projects, Project Proposal</a:t>
            </a:r>
            <a:endParaRPr sz="1400"/>
          </a:p>
          <a:p>
            <a:pPr indent="0" lvl="0" marL="0" rtl="0" algn="ctr">
              <a:spcBef>
                <a:spcPts val="1600"/>
              </a:spcBef>
              <a:spcAft>
                <a:spcPts val="0"/>
              </a:spcAft>
              <a:buNone/>
            </a:pPr>
            <a:r>
              <a:rPr lang="en" sz="1400"/>
              <a:t>Clients, Reactors</a:t>
            </a:r>
            <a:endParaRPr sz="1400"/>
          </a:p>
          <a:p>
            <a:pPr indent="0" lvl="0" marL="0" rtl="0" algn="ctr">
              <a:spcBef>
                <a:spcPts val="1600"/>
              </a:spcBef>
              <a:spcAft>
                <a:spcPts val="1600"/>
              </a:spcAft>
              <a:buNone/>
            </a:pPr>
            <a:r>
              <a:rPr lang="en" sz="1400"/>
              <a:t>Packing Lists</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UI Flow</a:t>
            </a:r>
            <a:endParaRPr/>
          </a:p>
        </p:txBody>
      </p:sp>
      <p:pic>
        <p:nvPicPr>
          <p:cNvPr id="198" name="Google Shape;198;p24"/>
          <p:cNvPicPr preferRelativeResize="0"/>
          <p:nvPr/>
        </p:nvPicPr>
        <p:blipFill rotWithShape="1">
          <a:blip r:embed="rId3">
            <a:alphaModFix/>
          </a:blip>
          <a:srcRect b="0" l="0" r="0" t="0"/>
          <a:stretch/>
        </p:blipFill>
        <p:spPr>
          <a:xfrm>
            <a:off x="819150" y="302625"/>
            <a:ext cx="7645100" cy="45382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2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Home Page</a:t>
            </a:r>
            <a:endParaRPr/>
          </a:p>
        </p:txBody>
      </p:sp>
      <p:sp>
        <p:nvSpPr>
          <p:cNvPr id="204" name="Google Shape;204;p2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On login, s</a:t>
            </a:r>
            <a:r>
              <a:rPr lang="en" sz="1600"/>
              <a:t>tart at home page</a:t>
            </a:r>
            <a:endParaRPr sz="1600"/>
          </a:p>
          <a:p>
            <a:pPr indent="-330200" lvl="0" marL="457200" rtl="0" algn="l">
              <a:spcBef>
                <a:spcPts val="0"/>
              </a:spcBef>
              <a:spcAft>
                <a:spcPts val="0"/>
              </a:spcAft>
              <a:buSzPts val="1600"/>
              <a:buChar char="●"/>
            </a:pPr>
            <a:r>
              <a:rPr lang="en" sz="1600"/>
              <a:t>Links out to all important pages</a:t>
            </a:r>
            <a:endParaRPr sz="1600"/>
          </a:p>
        </p:txBody>
      </p:sp>
      <p:pic>
        <p:nvPicPr>
          <p:cNvPr id="205" name="Google Shape;205;p25"/>
          <p:cNvPicPr preferRelativeResize="0"/>
          <p:nvPr/>
        </p:nvPicPr>
        <p:blipFill rotWithShape="1">
          <a:blip r:embed="rId3">
            <a:alphaModFix/>
          </a:blip>
          <a:srcRect b="7999" l="5961" r="10545" t="4188"/>
          <a:stretch/>
        </p:blipFill>
        <p:spPr>
          <a:xfrm>
            <a:off x="4253950" y="1800200"/>
            <a:ext cx="2075650" cy="2559250"/>
          </a:xfrm>
          <a:prstGeom prst="rect">
            <a:avLst/>
          </a:prstGeom>
          <a:noFill/>
          <a:ln cap="flat" cmpd="sng" w="9525">
            <a:solidFill>
              <a:schemeClr val="lt1"/>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2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Equipment</a:t>
            </a:r>
            <a:endParaRPr/>
          </a:p>
        </p:txBody>
      </p:sp>
      <p:sp>
        <p:nvSpPr>
          <p:cNvPr id="211" name="Google Shape;211;p26"/>
          <p:cNvSpPr txBox="1"/>
          <p:nvPr>
            <p:ph idx="1" type="body"/>
          </p:nvPr>
        </p:nvSpPr>
        <p:spPr>
          <a:xfrm>
            <a:off x="668500" y="2034925"/>
            <a:ext cx="7505700" cy="2448000"/>
          </a:xfrm>
          <a:prstGeom prst="rect">
            <a:avLst/>
          </a:prstGeom>
        </p:spPr>
        <p:txBody>
          <a:bodyPr anchorCtr="0" anchor="t" bIns="91425" lIns="91425" spcFirstLastPara="1" rIns="91425" wrap="square" tIns="91425">
            <a:noAutofit/>
          </a:bodyPr>
          <a:lstStyle/>
          <a:p>
            <a:pPr indent="-330200" lvl="0" marL="457200" rtl="0" algn="l">
              <a:lnSpc>
                <a:spcPct val="200000"/>
              </a:lnSpc>
              <a:spcBef>
                <a:spcPts val="0"/>
              </a:spcBef>
              <a:spcAft>
                <a:spcPts val="0"/>
              </a:spcAft>
              <a:buSzPts val="1600"/>
              <a:buChar char="●"/>
            </a:pPr>
            <a:r>
              <a:rPr lang="en" sz="1600"/>
              <a:t>View all equipment, or specific information</a:t>
            </a:r>
            <a:endParaRPr sz="1600"/>
          </a:p>
          <a:p>
            <a:pPr indent="-330200" lvl="0" marL="457200" rtl="0" algn="l">
              <a:lnSpc>
                <a:spcPct val="200000"/>
              </a:lnSpc>
              <a:spcBef>
                <a:spcPts val="0"/>
              </a:spcBef>
              <a:spcAft>
                <a:spcPts val="0"/>
              </a:spcAft>
              <a:buSzPts val="1600"/>
              <a:buChar char="●"/>
            </a:pPr>
            <a:r>
              <a:rPr lang="en" sz="1600"/>
              <a:t>View repair log for specific equipment </a:t>
            </a:r>
            <a:endParaRPr sz="1600"/>
          </a:p>
        </p:txBody>
      </p:sp>
      <p:pic>
        <p:nvPicPr>
          <p:cNvPr id="212" name="Google Shape;212;p26"/>
          <p:cNvPicPr preferRelativeResize="0"/>
          <p:nvPr/>
        </p:nvPicPr>
        <p:blipFill rotWithShape="1">
          <a:blip r:embed="rId3">
            <a:alphaModFix/>
          </a:blip>
          <a:srcRect b="7621" l="44949" r="23368" t="40920"/>
          <a:stretch/>
        </p:blipFill>
        <p:spPr>
          <a:xfrm>
            <a:off x="5124500" y="1397325"/>
            <a:ext cx="3200350" cy="3085599"/>
          </a:xfrm>
          <a:prstGeom prst="rect">
            <a:avLst/>
          </a:prstGeom>
          <a:noFill/>
          <a:ln cap="flat" cmpd="sng" w="9525">
            <a:solidFill>
              <a:schemeClr val="lt1"/>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2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Projects</a:t>
            </a:r>
            <a:endParaRPr/>
          </a:p>
        </p:txBody>
      </p:sp>
      <p:sp>
        <p:nvSpPr>
          <p:cNvPr id="218" name="Google Shape;218;p27"/>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View all projects</a:t>
            </a:r>
            <a:endParaRPr sz="1600"/>
          </a:p>
          <a:p>
            <a:pPr indent="-330200" lvl="0" marL="457200" rtl="0" algn="l">
              <a:spcBef>
                <a:spcPts val="1600"/>
              </a:spcBef>
              <a:spcAft>
                <a:spcPts val="0"/>
              </a:spcAft>
              <a:buSzPts val="1600"/>
              <a:buChar char="●"/>
            </a:pPr>
            <a:r>
              <a:rPr lang="en" sz="1600"/>
              <a:t>New Project Button → Project Proposal</a:t>
            </a:r>
            <a:endParaRPr sz="1600"/>
          </a:p>
          <a:p>
            <a:pPr indent="-330200" lvl="0" marL="457200" rtl="0" algn="l">
              <a:spcBef>
                <a:spcPts val="1600"/>
              </a:spcBef>
              <a:spcAft>
                <a:spcPts val="1600"/>
              </a:spcAft>
              <a:buSzPts val="1600"/>
              <a:buChar char="●"/>
            </a:pPr>
            <a:r>
              <a:rPr lang="en" sz="1600"/>
              <a:t>View info for each project</a:t>
            </a:r>
            <a:endParaRPr sz="1600"/>
          </a:p>
        </p:txBody>
      </p:sp>
      <p:pic>
        <p:nvPicPr>
          <p:cNvPr id="219" name="Google Shape;219;p27"/>
          <p:cNvPicPr preferRelativeResize="0"/>
          <p:nvPr/>
        </p:nvPicPr>
        <p:blipFill rotWithShape="1">
          <a:blip r:embed="rId3">
            <a:alphaModFix/>
          </a:blip>
          <a:srcRect b="27149" l="70018" r="0" t="18907"/>
          <a:stretch/>
        </p:blipFill>
        <p:spPr>
          <a:xfrm>
            <a:off x="5591575" y="1261662"/>
            <a:ext cx="2857601" cy="3052025"/>
          </a:xfrm>
          <a:prstGeom prst="rect">
            <a:avLst/>
          </a:prstGeom>
          <a:noFill/>
          <a:ln cap="flat" cmpd="sng" w="19050">
            <a:solidFill>
              <a:schemeClr val="lt1"/>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28"/>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25" name="Google Shape;225;p28"/>
          <p:cNvPicPr preferRelativeResize="0"/>
          <p:nvPr/>
        </p:nvPicPr>
        <p:blipFill>
          <a:blip r:embed="rId3">
            <a:alphaModFix/>
          </a:blip>
          <a:stretch>
            <a:fillRect/>
          </a:stretch>
        </p:blipFill>
        <p:spPr>
          <a:xfrm>
            <a:off x="606475" y="363463"/>
            <a:ext cx="7596450" cy="4416575"/>
          </a:xfrm>
          <a:prstGeom prst="rect">
            <a:avLst/>
          </a:prstGeom>
          <a:noFill/>
          <a:ln>
            <a:noFill/>
          </a:ln>
        </p:spPr>
      </p:pic>
      <p:pic>
        <p:nvPicPr>
          <p:cNvPr id="226" name="Google Shape;226;p28"/>
          <p:cNvPicPr preferRelativeResize="0"/>
          <p:nvPr/>
        </p:nvPicPr>
        <p:blipFill>
          <a:blip r:embed="rId4">
            <a:alphaModFix/>
          </a:blip>
          <a:stretch>
            <a:fillRect/>
          </a:stretch>
        </p:blipFill>
        <p:spPr>
          <a:xfrm>
            <a:off x="4024874" y="1527625"/>
            <a:ext cx="632650" cy="6326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2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Clients</a:t>
            </a:r>
            <a:endParaRPr/>
          </a:p>
        </p:txBody>
      </p:sp>
      <p:sp>
        <p:nvSpPr>
          <p:cNvPr id="232" name="Google Shape;232;p29"/>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View all clients TubeMaster has worked for</a:t>
            </a:r>
            <a:endParaRPr sz="1600"/>
          </a:p>
          <a:p>
            <a:pPr indent="-330200" lvl="0" marL="457200" rtl="0" algn="l">
              <a:spcBef>
                <a:spcPts val="0"/>
              </a:spcBef>
              <a:spcAft>
                <a:spcPts val="0"/>
              </a:spcAft>
              <a:buSzPts val="1600"/>
              <a:buChar char="●"/>
            </a:pPr>
            <a:r>
              <a:rPr lang="en" sz="1600"/>
              <a:t>View and edit client information</a:t>
            </a:r>
            <a:endParaRPr sz="1600"/>
          </a:p>
        </p:txBody>
      </p:sp>
      <p:pic>
        <p:nvPicPr>
          <p:cNvPr id="233" name="Google Shape;233;p29"/>
          <p:cNvPicPr preferRelativeResize="0"/>
          <p:nvPr/>
        </p:nvPicPr>
        <p:blipFill rotWithShape="1">
          <a:blip r:embed="rId3">
            <a:alphaModFix/>
          </a:blip>
          <a:srcRect b="54389" l="23171" r="47430" t="0"/>
          <a:stretch/>
        </p:blipFill>
        <p:spPr>
          <a:xfrm>
            <a:off x="5087200" y="1105750"/>
            <a:ext cx="3183550" cy="2932000"/>
          </a:xfrm>
          <a:prstGeom prst="rect">
            <a:avLst/>
          </a:prstGeom>
          <a:noFill/>
          <a:ln cap="flat" cmpd="sng" w="19050">
            <a:solidFill>
              <a:schemeClr val="lt1"/>
            </a:solidFill>
            <a:prstDash val="solid"/>
            <a:round/>
            <a:headEnd len="sm" w="sm" type="none"/>
            <a:tailEnd len="sm" w="sm"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3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Reactors</a:t>
            </a:r>
            <a:endParaRPr/>
          </a:p>
        </p:txBody>
      </p:sp>
      <p:sp>
        <p:nvSpPr>
          <p:cNvPr id="239" name="Google Shape;239;p30"/>
          <p:cNvSpPr txBox="1"/>
          <p:nvPr>
            <p:ph idx="1" type="body"/>
          </p:nvPr>
        </p:nvSpPr>
        <p:spPr>
          <a:xfrm>
            <a:off x="819150" y="1552050"/>
            <a:ext cx="7505700" cy="2448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All Projects → Project Info → Reactor Info</a:t>
            </a:r>
            <a:endParaRPr sz="1600"/>
          </a:p>
          <a:p>
            <a:pPr indent="-330200" lvl="0" marL="457200" rtl="0" algn="l">
              <a:spcBef>
                <a:spcPts val="1600"/>
              </a:spcBef>
              <a:spcAft>
                <a:spcPts val="1600"/>
              </a:spcAft>
              <a:buSzPts val="1600"/>
              <a:buChar char="●"/>
            </a:pPr>
            <a:r>
              <a:rPr lang="en" sz="1600"/>
              <a:t>All Clients → Client Info → Reactor Info</a:t>
            </a:r>
            <a:endParaRPr sz="1600"/>
          </a:p>
        </p:txBody>
      </p:sp>
      <p:pic>
        <p:nvPicPr>
          <p:cNvPr id="240" name="Google Shape;240;p30"/>
          <p:cNvPicPr preferRelativeResize="0"/>
          <p:nvPr/>
        </p:nvPicPr>
        <p:blipFill rotWithShape="1">
          <a:blip r:embed="rId3">
            <a:alphaModFix/>
          </a:blip>
          <a:srcRect b="54389" l="23171" r="-1376" t="0"/>
          <a:stretch/>
        </p:blipFill>
        <p:spPr>
          <a:xfrm>
            <a:off x="2752050" y="2665600"/>
            <a:ext cx="5978600" cy="2069850"/>
          </a:xfrm>
          <a:prstGeom prst="rect">
            <a:avLst/>
          </a:prstGeom>
          <a:noFill/>
          <a:ln cap="flat" cmpd="sng" w="19050">
            <a:solidFill>
              <a:schemeClr val="lt1"/>
            </a:solidFill>
            <a:prstDash val="solid"/>
            <a:round/>
            <a:headEnd len="sm" w="sm" type="none"/>
            <a:tailEnd len="sm" w="sm" type="none"/>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3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Packing Lists</a:t>
            </a:r>
            <a:endParaRPr/>
          </a:p>
        </p:txBody>
      </p:sp>
      <p:sp>
        <p:nvSpPr>
          <p:cNvPr id="246" name="Google Shape;246;p31"/>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View all packing lists, info for each packing list</a:t>
            </a:r>
            <a:endParaRPr sz="1600"/>
          </a:p>
          <a:p>
            <a:pPr indent="-330200" lvl="0" marL="457200" rtl="0" algn="l">
              <a:spcBef>
                <a:spcPts val="0"/>
              </a:spcBef>
              <a:spcAft>
                <a:spcPts val="0"/>
              </a:spcAft>
              <a:buSzPts val="1600"/>
              <a:buChar char="●"/>
            </a:pPr>
            <a:r>
              <a:rPr lang="en" sz="1600"/>
              <a:t>Packing list for specific project</a:t>
            </a:r>
            <a:endParaRPr sz="1600"/>
          </a:p>
          <a:p>
            <a:pPr indent="-330200" lvl="0" marL="457200" rtl="0" algn="l">
              <a:spcBef>
                <a:spcPts val="0"/>
              </a:spcBef>
              <a:spcAft>
                <a:spcPts val="0"/>
              </a:spcAft>
              <a:buSzPts val="1600"/>
              <a:buChar char="●"/>
            </a:pPr>
            <a:r>
              <a:rPr lang="en" sz="1600"/>
              <a:t>Invoice: display shipping prices, commercial info</a:t>
            </a:r>
            <a:endParaRPr sz="1600"/>
          </a:p>
        </p:txBody>
      </p:sp>
      <p:pic>
        <p:nvPicPr>
          <p:cNvPr id="247" name="Google Shape;247;p31"/>
          <p:cNvPicPr preferRelativeResize="0"/>
          <p:nvPr/>
        </p:nvPicPr>
        <p:blipFill rotWithShape="1">
          <a:blip r:embed="rId3">
            <a:alphaModFix/>
          </a:blip>
          <a:srcRect b="0" l="0" r="78017" t="35674"/>
          <a:stretch/>
        </p:blipFill>
        <p:spPr>
          <a:xfrm>
            <a:off x="6397925" y="947185"/>
            <a:ext cx="1966151" cy="3415275"/>
          </a:xfrm>
          <a:prstGeom prst="rect">
            <a:avLst/>
          </a:prstGeom>
          <a:noFill/>
          <a:ln cap="flat" cmpd="sng" w="19050">
            <a:solidFill>
              <a:schemeClr val="lt1"/>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4"/>
          <p:cNvSpPr txBox="1"/>
          <p:nvPr>
            <p:ph idx="4294967295" type="title"/>
          </p:nvPr>
        </p:nvSpPr>
        <p:spPr>
          <a:xfrm>
            <a:off x="819150" y="11492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Intro</a:t>
            </a:r>
            <a:endParaRPr sz="3000"/>
          </a:p>
        </p:txBody>
      </p:sp>
      <p:sp>
        <p:nvSpPr>
          <p:cNvPr id="135" name="Google Shape;135;p14"/>
          <p:cNvSpPr txBox="1"/>
          <p:nvPr>
            <p:ph idx="4294967295" type="body"/>
          </p:nvPr>
        </p:nvSpPr>
        <p:spPr>
          <a:xfrm>
            <a:off x="819150" y="1990725"/>
            <a:ext cx="7505700" cy="2448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What is the purpose of the database?</a:t>
            </a:r>
            <a:endParaRPr sz="1800"/>
          </a:p>
          <a:p>
            <a:pPr indent="-342900" lvl="0" marL="457200" rtl="0" algn="l">
              <a:spcBef>
                <a:spcPts val="0"/>
              </a:spcBef>
              <a:spcAft>
                <a:spcPts val="0"/>
              </a:spcAft>
              <a:buSzPts val="1800"/>
              <a:buChar char="●"/>
            </a:pPr>
            <a:r>
              <a:rPr lang="en" sz="1800"/>
              <a:t>What does the database design allow for?</a:t>
            </a:r>
            <a:endParaRPr sz="1800"/>
          </a:p>
          <a:p>
            <a:pPr indent="-342900" lvl="0" marL="457200" rtl="0" algn="l">
              <a:spcBef>
                <a:spcPts val="0"/>
              </a:spcBef>
              <a:spcAft>
                <a:spcPts val="0"/>
              </a:spcAft>
              <a:buSzPts val="1800"/>
              <a:buChar char="●"/>
            </a:pPr>
            <a:r>
              <a:rPr lang="en" sz="1800"/>
              <a:t>How will a final UI interact with the database?</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3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UI Flow</a:t>
            </a:r>
            <a:endParaRPr/>
          </a:p>
        </p:txBody>
      </p:sp>
      <p:pic>
        <p:nvPicPr>
          <p:cNvPr id="253" name="Google Shape;253;p32"/>
          <p:cNvPicPr preferRelativeResize="0"/>
          <p:nvPr/>
        </p:nvPicPr>
        <p:blipFill rotWithShape="1">
          <a:blip r:embed="rId3">
            <a:alphaModFix/>
          </a:blip>
          <a:srcRect b="0" l="0" r="0" t="0"/>
          <a:stretch/>
        </p:blipFill>
        <p:spPr>
          <a:xfrm>
            <a:off x="819150" y="302625"/>
            <a:ext cx="7645100" cy="453824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3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Summary</a:t>
            </a:r>
            <a:endParaRPr/>
          </a:p>
        </p:txBody>
      </p:sp>
      <p:sp>
        <p:nvSpPr>
          <p:cNvPr id="259" name="Google Shape;259;p33"/>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Arial"/>
              <a:buAutoNum type="arabicPeriod"/>
            </a:pPr>
            <a:r>
              <a:rPr lang="en" sz="1800">
                <a:solidFill>
                  <a:srgbClr val="000000"/>
                </a:solidFill>
              </a:rPr>
              <a:t>W</a:t>
            </a:r>
            <a:r>
              <a:rPr lang="en" sz="1800">
                <a:solidFill>
                  <a:srgbClr val="000000"/>
                </a:solidFill>
              </a:rPr>
              <a:t>e showed the </a:t>
            </a:r>
            <a:r>
              <a:rPr b="1" lang="en" sz="1800">
                <a:solidFill>
                  <a:srgbClr val="000000"/>
                </a:solidFill>
              </a:rPr>
              <a:t>structure of our database</a:t>
            </a:r>
            <a:r>
              <a:rPr lang="en" sz="1800">
                <a:solidFill>
                  <a:srgbClr val="000000"/>
                </a:solidFill>
              </a:rPr>
              <a:t> and the</a:t>
            </a:r>
            <a:r>
              <a:rPr b="1" lang="en" sz="1800">
                <a:solidFill>
                  <a:srgbClr val="000000"/>
                </a:solidFill>
              </a:rPr>
              <a:t> UI flow</a:t>
            </a:r>
            <a:r>
              <a:rPr lang="en" sz="1800">
                <a:solidFill>
                  <a:srgbClr val="000000"/>
                </a:solidFill>
              </a:rPr>
              <a:t> illustrating how you may interact with the database.</a:t>
            </a:r>
            <a:endParaRPr sz="1800">
              <a:solidFill>
                <a:srgbClr val="000000"/>
              </a:solidFill>
            </a:endParaRPr>
          </a:p>
          <a:p>
            <a:pPr indent="-342900" lvl="0" marL="457200" rtl="0" algn="l">
              <a:spcBef>
                <a:spcPts val="0"/>
              </a:spcBef>
              <a:spcAft>
                <a:spcPts val="0"/>
              </a:spcAft>
              <a:buClr>
                <a:srgbClr val="000000"/>
              </a:buClr>
              <a:buSzPts val="1800"/>
              <a:buFont typeface="Arial"/>
              <a:buAutoNum type="arabicPeriod"/>
            </a:pPr>
            <a:r>
              <a:rPr lang="en" sz="1800">
                <a:solidFill>
                  <a:srgbClr val="000000"/>
                </a:solidFill>
              </a:rPr>
              <a:t>Design allows for the</a:t>
            </a:r>
            <a:r>
              <a:rPr b="1" lang="en" sz="1800">
                <a:solidFill>
                  <a:srgbClr val="000000"/>
                </a:solidFill>
              </a:rPr>
              <a:t> storage, access, and modification</a:t>
            </a:r>
            <a:r>
              <a:rPr lang="en" sz="1800">
                <a:solidFill>
                  <a:srgbClr val="000000"/>
                </a:solidFill>
              </a:rPr>
              <a:t> of </a:t>
            </a:r>
            <a:r>
              <a:rPr b="1" lang="en" sz="1800">
                <a:solidFill>
                  <a:srgbClr val="000000"/>
                </a:solidFill>
              </a:rPr>
              <a:t>data important to projects</a:t>
            </a:r>
            <a:r>
              <a:rPr lang="en" sz="1800">
                <a:solidFill>
                  <a:srgbClr val="000000"/>
                </a:solidFill>
              </a:rPr>
              <a:t> </a:t>
            </a:r>
            <a:endParaRPr sz="1800">
              <a:solidFill>
                <a:srgbClr val="000000"/>
              </a:solidFill>
            </a:endParaRPr>
          </a:p>
          <a:p>
            <a:pPr indent="-342900" lvl="0" marL="457200" rtl="0" algn="l">
              <a:spcBef>
                <a:spcPts val="0"/>
              </a:spcBef>
              <a:spcAft>
                <a:spcPts val="0"/>
              </a:spcAft>
              <a:buClr>
                <a:srgbClr val="000000"/>
              </a:buClr>
              <a:buSzPts val="1800"/>
              <a:buFont typeface="Arial"/>
              <a:buAutoNum type="arabicPeriod"/>
            </a:pPr>
            <a:r>
              <a:rPr lang="en" sz="1800">
                <a:solidFill>
                  <a:srgbClr val="000000"/>
                </a:solidFill>
              </a:rPr>
              <a:t>Supports necessary </a:t>
            </a:r>
            <a:r>
              <a:rPr b="1" lang="en" sz="1800">
                <a:solidFill>
                  <a:srgbClr val="000000"/>
                </a:solidFill>
              </a:rPr>
              <a:t>relationships</a:t>
            </a:r>
            <a:r>
              <a:rPr lang="en" sz="1800">
                <a:solidFill>
                  <a:srgbClr val="000000"/>
                </a:solidFill>
              </a:rPr>
              <a:t> among tables. </a:t>
            </a:r>
            <a:endParaRPr sz="1800">
              <a:solidFill>
                <a:srgbClr val="000000"/>
              </a:solidFill>
            </a:endParaRPr>
          </a:p>
          <a:p>
            <a:pPr indent="-342900" lvl="0" marL="457200" rtl="0" algn="l">
              <a:spcBef>
                <a:spcPts val="0"/>
              </a:spcBef>
              <a:spcAft>
                <a:spcPts val="0"/>
              </a:spcAft>
              <a:buClr>
                <a:srgbClr val="000000"/>
              </a:buClr>
              <a:buSzPts val="1800"/>
              <a:buFont typeface="Arial"/>
              <a:buAutoNum type="arabicPeriod"/>
            </a:pPr>
            <a:r>
              <a:rPr lang="en" sz="1800">
                <a:solidFill>
                  <a:srgbClr val="000000"/>
                </a:solidFill>
              </a:rPr>
              <a:t>Design minimizes data redundancy and preserves </a:t>
            </a:r>
            <a:r>
              <a:rPr b="1" lang="en" sz="1800">
                <a:solidFill>
                  <a:srgbClr val="000000"/>
                </a:solidFill>
              </a:rPr>
              <a:t>data integrity.</a:t>
            </a:r>
            <a:endParaRPr b="1" sz="1800">
              <a:solidFill>
                <a:srgbClr val="000000"/>
              </a:solidFill>
            </a:endParaRPr>
          </a:p>
          <a:p>
            <a:pPr indent="0" lvl="0" marL="0" rtl="0" algn="l">
              <a:spcBef>
                <a:spcPts val="0"/>
              </a:spcBef>
              <a:spcAft>
                <a:spcPts val="1600"/>
              </a:spcAft>
              <a:buNone/>
            </a:pPr>
            <a:r>
              <a:t/>
            </a:r>
            <a:endParaRPr sz="1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34"/>
          <p:cNvSpPr txBox="1"/>
          <p:nvPr>
            <p:ph type="title"/>
          </p:nvPr>
        </p:nvSpPr>
        <p:spPr>
          <a:xfrm>
            <a:off x="819150" y="1546850"/>
            <a:ext cx="7505700" cy="25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Thank You!</a:t>
            </a:r>
            <a:endParaRPr/>
          </a:p>
        </p:txBody>
      </p:sp>
      <p:sp>
        <p:nvSpPr>
          <p:cNvPr id="265" name="Google Shape;265;p34"/>
          <p:cNvSpPr txBox="1"/>
          <p:nvPr>
            <p:ph idx="1" type="body"/>
          </p:nvPr>
        </p:nvSpPr>
        <p:spPr>
          <a:xfrm>
            <a:off x="819150" y="2152050"/>
            <a:ext cx="7505700" cy="2448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600"/>
              <a:t>Any Questions?</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Mission Statement</a:t>
            </a:r>
            <a:endParaRPr/>
          </a:p>
        </p:txBody>
      </p:sp>
      <p:sp>
        <p:nvSpPr>
          <p:cNvPr id="141" name="Google Shape;141;p1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2400"/>
              <a:t>The purpose of the TubeMaster database is to maintain logistical data necessary to successfully perform jobs requested by clients in the catalyst industry.</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Mission Objectives</a:t>
            </a:r>
            <a:endParaRPr/>
          </a:p>
        </p:txBody>
      </p:sp>
      <p:sp>
        <p:nvSpPr>
          <p:cNvPr id="147" name="Google Shape;147;p1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sz="1800"/>
              <a:t>Maintain reactor logistics.</a:t>
            </a:r>
            <a:endParaRPr sz="1800"/>
          </a:p>
          <a:p>
            <a:pPr indent="-342900" lvl="0" marL="457200" rtl="0" algn="l">
              <a:spcBef>
                <a:spcPts val="1600"/>
              </a:spcBef>
              <a:spcAft>
                <a:spcPts val="0"/>
              </a:spcAft>
              <a:buSzPts val="1800"/>
              <a:buAutoNum type="arabicPeriod"/>
            </a:pPr>
            <a:r>
              <a:rPr lang="en" sz="1800"/>
              <a:t>Maintain accurate equipment availability data.</a:t>
            </a:r>
            <a:endParaRPr sz="1800"/>
          </a:p>
          <a:p>
            <a:pPr indent="-342900" lvl="0" marL="457200" rtl="0" algn="l">
              <a:spcBef>
                <a:spcPts val="1600"/>
              </a:spcBef>
              <a:spcAft>
                <a:spcPts val="0"/>
              </a:spcAft>
              <a:buSzPts val="1800"/>
              <a:buAutoNum type="arabicPeriod"/>
            </a:pPr>
            <a:r>
              <a:rPr lang="en" sz="1800"/>
              <a:t>Maintain up-to-date assembly composition information.</a:t>
            </a:r>
            <a:endParaRPr sz="1800"/>
          </a:p>
          <a:p>
            <a:pPr indent="-342900" lvl="0" marL="457200" rtl="0" algn="l">
              <a:spcBef>
                <a:spcPts val="1600"/>
              </a:spcBef>
              <a:spcAft>
                <a:spcPts val="0"/>
              </a:spcAft>
              <a:buSzPts val="1800"/>
              <a:buAutoNum type="arabicPeriod"/>
            </a:pPr>
            <a:r>
              <a:rPr lang="en" sz="1800"/>
              <a:t>Track the modification information of equipment.</a:t>
            </a:r>
            <a:endParaRPr sz="1800"/>
          </a:p>
          <a:p>
            <a:pPr indent="-342900" lvl="0" marL="457200" rtl="0" algn="l">
              <a:spcBef>
                <a:spcPts val="1600"/>
              </a:spcBef>
              <a:spcAft>
                <a:spcPts val="1600"/>
              </a:spcAft>
              <a:buSzPts val="1800"/>
              <a:buAutoNum type="arabicPeriod"/>
            </a:pPr>
            <a:r>
              <a:rPr lang="en" sz="1800"/>
              <a:t>Keep track of pertinent information for projects.</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6028125" y="618225"/>
            <a:ext cx="1443300" cy="71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a:t>
            </a:r>
            <a:endParaRPr/>
          </a:p>
        </p:txBody>
      </p:sp>
      <p:pic>
        <p:nvPicPr>
          <p:cNvPr id="153" name="Google Shape;153;p17"/>
          <p:cNvPicPr preferRelativeResize="0"/>
          <p:nvPr/>
        </p:nvPicPr>
        <p:blipFill>
          <a:blip r:embed="rId3">
            <a:alphaModFix/>
          </a:blip>
          <a:stretch>
            <a:fillRect/>
          </a:stretch>
        </p:blipFill>
        <p:spPr>
          <a:xfrm>
            <a:off x="1038962" y="701962"/>
            <a:ext cx="7066075" cy="37395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3726800" y="845600"/>
            <a:ext cx="4598100" cy="69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Equipment</a:t>
            </a:r>
            <a:endParaRPr/>
          </a:p>
        </p:txBody>
      </p:sp>
      <p:sp>
        <p:nvSpPr>
          <p:cNvPr id="159" name="Google Shape;159;p18"/>
          <p:cNvSpPr txBox="1"/>
          <p:nvPr>
            <p:ph idx="1" type="body"/>
          </p:nvPr>
        </p:nvSpPr>
        <p:spPr>
          <a:xfrm>
            <a:off x="3726800" y="1540100"/>
            <a:ext cx="4598100" cy="2448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Holds all relevant data for each piece of equipment in inventory</a:t>
            </a:r>
            <a:endParaRPr sz="1800"/>
          </a:p>
          <a:p>
            <a:pPr indent="-342900" lvl="0" marL="457200" rtl="0" algn="l">
              <a:spcBef>
                <a:spcPts val="0"/>
              </a:spcBef>
              <a:spcAft>
                <a:spcPts val="0"/>
              </a:spcAft>
              <a:buSzPts val="1800"/>
              <a:buChar char="●"/>
            </a:pPr>
            <a:r>
              <a:rPr lang="en" sz="1800"/>
              <a:t>Allows retrieval of current assembly parts</a:t>
            </a:r>
            <a:endParaRPr sz="1800"/>
          </a:p>
          <a:p>
            <a:pPr indent="-342900" lvl="0" marL="457200" rtl="0" algn="l">
              <a:spcBef>
                <a:spcPts val="0"/>
              </a:spcBef>
              <a:spcAft>
                <a:spcPts val="0"/>
              </a:spcAft>
              <a:buSzPts val="1800"/>
              <a:buChar char="●"/>
            </a:pPr>
            <a:r>
              <a:rPr lang="en" sz="1800"/>
              <a:t>Modification to assemblies and sub-assemblies</a:t>
            </a:r>
            <a:endParaRPr sz="1800"/>
          </a:p>
          <a:p>
            <a:pPr indent="-342900" lvl="0" marL="457200" rtl="0" algn="l">
              <a:spcBef>
                <a:spcPts val="0"/>
              </a:spcBef>
              <a:spcAft>
                <a:spcPts val="0"/>
              </a:spcAft>
              <a:buSzPts val="1800"/>
              <a:buChar char="●"/>
            </a:pPr>
            <a:r>
              <a:rPr lang="en" sz="1800"/>
              <a:t>Can be used to show availability</a:t>
            </a:r>
            <a:endParaRPr sz="1800"/>
          </a:p>
        </p:txBody>
      </p:sp>
      <p:pic>
        <p:nvPicPr>
          <p:cNvPr id="160" name="Google Shape;160;p18"/>
          <p:cNvPicPr preferRelativeResize="0"/>
          <p:nvPr/>
        </p:nvPicPr>
        <p:blipFill rotWithShape="1">
          <a:blip r:embed="rId3">
            <a:alphaModFix/>
          </a:blip>
          <a:srcRect b="28962" l="0" r="74750" t="28212"/>
          <a:stretch/>
        </p:blipFill>
        <p:spPr>
          <a:xfrm>
            <a:off x="344875" y="583850"/>
            <a:ext cx="2822599" cy="3180500"/>
          </a:xfrm>
          <a:prstGeom prst="rect">
            <a:avLst/>
          </a:prstGeom>
          <a:noFill/>
          <a:ln cap="flat" cmpd="sng" w="19050">
            <a:solidFill>
              <a:schemeClr val="lt1"/>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19"/>
          <p:cNvSpPr txBox="1"/>
          <p:nvPr>
            <p:ph type="title"/>
          </p:nvPr>
        </p:nvSpPr>
        <p:spPr>
          <a:xfrm>
            <a:off x="355900" y="402913"/>
            <a:ext cx="27678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Travel History</a:t>
            </a:r>
            <a:endParaRPr/>
          </a:p>
        </p:txBody>
      </p:sp>
      <p:sp>
        <p:nvSpPr>
          <p:cNvPr id="166" name="Google Shape;166;p19"/>
          <p:cNvSpPr txBox="1"/>
          <p:nvPr>
            <p:ph idx="1" type="body"/>
          </p:nvPr>
        </p:nvSpPr>
        <p:spPr>
          <a:xfrm>
            <a:off x="1655400" y="1258675"/>
            <a:ext cx="5833200" cy="118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Tracks dates and locations traveled for EACH equipment</a:t>
            </a:r>
            <a:endParaRPr sz="1800"/>
          </a:p>
          <a:p>
            <a:pPr indent="-342900" lvl="0" marL="457200" rtl="0" algn="l">
              <a:spcBef>
                <a:spcPts val="0"/>
              </a:spcBef>
              <a:spcAft>
                <a:spcPts val="0"/>
              </a:spcAft>
              <a:buSzPts val="1800"/>
              <a:buChar char="●"/>
            </a:pPr>
            <a:r>
              <a:rPr lang="en" sz="1800"/>
              <a:t>Allows ability to see where any piece of equipment is/has ever been</a:t>
            </a:r>
            <a:endParaRPr sz="1800"/>
          </a:p>
        </p:txBody>
      </p:sp>
      <p:pic>
        <p:nvPicPr>
          <p:cNvPr id="167" name="Google Shape;167;p19"/>
          <p:cNvPicPr preferRelativeResize="0"/>
          <p:nvPr/>
        </p:nvPicPr>
        <p:blipFill rotWithShape="1">
          <a:blip r:embed="rId3">
            <a:alphaModFix/>
          </a:blip>
          <a:srcRect b="22618" l="0" r="48867" t="42487"/>
          <a:stretch/>
        </p:blipFill>
        <p:spPr>
          <a:xfrm>
            <a:off x="1875938" y="2763375"/>
            <a:ext cx="5392124" cy="1947425"/>
          </a:xfrm>
          <a:prstGeom prst="rect">
            <a:avLst/>
          </a:prstGeom>
          <a:noFill/>
          <a:ln cap="flat" cmpd="sng" w="19050">
            <a:solidFill>
              <a:schemeClr val="lt1"/>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0"/>
          <p:cNvSpPr txBox="1"/>
          <p:nvPr>
            <p:ph type="title"/>
          </p:nvPr>
        </p:nvSpPr>
        <p:spPr>
          <a:xfrm>
            <a:off x="559250" y="608350"/>
            <a:ext cx="7505700" cy="68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Projects</a:t>
            </a:r>
            <a:endParaRPr/>
          </a:p>
        </p:txBody>
      </p:sp>
      <p:sp>
        <p:nvSpPr>
          <p:cNvPr id="173" name="Google Shape;173;p20"/>
          <p:cNvSpPr txBox="1"/>
          <p:nvPr>
            <p:ph idx="1" type="body"/>
          </p:nvPr>
        </p:nvSpPr>
        <p:spPr>
          <a:xfrm>
            <a:off x="4211175" y="1292950"/>
            <a:ext cx="4359600" cy="2770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Allows the storage of past job settings for use later</a:t>
            </a:r>
            <a:endParaRPr sz="1400"/>
          </a:p>
          <a:p>
            <a:pPr indent="-317500" lvl="0" marL="457200" rtl="0" algn="l">
              <a:spcBef>
                <a:spcPts val="0"/>
              </a:spcBef>
              <a:spcAft>
                <a:spcPts val="0"/>
              </a:spcAft>
              <a:buSzPts val="1400"/>
              <a:buChar char="●"/>
            </a:pPr>
            <a:r>
              <a:rPr lang="en" sz="1400"/>
              <a:t>Separates the definitions of blowdown specifications, pressure drop specifications, and reactor settings</a:t>
            </a:r>
            <a:endParaRPr sz="1400"/>
          </a:p>
          <a:p>
            <a:pPr indent="-304800" lvl="1" marL="914400" rtl="0" algn="l">
              <a:spcBef>
                <a:spcPts val="0"/>
              </a:spcBef>
              <a:spcAft>
                <a:spcPts val="0"/>
              </a:spcAft>
              <a:buSzPts val="1200"/>
              <a:buChar char="○"/>
            </a:pPr>
            <a:r>
              <a:rPr lang="en" sz="1200"/>
              <a:t>More flexibility in job requests without storing unneeded/duplicate data</a:t>
            </a:r>
            <a:endParaRPr sz="1200"/>
          </a:p>
          <a:p>
            <a:pPr indent="-317500" lvl="0" marL="457200" rtl="0" algn="l">
              <a:spcBef>
                <a:spcPts val="0"/>
              </a:spcBef>
              <a:spcAft>
                <a:spcPts val="0"/>
              </a:spcAft>
              <a:buSzPts val="1400"/>
              <a:buChar char="●"/>
            </a:pPr>
            <a:r>
              <a:rPr lang="en" sz="1400"/>
              <a:t>Ties together equipment and the jobs they are being used for</a:t>
            </a:r>
            <a:endParaRPr sz="1400"/>
          </a:p>
        </p:txBody>
      </p:sp>
      <p:pic>
        <p:nvPicPr>
          <p:cNvPr id="174" name="Google Shape;174;p20"/>
          <p:cNvPicPr preferRelativeResize="0"/>
          <p:nvPr/>
        </p:nvPicPr>
        <p:blipFill rotWithShape="1">
          <a:blip r:embed="rId3">
            <a:alphaModFix/>
          </a:blip>
          <a:srcRect b="16765" l="28749" r="24504" t="9149"/>
          <a:stretch/>
        </p:blipFill>
        <p:spPr>
          <a:xfrm>
            <a:off x="559250" y="1292938"/>
            <a:ext cx="3303076" cy="2770325"/>
          </a:xfrm>
          <a:prstGeom prst="rect">
            <a:avLst/>
          </a:prstGeom>
          <a:noFill/>
          <a:ln cap="flat" cmpd="sng" w="19050">
            <a:solidFill>
              <a:schemeClr val="lt1"/>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Additional Functionality</a:t>
            </a:r>
            <a:endParaRPr/>
          </a:p>
        </p:txBody>
      </p:sp>
      <p:sp>
        <p:nvSpPr>
          <p:cNvPr id="180" name="Google Shape;180;p21"/>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Client, Plant, and Reactor Unit information can be stored and referenced</a:t>
            </a:r>
            <a:endParaRPr sz="1400"/>
          </a:p>
          <a:p>
            <a:pPr indent="-317500" lvl="0" marL="457200" rtl="0" algn="l">
              <a:spcBef>
                <a:spcPts val="0"/>
              </a:spcBef>
              <a:spcAft>
                <a:spcPts val="0"/>
              </a:spcAft>
              <a:buSzPts val="1400"/>
              <a:buChar char="●"/>
            </a:pPr>
            <a:r>
              <a:rPr lang="en" sz="1400"/>
              <a:t>Multiple Blowdown On Times supported (over 2)</a:t>
            </a:r>
            <a:endParaRPr sz="1400"/>
          </a:p>
          <a:p>
            <a:pPr indent="-317500" lvl="0" marL="457200" rtl="0" algn="l">
              <a:spcBef>
                <a:spcPts val="0"/>
              </a:spcBef>
              <a:spcAft>
                <a:spcPts val="0"/>
              </a:spcAft>
              <a:buSzPts val="1400"/>
              <a:buChar char="●"/>
            </a:pPr>
            <a:r>
              <a:rPr lang="en" sz="1400"/>
              <a:t>Multiple Reactor Zones supported (over 4)</a:t>
            </a:r>
            <a:endParaRPr sz="1400"/>
          </a:p>
          <a:p>
            <a:pPr indent="-317500" lvl="0" marL="457200" rtl="0" algn="l">
              <a:spcBef>
                <a:spcPts val="0"/>
              </a:spcBef>
              <a:spcAft>
                <a:spcPts val="0"/>
              </a:spcAft>
              <a:buSzPts val="1400"/>
              <a:buChar char="●"/>
            </a:pPr>
            <a:r>
              <a:rPr lang="en" sz="1400"/>
              <a:t>Repair logs stored for each piece of equipment</a:t>
            </a:r>
            <a:endParaRPr sz="1400"/>
          </a:p>
          <a:p>
            <a:pPr indent="-304800" lvl="1" marL="914400" rtl="0" algn="l">
              <a:spcBef>
                <a:spcPts val="0"/>
              </a:spcBef>
              <a:spcAft>
                <a:spcPts val="0"/>
              </a:spcAft>
              <a:buSzPts val="1200"/>
              <a:buChar char="○"/>
            </a:pPr>
            <a:r>
              <a:rPr lang="en" sz="1200"/>
              <a:t>Ability to view details of past repairs</a:t>
            </a:r>
            <a:endParaRPr sz="1200"/>
          </a:p>
          <a:p>
            <a:pPr indent="-317500" lvl="0" marL="457200" rtl="0" algn="l">
              <a:spcBef>
                <a:spcPts val="0"/>
              </a:spcBef>
              <a:spcAft>
                <a:spcPts val="0"/>
              </a:spcAft>
              <a:buSzPts val="1400"/>
              <a:buChar char="●"/>
            </a:pPr>
            <a:r>
              <a:rPr lang="en" sz="1400"/>
              <a:t>Ability to reference and store information on problematic TTDs with a particular reactor</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