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AB111-08B4-400B-9056-F3C136421CDB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8AEFA-8496-43BB-BB0A-6889D16AF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4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https://leonardoaraujosantos.gitbooks.io/artificial-inteligence/content/image_folder_6/recurrent.jpg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8AEFA-8496-43BB-BB0A-6889D16AFA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2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https://stathwang.github.io/images/hmm.png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8AEFA-8496-43BB-BB0A-6889D16AFA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0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BC07-0972-4440-AC0E-79DCD661F5F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8BC1-24E7-420A-AE8C-326B9CEC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3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BC07-0972-4440-AC0E-79DCD661F5F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8BC1-24E7-420A-AE8C-326B9CEC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BC07-0972-4440-AC0E-79DCD661F5F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8BC1-24E7-420A-AE8C-326B9CEC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3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BC07-0972-4440-AC0E-79DCD661F5F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8BC1-24E7-420A-AE8C-326B9CEC65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0543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BC07-0972-4440-AC0E-79DCD661F5F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8BC1-24E7-420A-AE8C-326B9CEC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95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BC07-0972-4440-AC0E-79DCD661F5F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8BC1-24E7-420A-AE8C-326B9CEC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93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BC07-0972-4440-AC0E-79DCD661F5F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8BC1-24E7-420A-AE8C-326B9CEC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BC07-0972-4440-AC0E-79DCD661F5F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8BC1-24E7-420A-AE8C-326B9CEC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88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BC07-0972-4440-AC0E-79DCD661F5F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8BC1-24E7-420A-AE8C-326B9CEC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BC07-0972-4440-AC0E-79DCD661F5F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8BC1-24E7-420A-AE8C-326B9CEC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2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BC07-0972-4440-AC0E-79DCD661F5F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8BC1-24E7-420A-AE8C-326B9CEC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BC07-0972-4440-AC0E-79DCD661F5F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8BC1-24E7-420A-AE8C-326B9CEC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3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BC07-0972-4440-AC0E-79DCD661F5F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8BC1-24E7-420A-AE8C-326B9CEC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4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BC07-0972-4440-AC0E-79DCD661F5F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8BC1-24E7-420A-AE8C-326B9CEC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BC07-0972-4440-AC0E-79DCD661F5F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8BC1-24E7-420A-AE8C-326B9CEC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0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BC07-0972-4440-AC0E-79DCD661F5F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8BC1-24E7-420A-AE8C-326B9CEC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3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BC07-0972-4440-AC0E-79DCD661F5F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8BC1-24E7-420A-AE8C-326B9CEC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4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4BC07-0972-4440-AC0E-79DCD661F5F6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8BC1-24E7-420A-AE8C-326B9CEC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72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B3AD-E4B7-46BC-BC9D-621DB1F68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Stock Market Trends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68DCD-431B-4EE8-A92D-6FF475EAC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Jordan Turley</a:t>
            </a:r>
          </a:p>
        </p:txBody>
      </p:sp>
    </p:spTree>
    <p:extLst>
      <p:ext uri="{BB962C8B-B14F-4D97-AF65-F5344CB8AC3E}">
        <p14:creationId xmlns:p14="http://schemas.microsoft.com/office/powerpoint/2010/main" val="217212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F68D-CA58-44CA-B36E-9C2C1279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14264-A78D-459D-B079-CC78C95B4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grid search again to find optimal parameter values</a:t>
            </a:r>
          </a:p>
          <a:p>
            <a:r>
              <a:rPr lang="en-US" dirty="0"/>
              <a:t>Days to look back = 1</a:t>
            </a:r>
          </a:p>
          <a:p>
            <a:r>
              <a:rPr lang="en-US" dirty="0"/>
              <a:t>Blocks = 5</a:t>
            </a:r>
          </a:p>
          <a:p>
            <a:r>
              <a:rPr lang="en-US" dirty="0"/>
              <a:t>Hidden layers = 3</a:t>
            </a:r>
          </a:p>
        </p:txBody>
      </p:sp>
    </p:spTree>
    <p:extLst>
      <p:ext uri="{BB962C8B-B14F-4D97-AF65-F5344CB8AC3E}">
        <p14:creationId xmlns:p14="http://schemas.microsoft.com/office/powerpoint/2010/main" val="99980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A980-CFC8-4D9C-A6CE-6B7B6360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DC11-D058-4707-B9F7-697B255BC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performing stock: MAT (Mattel toys)</a:t>
            </a:r>
          </a:p>
          <a:p>
            <a:pPr lvl="1"/>
            <a:r>
              <a:rPr lang="en-US" dirty="0"/>
              <a:t>Score: 0.619</a:t>
            </a:r>
          </a:p>
          <a:p>
            <a:r>
              <a:rPr lang="en-US" dirty="0"/>
              <a:t>Worst performing stock: LB (L Brands fashion)</a:t>
            </a:r>
          </a:p>
          <a:p>
            <a:pPr lvl="1"/>
            <a:r>
              <a:rPr lang="en-US" dirty="0"/>
              <a:t>Score: 0.381</a:t>
            </a:r>
          </a:p>
        </p:txBody>
      </p:sp>
    </p:spTree>
    <p:extLst>
      <p:ext uri="{BB962C8B-B14F-4D97-AF65-F5344CB8AC3E}">
        <p14:creationId xmlns:p14="http://schemas.microsoft.com/office/powerpoint/2010/main" val="240315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12ED-7E01-4637-A533-C741DE74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F3DFD-17A4-46D2-9FCB-6B184A82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 F1-Score: 0.47</a:t>
            </a:r>
          </a:p>
          <a:p>
            <a:r>
              <a:rPr lang="en-US"/>
              <a:t>LB </a:t>
            </a:r>
            <a:r>
              <a:rPr lang="en-US" dirty="0"/>
              <a:t>F1-Score: 0.21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BF9C2A-252A-4E4A-8A67-8CD4829BB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478504"/>
              </p:ext>
            </p:extLst>
          </p:nvPr>
        </p:nvGraphicFramePr>
        <p:xfrm>
          <a:off x="2026675" y="3387372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28040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477371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96211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Increase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6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Actual: Decrease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27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Actual: Increase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227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1FFF1-A594-47E7-A603-AD8261C34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147602"/>
              </p:ext>
            </p:extLst>
          </p:nvPr>
        </p:nvGraphicFramePr>
        <p:xfrm>
          <a:off x="2026675" y="4992055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28040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477371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96211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Increase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6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Actual: Decrease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27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Actual: Increase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2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3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E8AB-5698-4641-A26F-2C9E16DC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BD0D-87A7-4CCB-A9FB-2F087AE30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/>
          </a:bodyPr>
          <a:lstStyle/>
          <a:p>
            <a:r>
              <a:rPr lang="en-US" dirty="0"/>
              <a:t>Larger dataset</a:t>
            </a:r>
          </a:p>
          <a:p>
            <a:pPr lvl="1"/>
            <a:r>
              <a:rPr lang="en-US" dirty="0"/>
              <a:t>More stocks</a:t>
            </a:r>
          </a:p>
          <a:p>
            <a:pPr lvl="1"/>
            <a:r>
              <a:rPr lang="en-US" dirty="0"/>
              <a:t>Back farther in time</a:t>
            </a:r>
          </a:p>
          <a:p>
            <a:pPr lvl="1"/>
            <a:r>
              <a:rPr lang="en-US" dirty="0"/>
              <a:t>More variation, not mostly increase or decrease</a:t>
            </a:r>
          </a:p>
          <a:p>
            <a:r>
              <a:rPr lang="en-US" dirty="0"/>
              <a:t>Technical Analysis</a:t>
            </a:r>
          </a:p>
          <a:p>
            <a:pPr lvl="1"/>
            <a:r>
              <a:rPr lang="en-US" dirty="0"/>
              <a:t>Try LR, </a:t>
            </a:r>
            <a:r>
              <a:rPr lang="en-US" dirty="0" err="1"/>
              <a:t>kNN</a:t>
            </a:r>
            <a:r>
              <a:rPr lang="en-US" dirty="0"/>
              <a:t>, and SVM with other stock features, like market cap, price-to-earnings ratio, dividend yield… rather than solely the prices</a:t>
            </a:r>
          </a:p>
          <a:p>
            <a:r>
              <a:rPr lang="en-US" dirty="0"/>
              <a:t>Other models</a:t>
            </a:r>
          </a:p>
          <a:p>
            <a:pPr lvl="1"/>
            <a:r>
              <a:rPr lang="en-US" dirty="0"/>
              <a:t>Naïve Bayes, single perceptron, classical feedforward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4752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0AF9-322B-4A40-8330-4C390FB3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D129-CDC2-4140-9AAC-F1D600F6D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hidden markov model">
            <a:extLst>
              <a:ext uri="{FF2B5EF4-FFF2-40B4-BE49-F238E27FC236}">
                <a16:creationId xmlns:a16="http://schemas.microsoft.com/office/drawing/2014/main" id="{B8D95EC4-3C47-4574-BB45-CECF6C6E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3" y="2684369"/>
            <a:ext cx="5201771" cy="201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76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8CA1-0F1D-43CD-8EFC-36C04479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EA98-77AF-498A-87F1-B5F938AB8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RNN</a:t>
            </a:r>
          </a:p>
          <a:p>
            <a:pPr lvl="1"/>
            <a:r>
              <a:rPr lang="en-US" dirty="0"/>
              <a:t>Verify correctness of implementation and usage</a:t>
            </a:r>
          </a:p>
          <a:p>
            <a:pPr lvl="1"/>
            <a:r>
              <a:rPr lang="en-US" dirty="0"/>
              <a:t>Try other hyperparameters</a:t>
            </a:r>
          </a:p>
          <a:p>
            <a:pPr lvl="1"/>
            <a:r>
              <a:rPr lang="en-US" dirty="0"/>
              <a:t>Train for more epochs</a:t>
            </a:r>
          </a:p>
        </p:txBody>
      </p:sp>
    </p:spTree>
    <p:extLst>
      <p:ext uri="{BB962C8B-B14F-4D97-AF65-F5344CB8AC3E}">
        <p14:creationId xmlns:p14="http://schemas.microsoft.com/office/powerpoint/2010/main" val="356617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554B-404B-4A86-A00F-DB3AD2E8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E00C-62E1-48FE-BC28-C5AD2D61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stock market is very hard to predict</a:t>
            </a:r>
          </a:p>
          <a:p>
            <a:r>
              <a:rPr lang="en-US" dirty="0"/>
              <a:t>Much future work to be done to improve results</a:t>
            </a:r>
          </a:p>
        </p:txBody>
      </p:sp>
    </p:spTree>
    <p:extLst>
      <p:ext uri="{BB962C8B-B14F-4D97-AF65-F5344CB8AC3E}">
        <p14:creationId xmlns:p14="http://schemas.microsoft.com/office/powerpoint/2010/main" val="275641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0209-2135-41FE-B2F2-934C8089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D795-2A28-43EE-A01A-FCBBD332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an increase or decrease in a specific stock on the next day based on previous closing prices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8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96AC-E304-4AC1-AD3E-0226AD97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330E-3DED-4537-BBE7-AFC809F6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S&amp;P 500</a:t>
            </a:r>
          </a:p>
          <a:p>
            <a:r>
              <a:rPr lang="en-US" dirty="0"/>
              <a:t>Yahoo Finance</a:t>
            </a:r>
          </a:p>
          <a:p>
            <a:r>
              <a:rPr lang="en-US" dirty="0"/>
              <a:t>Open, high, low, close, adjusted close, volume</a:t>
            </a:r>
          </a:p>
          <a:p>
            <a:r>
              <a:rPr lang="en-US" dirty="0"/>
              <a:t>Script to fetch closing price each day and determine increase or decrease on final day</a:t>
            </a:r>
          </a:p>
          <a:p>
            <a:r>
              <a:rPr lang="en-US" dirty="0"/>
              <a:t>Unbalanced: 93 increased next day, 407 decreased</a:t>
            </a:r>
          </a:p>
          <a:p>
            <a:r>
              <a:rPr lang="en-US" dirty="0"/>
              <a:t>Normalize data</a:t>
            </a:r>
          </a:p>
        </p:txBody>
      </p:sp>
    </p:spTree>
    <p:extLst>
      <p:ext uri="{BB962C8B-B14F-4D97-AF65-F5344CB8AC3E}">
        <p14:creationId xmlns:p14="http://schemas.microsoft.com/office/powerpoint/2010/main" val="6169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C2E0-B8D9-49EB-8F68-9359B251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90BE-F9DF-472C-B87E-E0181A38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Regression, k-Nearest Neighbors, Support Vector Machines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707A5B-BA4F-469A-8F3E-351AE6B3B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41863"/>
              </p:ext>
            </p:extLst>
          </p:nvPr>
        </p:nvGraphicFramePr>
        <p:xfrm>
          <a:off x="195432" y="3120488"/>
          <a:ext cx="11790485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4355">
                  <a:extLst>
                    <a:ext uri="{9D8B030D-6E8A-4147-A177-3AD203B41FA5}">
                      <a16:colId xmlns:a16="http://schemas.microsoft.com/office/drawing/2014/main" val="2158500151"/>
                    </a:ext>
                  </a:extLst>
                </a:gridCol>
                <a:gridCol w="1684355">
                  <a:extLst>
                    <a:ext uri="{9D8B030D-6E8A-4147-A177-3AD203B41FA5}">
                      <a16:colId xmlns:a16="http://schemas.microsoft.com/office/drawing/2014/main" val="2045131616"/>
                    </a:ext>
                  </a:extLst>
                </a:gridCol>
                <a:gridCol w="1684355">
                  <a:extLst>
                    <a:ext uri="{9D8B030D-6E8A-4147-A177-3AD203B41FA5}">
                      <a16:colId xmlns:a16="http://schemas.microsoft.com/office/drawing/2014/main" val="2999127287"/>
                    </a:ext>
                  </a:extLst>
                </a:gridCol>
                <a:gridCol w="1684355">
                  <a:extLst>
                    <a:ext uri="{9D8B030D-6E8A-4147-A177-3AD203B41FA5}">
                      <a16:colId xmlns:a16="http://schemas.microsoft.com/office/drawing/2014/main" val="603458302"/>
                    </a:ext>
                  </a:extLst>
                </a:gridCol>
                <a:gridCol w="1684355">
                  <a:extLst>
                    <a:ext uri="{9D8B030D-6E8A-4147-A177-3AD203B41FA5}">
                      <a16:colId xmlns:a16="http://schemas.microsoft.com/office/drawing/2014/main" val="754130048"/>
                    </a:ext>
                  </a:extLst>
                </a:gridCol>
                <a:gridCol w="1684355">
                  <a:extLst>
                    <a:ext uri="{9D8B030D-6E8A-4147-A177-3AD203B41FA5}">
                      <a16:colId xmlns:a16="http://schemas.microsoft.com/office/drawing/2014/main" val="2070560545"/>
                    </a:ext>
                  </a:extLst>
                </a:gridCol>
                <a:gridCol w="1684355">
                  <a:extLst>
                    <a:ext uri="{9D8B030D-6E8A-4147-A177-3AD203B41FA5}">
                      <a16:colId xmlns:a16="http://schemas.microsoft.com/office/drawing/2014/main" val="296899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– 4/20/17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– 4/21/17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k-1</a:t>
                      </a:r>
                      <a:r>
                        <a:rPr lang="en-US" baseline="0" dirty="0"/>
                        <a:t> – 4/18/18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 – 4/19/18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1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7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1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71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1AEB-8925-4341-8218-66CF08D8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LR, </a:t>
            </a:r>
            <a:r>
              <a:rPr lang="en-US" dirty="0" err="1"/>
              <a:t>kNN</a:t>
            </a:r>
            <a:r>
              <a:rPr lang="en-US" dirty="0"/>
              <a:t>,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EDB8C-A8EB-48D2-88E3-C9F566F1C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grid search to find optimal values for hyperparameters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Penalty norm: L1, L2</a:t>
            </a:r>
          </a:p>
          <a:p>
            <a:pPr lvl="1"/>
            <a:r>
              <a:rPr lang="en-US" dirty="0"/>
              <a:t>C: 0.1, 0.2, … 1.9, 2.0</a:t>
            </a:r>
          </a:p>
          <a:p>
            <a:r>
              <a:rPr lang="en-US" dirty="0"/>
              <a:t>k-Nearest Neighbors</a:t>
            </a:r>
          </a:p>
          <a:p>
            <a:pPr lvl="1"/>
            <a:r>
              <a:rPr lang="en-US" dirty="0"/>
              <a:t>K = 1, 2, … 10</a:t>
            </a:r>
          </a:p>
          <a:p>
            <a:pPr lvl="1"/>
            <a:r>
              <a:rPr lang="en-US" dirty="0"/>
              <a:t>Distance metric: Euclidian, L1, Manhattan, Chebyshev</a:t>
            </a:r>
          </a:p>
          <a:p>
            <a:r>
              <a:rPr lang="en-US" dirty="0"/>
              <a:t>Support Vector Machine</a:t>
            </a:r>
          </a:p>
          <a:p>
            <a:pPr lvl="1"/>
            <a:r>
              <a:rPr lang="en-US" dirty="0"/>
              <a:t>Kernel function: linear, sigmoid, </a:t>
            </a:r>
            <a:r>
              <a:rPr lang="en-US" dirty="0" err="1"/>
              <a:t>rbf</a:t>
            </a:r>
            <a:r>
              <a:rPr lang="en-US" dirty="0"/>
              <a:t>, polynomial</a:t>
            </a:r>
          </a:p>
          <a:p>
            <a:pPr lvl="1"/>
            <a:r>
              <a:rPr lang="en-US" dirty="0"/>
              <a:t>C: 0.1, 0.2, … 1.9, 2.0</a:t>
            </a:r>
          </a:p>
        </p:txBody>
      </p:sp>
    </p:spTree>
    <p:extLst>
      <p:ext uri="{BB962C8B-B14F-4D97-AF65-F5344CB8AC3E}">
        <p14:creationId xmlns:p14="http://schemas.microsoft.com/office/powerpoint/2010/main" val="364027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1EB-8F0C-4230-9F44-CCB819F6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LR, </a:t>
            </a:r>
            <a:r>
              <a:rPr lang="en-US" dirty="0" err="1"/>
              <a:t>kNN</a:t>
            </a:r>
            <a:r>
              <a:rPr lang="en-US" dirty="0"/>
              <a:t>,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5BE6-9730-41EC-A2D7-D4C52D984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7C4CF-500C-4D8C-A834-2F042CF72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8815"/>
              </p:ext>
            </p:extLst>
          </p:nvPr>
        </p:nvGraphicFramePr>
        <p:xfrm>
          <a:off x="2026675" y="3201952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650946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3391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 Rate (Score)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6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2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6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3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08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F5AC-A005-4278-A208-97C5E0E5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LR, </a:t>
            </a:r>
            <a:r>
              <a:rPr lang="en-US" dirty="0" err="1"/>
              <a:t>kNN</a:t>
            </a:r>
            <a:r>
              <a:rPr lang="en-US" dirty="0"/>
              <a:t>,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2868-64EA-4E11-B78F-3828F1A1C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  <a:p>
            <a:pPr lvl="1"/>
            <a:r>
              <a:rPr lang="en-US" dirty="0"/>
              <a:t>Average F1-score: 0.77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87687E-1DFC-46F2-B4F5-FB9C1CD3B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71271"/>
              </p:ext>
            </p:extLst>
          </p:nvPr>
        </p:nvGraphicFramePr>
        <p:xfrm>
          <a:off x="2026675" y="3387372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209194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7924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23107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Increase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17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Actual: Decrease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38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Actual: Increase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02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01BA-146B-4BFF-BE9B-33383813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76BF-2EC1-4137-BB62-489506B9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  <a:p>
            <a:r>
              <a:rPr lang="en-US" dirty="0"/>
              <a:t>Time Series</a:t>
            </a:r>
          </a:p>
        </p:txBody>
      </p:sp>
      <p:pic>
        <p:nvPicPr>
          <p:cNvPr id="1026" name="Picture 2" descr="https://leonardoaraujosantos.gitbooks.io/artificial-inteligence/content/image_folder_6/recurrent.jpg">
            <a:extLst>
              <a:ext uri="{FF2B5EF4-FFF2-40B4-BE49-F238E27FC236}">
                <a16:creationId xmlns:a16="http://schemas.microsoft.com/office/drawing/2014/main" id="{E8BE0CE8-1839-4C46-A8A6-109E6C08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6" y="3233009"/>
            <a:ext cx="6964817" cy="301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3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97CE-887A-4ED6-897A-DBA84B7F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CD8866-9D47-48F0-997F-22DF2167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stock gets its own neural network</a:t>
            </a:r>
          </a:p>
          <a:p>
            <a:r>
              <a:rPr lang="en-US" dirty="0"/>
              <a:t>Each stock consists of several instances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112439F-130C-4B36-A338-FD1BA49CA8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262887"/>
              </p:ext>
            </p:extLst>
          </p:nvPr>
        </p:nvGraphicFramePr>
        <p:xfrm>
          <a:off x="913880" y="3637430"/>
          <a:ext cx="1035367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8419">
                  <a:extLst>
                    <a:ext uri="{9D8B030D-6E8A-4147-A177-3AD203B41FA5}">
                      <a16:colId xmlns:a16="http://schemas.microsoft.com/office/drawing/2014/main" val="3673649235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3768545432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2884254496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764306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9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1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1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43.48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4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138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81</TotalTime>
  <Words>506</Words>
  <Application>Microsoft Office PowerPoint</Application>
  <PresentationFormat>Widescreen</PresentationFormat>
  <Paragraphs>146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Damask</vt:lpstr>
      <vt:lpstr>Predicting Stock Market Trends using Machine Learning</vt:lpstr>
      <vt:lpstr>The problem</vt:lpstr>
      <vt:lpstr>Dataset</vt:lpstr>
      <vt:lpstr>Method 1</vt:lpstr>
      <vt:lpstr>LR, kNN, SVM</vt:lpstr>
      <vt:lpstr>LR, kNN, SVM</vt:lpstr>
      <vt:lpstr>LR, kNN, SVM</vt:lpstr>
      <vt:lpstr>Method 2</vt:lpstr>
      <vt:lpstr>RNN</vt:lpstr>
      <vt:lpstr>RNN</vt:lpstr>
      <vt:lpstr>RNN</vt:lpstr>
      <vt:lpstr>RNN</vt:lpstr>
      <vt:lpstr>Future work</vt:lpstr>
      <vt:lpstr>Future Work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Market Trends using Machine Learning</dc:title>
  <dc:creator>Jordan Turley</dc:creator>
  <cp:lastModifiedBy>Jordan Turley</cp:lastModifiedBy>
  <cp:revision>13</cp:revision>
  <dcterms:created xsi:type="dcterms:W3CDTF">2018-05-12T02:47:23Z</dcterms:created>
  <dcterms:modified xsi:type="dcterms:W3CDTF">2018-05-12T12:14:43Z</dcterms:modified>
</cp:coreProperties>
</file>