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1" r:id="rId21"/>
  </p:sldIdLst>
  <p:sldSz cx="9144000" cy="5143500" type="screen16x9"/>
  <p:notesSz cx="6858000" cy="9144000"/>
  <p:embeddedFontLst>
    <p:embeddedFont>
      <p:font typeface="Average" panose="020B0604020202020204" charset="0"/>
      <p:regular r:id="rId23"/>
    </p:embeddedFont>
    <p:embeddedFont>
      <p:font typeface="Oswald" panose="00000500000000000000" pitchFamily="2" charset="0"/>
      <p:regular r:id="rId24"/>
      <p:bold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9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bba14704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bba14704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bc4786fd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bc4786fd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bba1470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bba14704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bba14704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bba14704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bba14704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bba14704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bba14704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bba14704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e53dcd3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e53dcd3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e53dcd32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e53dcd32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bc4786f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bc4786f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bc4786fd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bc4786fd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bc4786fd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bc4786fd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bc4786fd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bc4786fd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c4786fd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bc4786fd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bc4786fd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bc4786fd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ce599656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ce599656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bc4786fd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bc4786fd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programiz.com/" TargetMode="External"/><Relationship Id="rId4" Type="http://schemas.openxmlformats.org/officeDocument/2006/relationships/hyperlink" Target="http://www.geeksforgeeks.or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31250" y="3219400"/>
            <a:ext cx="288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Toms Brašs - 2PT1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1700" y="118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Informatīvs mācību materiāls par Biežāk lietotām funkcijām ar skaitliskajiem mainīgajiem Java programmēšanas valodā</a:t>
            </a:r>
            <a:endParaRPr sz="4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double </a:t>
            </a:r>
            <a:r>
              <a:rPr lang="en">
                <a:solidFill>
                  <a:schemeClr val="dk1"/>
                </a:solidFill>
              </a:rPr>
              <a:t>vajag izmantot, kad jums vajag skaitli ar decimālu līdz 15 skaitļiem aiz komata.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Piemērs: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double</a:t>
            </a:r>
            <a:r>
              <a:rPr lang="en">
                <a:solidFill>
                  <a:srgbClr val="00A67D"/>
                </a:solidFill>
              </a:rPr>
              <a:t> mansSk </a:t>
            </a:r>
            <a:r>
              <a:rPr lang="en">
                <a:solidFill>
                  <a:schemeClr val="dk1"/>
                </a:solidFill>
              </a:rPr>
              <a:t>=</a:t>
            </a:r>
            <a:r>
              <a:rPr lang="en">
                <a:solidFill>
                  <a:srgbClr val="00A67D"/>
                </a:solidFill>
              </a:rPr>
              <a:t> 19.99999999999999d</a:t>
            </a:r>
            <a:r>
              <a:rPr lang="en">
                <a:solidFill>
                  <a:schemeClr val="dk1"/>
                </a:solidFill>
              </a:rPr>
              <a:t>;</a:t>
            </a:r>
            <a:r>
              <a:rPr lang="en">
                <a:solidFill>
                  <a:srgbClr val="00A67D"/>
                </a:solidFill>
              </a:rPr>
              <a:t> </a:t>
            </a:r>
            <a:r>
              <a:rPr lang="en">
                <a:solidFill>
                  <a:srgbClr val="D1D5DB"/>
                </a:solidFill>
              </a:rPr>
              <a:t>// Šajā kodā ir 14 skaitļi aiz komata.</a:t>
            </a:r>
            <a:endParaRPr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A67D"/>
                </a:solidFill>
              </a:rPr>
              <a:t>    System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println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);</a:t>
            </a:r>
            <a:r>
              <a:rPr lang="en">
                <a:solidFill>
                  <a:srgbClr val="00A67D"/>
                </a:solidFill>
              </a:rPr>
              <a:t> </a:t>
            </a:r>
            <a:r>
              <a:rPr lang="en">
                <a:solidFill>
                  <a:srgbClr val="D1D5DB"/>
                </a:solidFill>
              </a:rPr>
              <a:t>// Izvada “19.99999999999999”</a:t>
            </a:r>
            <a:endParaRPr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Visbiežāk izmantotā funckija: Math klase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00" b="1">
                <a:solidFill>
                  <a:schemeClr val="dk1"/>
                </a:solidFill>
              </a:rPr>
              <a:t>Math klase</a:t>
            </a:r>
            <a:r>
              <a:rPr lang="en" sz="1700">
                <a:solidFill>
                  <a:schemeClr val="dk1"/>
                </a:solidFill>
              </a:rPr>
              <a:t> nodrošina daudzas matemātiskas funkcijas, piemēram, sin, cos, sqrt, pow, abs utt. Šīs funkcijas ļauj veikt dažādas matemātiskas darbības ar skaitliskiem mainīgajiem.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00" b="1">
                <a:solidFill>
                  <a:schemeClr val="dk1"/>
                </a:solidFill>
              </a:rPr>
              <a:t>Piemērs: 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00">
                <a:solidFill>
                  <a:schemeClr val="dk1"/>
                </a:solidFill>
              </a:rPr>
              <a:t>{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00">
                <a:solidFill>
                  <a:schemeClr val="dk1"/>
                </a:solidFill>
              </a:rPr>
              <a:t>double </a:t>
            </a:r>
            <a:r>
              <a:rPr lang="en" sz="1700">
                <a:solidFill>
                  <a:srgbClr val="00A67D"/>
                </a:solidFill>
              </a:rPr>
              <a:t>x</a:t>
            </a:r>
            <a:r>
              <a:rPr lang="en" sz="1700">
                <a:solidFill>
                  <a:schemeClr val="dk1"/>
                </a:solidFill>
              </a:rPr>
              <a:t> = </a:t>
            </a:r>
            <a:r>
              <a:rPr lang="en" sz="1700">
                <a:solidFill>
                  <a:srgbClr val="00A67D"/>
                </a:solidFill>
              </a:rPr>
              <a:t>81</a:t>
            </a:r>
            <a:r>
              <a:rPr lang="en" sz="1700">
                <a:solidFill>
                  <a:schemeClr val="dk1"/>
                </a:solidFill>
              </a:rPr>
              <a:t>;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00">
                <a:solidFill>
                  <a:schemeClr val="dk1"/>
                </a:solidFill>
              </a:rPr>
              <a:t>double </a:t>
            </a:r>
            <a:r>
              <a:rPr lang="en" sz="1700">
                <a:solidFill>
                  <a:srgbClr val="00A67D"/>
                </a:solidFill>
              </a:rPr>
              <a:t>y</a:t>
            </a:r>
            <a:r>
              <a:rPr lang="en" sz="1700">
                <a:solidFill>
                  <a:schemeClr val="dk1"/>
                </a:solidFill>
              </a:rPr>
              <a:t> = </a:t>
            </a:r>
            <a:r>
              <a:rPr lang="en" sz="1700">
                <a:solidFill>
                  <a:srgbClr val="00A67D"/>
                </a:solidFill>
              </a:rPr>
              <a:t>Math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>
                <a:solidFill>
                  <a:srgbClr val="00A67D"/>
                </a:solidFill>
              </a:rPr>
              <a:t>sqrt</a:t>
            </a:r>
            <a:r>
              <a:rPr lang="en" sz="1700">
                <a:solidFill>
                  <a:schemeClr val="dk1"/>
                </a:solidFill>
              </a:rPr>
              <a:t>(</a:t>
            </a:r>
            <a:r>
              <a:rPr lang="en" sz="1700">
                <a:solidFill>
                  <a:srgbClr val="00A67D"/>
                </a:solidFill>
              </a:rPr>
              <a:t>x</a:t>
            </a:r>
            <a:r>
              <a:rPr lang="en" sz="1700">
                <a:solidFill>
                  <a:schemeClr val="dk1"/>
                </a:solidFill>
              </a:rPr>
              <a:t>); </a:t>
            </a:r>
            <a:r>
              <a:rPr lang="en" sz="1700">
                <a:solidFill>
                  <a:srgbClr val="D1D5DB"/>
                </a:solidFill>
              </a:rPr>
              <a:t>// Izņem kvadrātsakni no x</a:t>
            </a:r>
            <a:endParaRPr sz="1700"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00">
                <a:solidFill>
                  <a:srgbClr val="00A67D"/>
                </a:solidFill>
              </a:rPr>
              <a:t>System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>
                <a:solidFill>
                  <a:srgbClr val="00A67D"/>
                </a:solidFill>
              </a:rPr>
              <a:t>out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>
                <a:solidFill>
                  <a:srgbClr val="00A67D"/>
                </a:solidFill>
              </a:rPr>
              <a:t>println</a:t>
            </a:r>
            <a:r>
              <a:rPr lang="en" sz="1700">
                <a:solidFill>
                  <a:schemeClr val="dk1"/>
                </a:solidFill>
              </a:rPr>
              <a:t>(</a:t>
            </a:r>
            <a:r>
              <a:rPr lang="en" sz="1700">
                <a:solidFill>
                  <a:srgbClr val="00A67D"/>
                </a:solidFill>
              </a:rPr>
              <a:t>y</a:t>
            </a:r>
            <a:r>
              <a:rPr lang="en" sz="1700">
                <a:solidFill>
                  <a:schemeClr val="dk1"/>
                </a:solidFill>
              </a:rPr>
              <a:t>); </a:t>
            </a:r>
            <a:r>
              <a:rPr lang="en" sz="1700">
                <a:solidFill>
                  <a:srgbClr val="D1D5DB"/>
                </a:solidFill>
              </a:rPr>
              <a:t>// Izvada rezultātu: 9.0</a:t>
            </a:r>
            <a:endParaRPr sz="1700"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700">
                <a:solidFill>
                  <a:schemeClr val="dk1"/>
                </a:solidFill>
              </a:rPr>
              <a:t>}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Visbiežāk izmantotā funckija: String pārveidošana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869975"/>
            <a:ext cx="7272600" cy="25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Java piedāvā dažādas funkcijas, lai pārveidotu skaitliskos mainīgos no un uz String datu tipu.</a:t>
            </a:r>
            <a:endParaRPr sz="148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 b="1">
                <a:solidFill>
                  <a:schemeClr val="dk1"/>
                </a:solidFill>
              </a:rPr>
              <a:t>Piemērs:</a:t>
            </a:r>
            <a:endParaRPr sz="1485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{</a:t>
            </a:r>
            <a:endParaRPr sz="148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int </a:t>
            </a:r>
            <a:r>
              <a:rPr lang="en" sz="1485">
                <a:solidFill>
                  <a:srgbClr val="00A67D"/>
                </a:solidFill>
              </a:rPr>
              <a:t>num</a:t>
            </a:r>
            <a:r>
              <a:rPr lang="en" sz="1485">
                <a:solidFill>
                  <a:schemeClr val="dk1"/>
                </a:solidFill>
              </a:rPr>
              <a:t> = </a:t>
            </a:r>
            <a:r>
              <a:rPr lang="en" sz="1485">
                <a:solidFill>
                  <a:srgbClr val="00A67D"/>
                </a:solidFill>
              </a:rPr>
              <a:t>42</a:t>
            </a:r>
            <a:r>
              <a:rPr lang="en" sz="1485">
                <a:solidFill>
                  <a:schemeClr val="dk1"/>
                </a:solidFill>
              </a:rPr>
              <a:t>;</a:t>
            </a:r>
            <a:endParaRPr sz="148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String </a:t>
            </a:r>
            <a:r>
              <a:rPr lang="en" sz="1485">
                <a:solidFill>
                  <a:srgbClr val="00A67D"/>
                </a:solidFill>
              </a:rPr>
              <a:t>str</a:t>
            </a:r>
            <a:r>
              <a:rPr lang="en" sz="1485">
                <a:solidFill>
                  <a:schemeClr val="dk1"/>
                </a:solidFill>
              </a:rPr>
              <a:t> = Integer.</a:t>
            </a:r>
            <a:r>
              <a:rPr lang="en" sz="1485">
                <a:solidFill>
                  <a:srgbClr val="00A67D"/>
                </a:solidFill>
              </a:rPr>
              <a:t>toString</a:t>
            </a:r>
            <a:r>
              <a:rPr lang="en" sz="1485">
                <a:solidFill>
                  <a:schemeClr val="dk1"/>
                </a:solidFill>
              </a:rPr>
              <a:t>(</a:t>
            </a:r>
            <a:r>
              <a:rPr lang="en" sz="1485">
                <a:solidFill>
                  <a:srgbClr val="00A67D"/>
                </a:solidFill>
              </a:rPr>
              <a:t>num</a:t>
            </a:r>
            <a:r>
              <a:rPr lang="en" sz="1485">
                <a:solidFill>
                  <a:schemeClr val="dk1"/>
                </a:solidFill>
              </a:rPr>
              <a:t>); </a:t>
            </a:r>
            <a:r>
              <a:rPr lang="en" sz="1485">
                <a:solidFill>
                  <a:srgbClr val="D1D5DB"/>
                </a:solidFill>
              </a:rPr>
              <a:t>// Pārveido int uz String</a:t>
            </a:r>
            <a:endParaRPr sz="1485">
              <a:solidFill>
                <a:srgbClr val="D1D5DB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rgbClr val="00A67D"/>
                </a:solidFill>
              </a:rPr>
              <a:t>System</a:t>
            </a:r>
            <a:r>
              <a:rPr lang="en" sz="1485">
                <a:solidFill>
                  <a:schemeClr val="dk1"/>
                </a:solidFill>
              </a:rPr>
              <a:t>.</a:t>
            </a:r>
            <a:r>
              <a:rPr lang="en" sz="1485">
                <a:solidFill>
                  <a:srgbClr val="00A67D"/>
                </a:solidFill>
              </a:rPr>
              <a:t>out</a:t>
            </a:r>
            <a:r>
              <a:rPr lang="en" sz="1485">
                <a:solidFill>
                  <a:schemeClr val="dk1"/>
                </a:solidFill>
              </a:rPr>
              <a:t>.</a:t>
            </a:r>
            <a:r>
              <a:rPr lang="en" sz="1485">
                <a:solidFill>
                  <a:srgbClr val="00A67D"/>
                </a:solidFill>
              </a:rPr>
              <a:t>println</a:t>
            </a:r>
            <a:r>
              <a:rPr lang="en" sz="1485">
                <a:solidFill>
                  <a:schemeClr val="dk1"/>
                </a:solidFill>
              </a:rPr>
              <a:t>(</a:t>
            </a:r>
            <a:r>
              <a:rPr lang="en" sz="1485">
                <a:solidFill>
                  <a:srgbClr val="00A67D"/>
                </a:solidFill>
              </a:rPr>
              <a:t>str</a:t>
            </a:r>
            <a:r>
              <a:rPr lang="en" sz="1485">
                <a:solidFill>
                  <a:schemeClr val="dk1"/>
                </a:solidFill>
              </a:rPr>
              <a:t>); </a:t>
            </a:r>
            <a:r>
              <a:rPr lang="en" sz="1485">
                <a:solidFill>
                  <a:srgbClr val="D1D5DB"/>
                </a:solidFill>
              </a:rPr>
              <a:t>// Izvada rezultātu: "42"</a:t>
            </a:r>
            <a:endParaRPr sz="1485">
              <a:solidFill>
                <a:srgbClr val="D1D5DB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///</a:t>
            </a:r>
            <a:endParaRPr sz="148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String </a:t>
            </a:r>
            <a:r>
              <a:rPr lang="en" sz="1485">
                <a:solidFill>
                  <a:srgbClr val="00A67D"/>
                </a:solidFill>
              </a:rPr>
              <a:t>str2</a:t>
            </a:r>
            <a:r>
              <a:rPr lang="en" sz="1485">
                <a:solidFill>
                  <a:schemeClr val="dk1"/>
                </a:solidFill>
              </a:rPr>
              <a:t> = </a:t>
            </a:r>
            <a:r>
              <a:rPr lang="en" sz="1485">
                <a:solidFill>
                  <a:srgbClr val="00A67D"/>
                </a:solidFill>
              </a:rPr>
              <a:t>"123"</a:t>
            </a:r>
            <a:r>
              <a:rPr lang="en" sz="1485">
                <a:solidFill>
                  <a:schemeClr val="dk1"/>
                </a:solidFill>
              </a:rPr>
              <a:t>;</a:t>
            </a:r>
            <a:endParaRPr sz="148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int </a:t>
            </a:r>
            <a:r>
              <a:rPr lang="en" sz="1485">
                <a:solidFill>
                  <a:srgbClr val="00A67D"/>
                </a:solidFill>
              </a:rPr>
              <a:t>num2</a:t>
            </a:r>
            <a:r>
              <a:rPr lang="en" sz="1485">
                <a:solidFill>
                  <a:schemeClr val="dk1"/>
                </a:solidFill>
              </a:rPr>
              <a:t> = Integer.</a:t>
            </a:r>
            <a:r>
              <a:rPr lang="en" sz="1485">
                <a:solidFill>
                  <a:srgbClr val="00A67D"/>
                </a:solidFill>
              </a:rPr>
              <a:t>parseInt</a:t>
            </a:r>
            <a:r>
              <a:rPr lang="en" sz="1485">
                <a:solidFill>
                  <a:schemeClr val="dk1"/>
                </a:solidFill>
              </a:rPr>
              <a:t>(</a:t>
            </a:r>
            <a:r>
              <a:rPr lang="en" sz="1485">
                <a:solidFill>
                  <a:srgbClr val="00A67D"/>
                </a:solidFill>
              </a:rPr>
              <a:t>str2</a:t>
            </a:r>
            <a:r>
              <a:rPr lang="en" sz="1485">
                <a:solidFill>
                  <a:schemeClr val="dk1"/>
                </a:solidFill>
              </a:rPr>
              <a:t>); </a:t>
            </a:r>
            <a:r>
              <a:rPr lang="en" sz="1485">
                <a:solidFill>
                  <a:srgbClr val="D1D5DB"/>
                </a:solidFill>
              </a:rPr>
              <a:t>// Pārveido String uz int</a:t>
            </a:r>
            <a:endParaRPr sz="1485">
              <a:solidFill>
                <a:srgbClr val="D1D5DB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rgbClr val="00A67D"/>
                </a:solidFill>
              </a:rPr>
              <a:t>System</a:t>
            </a:r>
            <a:r>
              <a:rPr lang="en" sz="1485">
                <a:solidFill>
                  <a:schemeClr val="dk1"/>
                </a:solidFill>
              </a:rPr>
              <a:t>.</a:t>
            </a:r>
            <a:r>
              <a:rPr lang="en" sz="1485">
                <a:solidFill>
                  <a:srgbClr val="00A67D"/>
                </a:solidFill>
              </a:rPr>
              <a:t>out</a:t>
            </a:r>
            <a:r>
              <a:rPr lang="en" sz="1485">
                <a:solidFill>
                  <a:schemeClr val="dk1"/>
                </a:solidFill>
              </a:rPr>
              <a:t>.</a:t>
            </a:r>
            <a:r>
              <a:rPr lang="en" sz="1485">
                <a:solidFill>
                  <a:srgbClr val="00A67D"/>
                </a:solidFill>
              </a:rPr>
              <a:t>println</a:t>
            </a:r>
            <a:r>
              <a:rPr lang="en" sz="1485">
                <a:solidFill>
                  <a:schemeClr val="dk1"/>
                </a:solidFill>
              </a:rPr>
              <a:t>(</a:t>
            </a:r>
            <a:r>
              <a:rPr lang="en" sz="1485">
                <a:solidFill>
                  <a:srgbClr val="00A67D"/>
                </a:solidFill>
              </a:rPr>
              <a:t>num2</a:t>
            </a:r>
            <a:r>
              <a:rPr lang="en" sz="1485">
                <a:solidFill>
                  <a:schemeClr val="dk1"/>
                </a:solidFill>
              </a:rPr>
              <a:t>); </a:t>
            </a:r>
            <a:r>
              <a:rPr lang="en" sz="1485">
                <a:solidFill>
                  <a:srgbClr val="D1D5DB"/>
                </a:solidFill>
              </a:rPr>
              <a:t>// Izvada rezultātu: “123”</a:t>
            </a:r>
            <a:endParaRPr sz="1485">
              <a:solidFill>
                <a:srgbClr val="D1D5DB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485">
                <a:solidFill>
                  <a:schemeClr val="dk1"/>
                </a:solidFill>
              </a:rPr>
              <a:t>}</a:t>
            </a:r>
            <a:endParaRPr sz="148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Visbiežāk izmantotā funckija: Random klase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</a:rPr>
              <a:t>Random klase</a:t>
            </a:r>
            <a:r>
              <a:rPr lang="en" sz="1700">
                <a:solidFill>
                  <a:schemeClr val="dk1"/>
                </a:solidFill>
              </a:rPr>
              <a:t> ļauj ģenerēt nejaušus skaitļus.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Piemērs: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{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A67D"/>
                </a:solidFill>
              </a:rPr>
              <a:t>import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rgbClr val="00A67D"/>
                </a:solidFill>
              </a:rPr>
              <a:t>java.util.Random</a:t>
            </a:r>
            <a:r>
              <a:rPr lang="en" sz="1700">
                <a:solidFill>
                  <a:schemeClr val="dk1"/>
                </a:solidFill>
              </a:rPr>
              <a:t>;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A67D"/>
                </a:solidFill>
              </a:rPr>
              <a:t>Random random</a:t>
            </a:r>
            <a:r>
              <a:rPr lang="en" sz="1700">
                <a:solidFill>
                  <a:schemeClr val="dk1"/>
                </a:solidFill>
              </a:rPr>
              <a:t> = </a:t>
            </a:r>
            <a:r>
              <a:rPr lang="en" sz="1700">
                <a:solidFill>
                  <a:srgbClr val="00A67D"/>
                </a:solidFill>
              </a:rPr>
              <a:t>new Random</a:t>
            </a:r>
            <a:r>
              <a:rPr lang="en" sz="1700">
                <a:solidFill>
                  <a:schemeClr val="dk1"/>
                </a:solidFill>
              </a:rPr>
              <a:t>();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int </a:t>
            </a:r>
            <a:r>
              <a:rPr lang="en" sz="1700">
                <a:solidFill>
                  <a:srgbClr val="00A67D"/>
                </a:solidFill>
              </a:rPr>
              <a:t>randomSk</a:t>
            </a:r>
            <a:r>
              <a:rPr lang="en" sz="1700">
                <a:solidFill>
                  <a:schemeClr val="dk1"/>
                </a:solidFill>
              </a:rPr>
              <a:t> = </a:t>
            </a:r>
            <a:r>
              <a:rPr lang="en" sz="1700">
                <a:solidFill>
                  <a:srgbClr val="00A67D"/>
                </a:solidFill>
              </a:rPr>
              <a:t>random.nextInt</a:t>
            </a:r>
            <a:r>
              <a:rPr lang="en" sz="1700">
                <a:solidFill>
                  <a:schemeClr val="dk1"/>
                </a:solidFill>
              </a:rPr>
              <a:t>(10); </a:t>
            </a:r>
            <a:r>
              <a:rPr lang="en" sz="1700">
                <a:solidFill>
                  <a:srgbClr val="D1D5DB"/>
                </a:solidFill>
              </a:rPr>
              <a:t>// Ģenerē nejaušu skaitli no 0 līdz 9</a:t>
            </a:r>
            <a:endParaRPr sz="1700"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A67D"/>
                </a:solidFill>
              </a:rPr>
              <a:t>System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>
                <a:solidFill>
                  <a:srgbClr val="00A67D"/>
                </a:solidFill>
              </a:rPr>
              <a:t>out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>
                <a:solidFill>
                  <a:srgbClr val="00A67D"/>
                </a:solidFill>
              </a:rPr>
              <a:t>println</a:t>
            </a:r>
            <a:r>
              <a:rPr lang="en" sz="1700">
                <a:solidFill>
                  <a:schemeClr val="dk1"/>
                </a:solidFill>
              </a:rPr>
              <a:t>(</a:t>
            </a:r>
            <a:r>
              <a:rPr lang="en" sz="1700">
                <a:solidFill>
                  <a:srgbClr val="00A67D"/>
                </a:solidFill>
              </a:rPr>
              <a:t>randomSk</a:t>
            </a:r>
            <a:r>
              <a:rPr lang="en" sz="1700">
                <a:solidFill>
                  <a:schemeClr val="dk1"/>
                </a:solidFill>
              </a:rPr>
              <a:t>); </a:t>
            </a:r>
            <a:r>
              <a:rPr lang="en" sz="1700">
                <a:solidFill>
                  <a:srgbClr val="D1D5DB"/>
                </a:solidFill>
              </a:rPr>
              <a:t>// Izvada rezultātu</a:t>
            </a:r>
            <a:endParaRPr sz="1700"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}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Visbiežāk izmantotā funckija: DecimalFormat klase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29" b="1">
                <a:solidFill>
                  <a:schemeClr val="dk1"/>
                </a:solidFill>
              </a:rPr>
              <a:t>DecimalFormat klase </a:t>
            </a:r>
            <a:r>
              <a:rPr lang="en" sz="1729">
                <a:solidFill>
                  <a:schemeClr val="dk1"/>
                </a:solidFill>
              </a:rPr>
              <a:t>dod iespēju formatēt skaitļus pēc noteiktām kārtības.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 b="1">
                <a:solidFill>
                  <a:schemeClr val="dk1"/>
                </a:solidFill>
              </a:rPr>
              <a:t>Piemērs:</a:t>
            </a:r>
            <a:endParaRPr sz="1729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solidFill>
                  <a:schemeClr val="dk1"/>
                </a:solidFill>
              </a:rPr>
              <a:t>{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solidFill>
                  <a:srgbClr val="00A67D"/>
                </a:solidFill>
              </a:rPr>
              <a:t>import</a:t>
            </a:r>
            <a:r>
              <a:rPr lang="en" sz="1729">
                <a:solidFill>
                  <a:schemeClr val="dk1"/>
                </a:solidFill>
              </a:rPr>
              <a:t> </a:t>
            </a:r>
            <a:r>
              <a:rPr lang="en" sz="1729">
                <a:solidFill>
                  <a:srgbClr val="00A67D"/>
                </a:solidFill>
              </a:rPr>
              <a:t>java.text.DecimalFormat</a:t>
            </a:r>
            <a:r>
              <a:rPr lang="en" sz="1729">
                <a:solidFill>
                  <a:schemeClr val="dk1"/>
                </a:solidFill>
              </a:rPr>
              <a:t>;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solidFill>
                  <a:schemeClr val="dk1"/>
                </a:solidFill>
              </a:rPr>
              <a:t>double </a:t>
            </a:r>
            <a:r>
              <a:rPr lang="en" sz="1729">
                <a:solidFill>
                  <a:srgbClr val="00A67D"/>
                </a:solidFill>
              </a:rPr>
              <a:t>Sk </a:t>
            </a:r>
            <a:r>
              <a:rPr lang="en" sz="1729">
                <a:solidFill>
                  <a:schemeClr val="dk1"/>
                </a:solidFill>
              </a:rPr>
              <a:t>=</a:t>
            </a:r>
            <a:r>
              <a:rPr lang="en" sz="1729">
                <a:solidFill>
                  <a:srgbClr val="00A67D"/>
                </a:solidFill>
              </a:rPr>
              <a:t> 1.234567</a:t>
            </a:r>
            <a:r>
              <a:rPr lang="en" sz="1729">
                <a:solidFill>
                  <a:schemeClr val="dk1"/>
                </a:solidFill>
              </a:rPr>
              <a:t>;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solidFill>
                  <a:srgbClr val="00A67D"/>
                </a:solidFill>
              </a:rPr>
              <a:t>DecimalFormat df </a:t>
            </a:r>
            <a:r>
              <a:rPr lang="en" sz="1729">
                <a:solidFill>
                  <a:schemeClr val="dk1"/>
                </a:solidFill>
              </a:rPr>
              <a:t>=</a:t>
            </a:r>
            <a:r>
              <a:rPr lang="en" sz="1729">
                <a:solidFill>
                  <a:srgbClr val="00A67D"/>
                </a:solidFill>
              </a:rPr>
              <a:t> new DecimalFormat</a:t>
            </a:r>
            <a:r>
              <a:rPr lang="en" sz="1729">
                <a:solidFill>
                  <a:schemeClr val="dk1"/>
                </a:solidFill>
              </a:rPr>
              <a:t>(</a:t>
            </a:r>
            <a:r>
              <a:rPr lang="en" sz="1729">
                <a:solidFill>
                  <a:srgbClr val="00A67D"/>
                </a:solidFill>
              </a:rPr>
              <a:t>"#.##"</a:t>
            </a:r>
            <a:r>
              <a:rPr lang="en" sz="1729">
                <a:solidFill>
                  <a:schemeClr val="dk1"/>
                </a:solidFill>
              </a:rPr>
              <a:t>);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solidFill>
                  <a:schemeClr val="dk1"/>
                </a:solidFill>
              </a:rPr>
              <a:t>String </a:t>
            </a:r>
            <a:r>
              <a:rPr lang="en" sz="1729">
                <a:solidFill>
                  <a:srgbClr val="00A67D"/>
                </a:solidFill>
              </a:rPr>
              <a:t>formatSk </a:t>
            </a:r>
            <a:r>
              <a:rPr lang="en" sz="1729">
                <a:solidFill>
                  <a:schemeClr val="dk1"/>
                </a:solidFill>
              </a:rPr>
              <a:t>=</a:t>
            </a:r>
            <a:r>
              <a:rPr lang="en" sz="1729">
                <a:solidFill>
                  <a:srgbClr val="00A67D"/>
                </a:solidFill>
              </a:rPr>
              <a:t> df.format</a:t>
            </a:r>
            <a:r>
              <a:rPr lang="en" sz="1729">
                <a:solidFill>
                  <a:schemeClr val="dk1"/>
                </a:solidFill>
              </a:rPr>
              <a:t>(</a:t>
            </a:r>
            <a:r>
              <a:rPr lang="en" sz="1729">
                <a:solidFill>
                  <a:srgbClr val="00A67D"/>
                </a:solidFill>
              </a:rPr>
              <a:t>Sk</a:t>
            </a:r>
            <a:r>
              <a:rPr lang="en" sz="1729">
                <a:solidFill>
                  <a:schemeClr val="dk1"/>
                </a:solidFill>
              </a:rPr>
              <a:t>); </a:t>
            </a:r>
            <a:r>
              <a:rPr lang="en" sz="1729">
                <a:solidFill>
                  <a:srgbClr val="D1D5DB"/>
                </a:solidFill>
              </a:rPr>
              <a:t>// Formatē skaitli ar divām ciparu vietām aiz komata</a:t>
            </a:r>
            <a:endParaRPr sz="1729">
              <a:solidFill>
                <a:srgbClr val="D1D5DB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solidFill>
                  <a:srgbClr val="00A67D"/>
                </a:solidFill>
              </a:rPr>
              <a:t>System.out.println</a:t>
            </a:r>
            <a:r>
              <a:rPr lang="en" sz="1729">
                <a:solidFill>
                  <a:schemeClr val="dk1"/>
                </a:solidFill>
              </a:rPr>
              <a:t>(</a:t>
            </a:r>
            <a:r>
              <a:rPr lang="en" sz="1729">
                <a:solidFill>
                  <a:srgbClr val="00A67D"/>
                </a:solidFill>
              </a:rPr>
              <a:t>formatSk</a:t>
            </a:r>
            <a:r>
              <a:rPr lang="en" sz="1729">
                <a:solidFill>
                  <a:schemeClr val="dk1"/>
                </a:solidFill>
              </a:rPr>
              <a:t>); </a:t>
            </a:r>
            <a:r>
              <a:rPr lang="en" sz="1729"/>
              <a:t>// Izvada rezultātu: "1.23"</a:t>
            </a:r>
            <a:endParaRPr sz="172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729" b="1">
                <a:solidFill>
                  <a:schemeClr val="dk1"/>
                </a:solidFill>
              </a:rPr>
              <a:t>}</a:t>
            </a:r>
            <a:endParaRPr sz="1729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Visbiežāk izmantotā funckija: Inkrementācija un dekrementācija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729">
                <a:solidFill>
                  <a:schemeClr val="dk1"/>
                </a:solidFill>
              </a:rPr>
              <a:t>Java dod iespēju palielināt - inkrementācijas (++), vai samazināt - dekrementācijas (--) mainīgā vērtību par 1.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729" b="1">
                <a:solidFill>
                  <a:schemeClr val="dk1"/>
                </a:solidFill>
              </a:rPr>
              <a:t>Piemērs:</a:t>
            </a:r>
            <a:endParaRPr sz="1729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729">
                <a:solidFill>
                  <a:schemeClr val="dk1"/>
                </a:solidFill>
              </a:rPr>
              <a:t>{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9">
                <a:solidFill>
                  <a:schemeClr val="dk1"/>
                </a:solidFill>
              </a:rPr>
              <a:t>int</a:t>
            </a:r>
            <a:r>
              <a:rPr lang="en" sz="1729">
                <a:solidFill>
                  <a:srgbClr val="00A67D"/>
                </a:solidFill>
              </a:rPr>
              <a:t> i </a:t>
            </a:r>
            <a:r>
              <a:rPr lang="en" sz="1729">
                <a:solidFill>
                  <a:schemeClr val="dk1"/>
                </a:solidFill>
              </a:rPr>
              <a:t>=</a:t>
            </a:r>
            <a:r>
              <a:rPr lang="en" sz="1729">
                <a:solidFill>
                  <a:srgbClr val="00A67D"/>
                </a:solidFill>
              </a:rPr>
              <a:t> 5</a:t>
            </a:r>
            <a:r>
              <a:rPr lang="en" sz="1729">
                <a:solidFill>
                  <a:schemeClr val="dk1"/>
                </a:solidFill>
              </a:rPr>
              <a:t>;</a:t>
            </a:r>
            <a:endParaRPr sz="172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9">
                <a:solidFill>
                  <a:srgbClr val="00A67D"/>
                </a:solidFill>
              </a:rPr>
              <a:t>i</a:t>
            </a:r>
            <a:r>
              <a:rPr lang="en" sz="1729">
                <a:solidFill>
                  <a:schemeClr val="dk1"/>
                </a:solidFill>
              </a:rPr>
              <a:t>++;</a:t>
            </a:r>
            <a:r>
              <a:rPr lang="en" sz="1729">
                <a:solidFill>
                  <a:srgbClr val="00A67D"/>
                </a:solidFill>
              </a:rPr>
              <a:t> </a:t>
            </a:r>
            <a:r>
              <a:rPr lang="en" sz="1729"/>
              <a:t>// Palielina i par 1 (i tagad ir 6)</a:t>
            </a:r>
            <a:endParaRPr sz="172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9">
                <a:solidFill>
                  <a:srgbClr val="00A67D"/>
                </a:solidFill>
              </a:rPr>
              <a:t>i</a:t>
            </a:r>
            <a:r>
              <a:rPr lang="en" sz="1729">
                <a:solidFill>
                  <a:schemeClr val="dk1"/>
                </a:solidFill>
              </a:rPr>
              <a:t>--;</a:t>
            </a:r>
            <a:r>
              <a:rPr lang="en" sz="1729">
                <a:solidFill>
                  <a:srgbClr val="00A67D"/>
                </a:solidFill>
              </a:rPr>
              <a:t> </a:t>
            </a:r>
            <a:r>
              <a:rPr lang="en" sz="1729"/>
              <a:t>// Samazina i par 1 (i tagad ir 5)</a:t>
            </a:r>
            <a:endParaRPr sz="1729">
              <a:solidFill>
                <a:srgbClr val="00A67D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729" b="1">
                <a:solidFill>
                  <a:schemeClr val="dk1"/>
                </a:solidFill>
              </a:rPr>
              <a:t>}</a:t>
            </a:r>
            <a:endParaRPr sz="1729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F76E-FD87-DD55-D127-83E153D2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Klašu diagramma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628C3-3CF8-E176-BF19-DD110BF8C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lv-LV" dirty="0"/>
              <a:t>Klasei ir trīs privāti mainīgie:</a:t>
            </a:r>
          </a:p>
          <a:p>
            <a:r>
              <a:rPr lang="lv-LV" dirty="0"/>
              <a:t>"jautajumi" ir virkņu masīvs, kurā glabājas visi jautājumi.</a:t>
            </a:r>
          </a:p>
          <a:p>
            <a:r>
              <a:rPr lang="lv-LV" dirty="0"/>
              <a:t>"izveles" ir 2D virkņu masīvs, kurā tiek saglabātas atbilžu izvēles katram jautājumam.</a:t>
            </a:r>
          </a:p>
          <a:p>
            <a:r>
              <a:rPr lang="lv-LV" dirty="0"/>
              <a:t>"pareizasAtbildes" ir 2D rakstzīmju masīvs, kurā tiek saglabātas pareizās atbildes uz katru jautājumu.</a:t>
            </a:r>
          </a:p>
          <a:p>
            <a:endParaRPr lang="lv-LV" dirty="0"/>
          </a:p>
          <a:p>
            <a:pPr marL="114300" indent="0">
              <a:buNone/>
            </a:pPr>
            <a:r>
              <a:rPr lang="lv-LV" dirty="0"/>
              <a:t>Klasei ir trīs publiskās metodes:</a:t>
            </a:r>
          </a:p>
          <a:p>
            <a:r>
              <a:rPr lang="lv-LV" dirty="0"/>
              <a:t>"saktSpeli()" sāk spēli.</a:t>
            </a:r>
          </a:p>
          <a:p>
            <a:r>
              <a:rPr lang="lv-LV" dirty="0"/>
              <a:t>"paraditIzveles(int)" parāda atbilžu variantus konkrētam jautājumam.</a:t>
            </a:r>
          </a:p>
          <a:p>
            <a:r>
              <a:rPr lang="lv-LV" dirty="0"/>
              <a:t>"vaiAtbildePareiza(int, String)" pārbauda, ​​vai lietotāja atbilde sakrīt ar pareizo atbildi.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49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4738-0787-0C2C-2D10-FF8434BC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Klašu diagramma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E9415-3250-F5B7-4EB5-BF88C5995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909CD-1712-6833-9D81-C0E8B757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0" y="1017725"/>
            <a:ext cx="8832300" cy="39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17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4676-9481-3D25-D6C5-7D8A6B83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Aktivitāšu diagramma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C3F0-DEBE-C41F-3756-4387F09FE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lv-LV" dirty="0"/>
              <a:t>Aktivitāšu diagrammā pārbauda, ja atbild uz jautājumu ar pirmo mēģinājumu, ja ir ar pirmo mēģinājumu, un pareizi atbildēts, tad pieskaita punktu un parāda nākamo jautājumu.</a:t>
            </a:r>
          </a:p>
          <a:p>
            <a:pPr marL="114300" indent="0">
              <a:buNone/>
            </a:pPr>
            <a:br>
              <a:rPr lang="lv-LV" dirty="0"/>
            </a:br>
            <a:r>
              <a:rPr lang="lv-LV" dirty="0"/>
              <a:t>Kad visi jautājumi ir atbildēti, tad programma aizveras.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029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D934-395F-2899-92D9-B6CD67F1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Aktivitāšu diagramma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6B269-8288-7C64-1924-29C42C02D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B076E-2E91-53CA-BEC1-07738ABF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206" y="146355"/>
            <a:ext cx="5496204" cy="47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8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ir skaitliskie mainīgie?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Skaitliskie mainīgie ir mainīgie, kas satur skaitliskas vērtības vai datus. Šie mainīgie tiek izmantoti, lai glabātu un veiktu darbības ar skaitļiem programmā.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Java nodrošina dažādas datu tipu kategorijas, kas atbilst dažādiem skaitliskajiem mainīgajiem.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400" y="2982200"/>
            <a:ext cx="3220076" cy="20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Izmantoti informācijas avoti</a:t>
            </a:r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www.w3schools.com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www.geeksforgeeks.org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www.programiz.com</a:t>
            </a:r>
            <a:endParaRPr dirty="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Skaitlisko mainīgo veidi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Primitīvos skaitļu tipus iedala divās grupās: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Veselo skaitļu,</a:t>
            </a:r>
            <a:r>
              <a:rPr lang="en">
                <a:solidFill>
                  <a:schemeClr val="dk1"/>
                </a:solidFill>
              </a:rPr>
              <a:t> veidi saglabā veselus skaitļus, pozitīvus vai negatīvus (piemēram, 123 vai -123), bez decimālskaitļiem. Derīgie veidi ir </a:t>
            </a:r>
            <a:r>
              <a:rPr lang="en" b="1">
                <a:solidFill>
                  <a:schemeClr val="dk1"/>
                </a:solidFill>
              </a:rPr>
              <a:t>byte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b="1">
                <a:solidFill>
                  <a:schemeClr val="dk1"/>
                </a:solidFill>
              </a:rPr>
              <a:t>short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b="1">
                <a:solidFill>
                  <a:schemeClr val="dk1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un </a:t>
            </a:r>
            <a:r>
              <a:rPr lang="en" b="1">
                <a:solidFill>
                  <a:schemeClr val="dk1"/>
                </a:solidFill>
              </a:rPr>
              <a:t>long</a:t>
            </a:r>
            <a:r>
              <a:rPr lang="en">
                <a:solidFill>
                  <a:schemeClr val="dk1"/>
                </a:solidFill>
              </a:rPr>
              <a:t>. Tas, kādu veidu jums vajadzētu izmantot, ir atkarīgs no skaitliskās vērtības.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Floating point</a:t>
            </a:r>
            <a:r>
              <a:rPr lang="en">
                <a:solidFill>
                  <a:schemeClr val="dk1"/>
                </a:solidFill>
              </a:rPr>
              <a:t>, veidi saglabā skaitļus ar daļskaitli, kas satur vienu vai vairākas decimāldaļas. Ir divi veidi: </a:t>
            </a:r>
            <a:r>
              <a:rPr lang="en" b="1">
                <a:solidFill>
                  <a:schemeClr val="dk1"/>
                </a:solidFill>
              </a:rPr>
              <a:t>float</a:t>
            </a:r>
            <a:r>
              <a:rPr lang="en">
                <a:solidFill>
                  <a:schemeClr val="dk1"/>
                </a:solidFill>
              </a:rPr>
              <a:t> un </a:t>
            </a:r>
            <a:r>
              <a:rPr lang="en" b="1">
                <a:solidFill>
                  <a:schemeClr val="dk1"/>
                </a:solidFill>
              </a:rPr>
              <a:t>double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byte</a:t>
            </a:r>
            <a:r>
              <a:rPr lang="en">
                <a:solidFill>
                  <a:schemeClr val="dk1"/>
                </a:solidFill>
              </a:rPr>
              <a:t> datu tips var saglabāt veselus skaitļus no -128 līdz 127, byte var izmantot, lai saglabātu datora atmiņu, kad zini, ka būs skaitlis starp -128 līdz 127.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Piemērs: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byte 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00A67D"/>
                </a:solidFill>
              </a:rPr>
              <a:t>127</a:t>
            </a:r>
            <a:r>
              <a:rPr lang="en">
                <a:solidFill>
                  <a:schemeClr val="dk1"/>
                </a:solidFill>
              </a:rPr>
              <a:t>; </a:t>
            </a:r>
            <a:r>
              <a:rPr lang="en">
                <a:solidFill>
                  <a:srgbClr val="D1D5DB"/>
                </a:solidFill>
              </a:rPr>
              <a:t>// Ja skaitlis būs -129 vai 128, tad programma nestrādās.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A67D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println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); </a:t>
            </a:r>
            <a:r>
              <a:rPr lang="en">
                <a:solidFill>
                  <a:srgbClr val="D1D5DB"/>
                </a:solidFill>
              </a:rPr>
              <a:t>// Izvada “127”.</a:t>
            </a:r>
            <a:endParaRPr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short </a:t>
            </a:r>
            <a:r>
              <a:rPr lang="en">
                <a:solidFill>
                  <a:schemeClr val="dk1"/>
                </a:solidFill>
              </a:rPr>
              <a:t>datu tips var saglabāt veselus skaitļus no -32768 līdz 32767.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Piemērs: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short 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00A67D"/>
                </a:solidFill>
              </a:rPr>
              <a:t>5000</a:t>
            </a:r>
            <a:r>
              <a:rPr lang="en">
                <a:solidFill>
                  <a:schemeClr val="dk1"/>
                </a:solidFill>
              </a:rPr>
              <a:t>; </a:t>
            </a:r>
            <a:r>
              <a:rPr lang="en">
                <a:solidFill>
                  <a:srgbClr val="D1D5DB"/>
                </a:solidFill>
              </a:rPr>
              <a:t>// Ja skaitlis būs -32769 vai 32768, tad programma nestrādās.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A67D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println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); </a:t>
            </a:r>
            <a:r>
              <a:rPr lang="en">
                <a:solidFill>
                  <a:srgbClr val="D1D5DB"/>
                </a:solidFill>
              </a:rPr>
              <a:t>// Izvada “5000”.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datu tips var saglabāt veselus skaitļus no -2147483648 līdz 2147483647. int ir vispopulārākais mainīgais, jo lielāko daļu darbības ar skaitļiem ir int ietvaros.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Piemērs: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 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00A67D"/>
                </a:solidFill>
              </a:rPr>
              <a:t>100000</a:t>
            </a:r>
            <a:r>
              <a:rPr lang="en">
                <a:solidFill>
                  <a:schemeClr val="dk1"/>
                </a:solidFill>
              </a:rPr>
              <a:t>;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A67D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println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); </a:t>
            </a:r>
            <a:r>
              <a:rPr lang="en">
                <a:solidFill>
                  <a:srgbClr val="D1D5DB"/>
                </a:solidFill>
              </a:rPr>
              <a:t>// Izvada “100000”.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long</a:t>
            </a:r>
            <a:r>
              <a:rPr lang="en">
                <a:solidFill>
                  <a:schemeClr val="dk1"/>
                </a:solidFill>
              </a:rPr>
              <a:t> datu tips var saglabāt veselus skaitļus no -9223372036854775808 līdz 9223372036854775807. Long izmanto, kad skaitlis neieder int. *Skaitli vajag beigt ar ‘L’*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Piemērs: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long 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00A67D"/>
                </a:solidFill>
              </a:rPr>
              <a:t>15000000000L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A67D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println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); </a:t>
            </a:r>
            <a:r>
              <a:rPr lang="en">
                <a:solidFill>
                  <a:srgbClr val="D1D5DB"/>
                </a:solidFill>
              </a:rPr>
              <a:t>// Izvada “15000000000”.</a:t>
            </a:r>
            <a:endParaRPr>
              <a:solidFill>
                <a:srgbClr val="D1D5DB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mainīgie (Decimālskaitļi)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Floating point mainīgo izmanto, lai saglabātu precīzākus datus, kā piemēram, koordinātas. Ir divu veidu decimālskaitļu mainīgie: float un double. Float saglabā tikai 6 vai 7 skaitļus aiz punkta, bet double saglabā ap 15 skaitļus aiz punkta, tādēļ double izmanto priekš precīzākām kalkulācijām.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float</a:t>
            </a:r>
            <a:r>
              <a:rPr lang="en">
                <a:solidFill>
                  <a:schemeClr val="dk1"/>
                </a:solidFill>
              </a:rPr>
              <a:t> vajag izmantot, kad jums vajag skaitli ar decimālu, kā piemēram, 1.23 vai 1.23456.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Piemērs: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A67D"/>
                </a:solidFill>
              </a:rPr>
              <a:t>float mansSk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rgbClr val="00A67D"/>
                </a:solidFill>
              </a:rPr>
              <a:t>5.75f</a:t>
            </a:r>
            <a:r>
              <a:rPr lang="en">
                <a:solidFill>
                  <a:schemeClr val="dk1"/>
                </a:solidFill>
              </a:rPr>
              <a:t>; </a:t>
            </a:r>
            <a:r>
              <a:rPr lang="en">
                <a:solidFill>
                  <a:srgbClr val="D1D5DB"/>
                </a:solidFill>
              </a:rPr>
              <a:t>// Ja skaitlis aiz punkta būs garāks par 7, tad programma kļūdīsies.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00A67D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00A67D"/>
                </a:solidFill>
              </a:rPr>
              <a:t>println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00A67D"/>
                </a:solidFill>
              </a:rPr>
              <a:t>mansSk</a:t>
            </a:r>
            <a:r>
              <a:rPr lang="en">
                <a:solidFill>
                  <a:schemeClr val="dk1"/>
                </a:solidFill>
              </a:rPr>
              <a:t>); </a:t>
            </a:r>
            <a:r>
              <a:rPr lang="en">
                <a:solidFill>
                  <a:srgbClr val="D1D5DB"/>
                </a:solidFill>
              </a:rPr>
              <a:t>// Izvada “5.75”.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1054</Words>
  <Application>Microsoft Office PowerPoint</Application>
  <PresentationFormat>On-screen Show (16:9)</PresentationFormat>
  <Paragraphs>122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Oswald</vt:lpstr>
      <vt:lpstr>Average</vt:lpstr>
      <vt:lpstr>Roboto</vt:lpstr>
      <vt:lpstr>Slate</vt:lpstr>
      <vt:lpstr>Toms Brašs - 2PT1</vt:lpstr>
      <vt:lpstr>Kas ir skaitliskie mainīgie?</vt:lpstr>
      <vt:lpstr>Skaitlisko mainīgo veidi</vt:lpstr>
      <vt:lpstr>byte</vt:lpstr>
      <vt:lpstr>short</vt:lpstr>
      <vt:lpstr>int</vt:lpstr>
      <vt:lpstr>long</vt:lpstr>
      <vt:lpstr>Floating point mainīgie (Decimālskaitļi)</vt:lpstr>
      <vt:lpstr>float</vt:lpstr>
      <vt:lpstr>double</vt:lpstr>
      <vt:lpstr>Visbiežāk izmantotā funckija: Math klase</vt:lpstr>
      <vt:lpstr>2. Visbiežāk izmantotā funckija: String pārveidošana</vt:lpstr>
      <vt:lpstr>3. Visbiežāk izmantotā funckija: Random klase</vt:lpstr>
      <vt:lpstr>4. Visbiežāk izmantotā funckija: DecimalFormat klase  </vt:lpstr>
      <vt:lpstr>5. Visbiežāk izmantotā funckija: Inkrementācija un dekrementācija   </vt:lpstr>
      <vt:lpstr>Klašu diagramma</vt:lpstr>
      <vt:lpstr>Klašu diagramma</vt:lpstr>
      <vt:lpstr>Aktivitāšu diagramma</vt:lpstr>
      <vt:lpstr>Aktivitāšu diagramma</vt:lpstr>
      <vt:lpstr>Izmantoti informācijas avoti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Toms Brašs - 2PT1</dc:title>
  <cp:lastModifiedBy>Toms Brašs</cp:lastModifiedBy>
  <cp:revision>4</cp:revision>
  <dcterms:modified xsi:type="dcterms:W3CDTF">2023-06-11T15:59:35Z</dcterms:modified>
</cp:coreProperties>
</file>