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203150" cy="36004500"/>
  <p:notesSz cx="6858000" cy="9144000"/>
  <p:defaultText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4" autoAdjust="0"/>
  </p:normalViewPr>
  <p:slideViewPr>
    <p:cSldViewPr>
      <p:cViewPr>
        <p:scale>
          <a:sx n="50" d="100"/>
          <a:sy n="50" d="100"/>
        </p:scale>
        <p:origin x="-1188" y="-5904"/>
      </p:cViewPr>
      <p:guideLst>
        <p:guide orient="horz" pos="11340"/>
        <p:guide pos="7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890236" y="11184734"/>
            <a:ext cx="21422678" cy="7717632"/>
          </a:xfrm>
        </p:spPr>
        <p:txBody>
          <a:bodyPr/>
          <a:lstStyle/>
          <a:p>
            <a:r>
              <a:rPr lang="tr-TR"/>
              <a:t>Asıl başlık stili için tıklatın</a:t>
            </a:r>
          </a:p>
        </p:txBody>
      </p:sp>
      <p:sp>
        <p:nvSpPr>
          <p:cNvPr id="3" name="Alt Başlık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671" indent="0" algn="ctr">
              <a:buNone/>
              <a:defRPr>
                <a:solidFill>
                  <a:schemeClr val="tx1">
                    <a:tint val="75000"/>
                  </a:schemeClr>
                </a:solidFill>
              </a:defRPr>
            </a:lvl2pPr>
            <a:lvl3pPr marL="3497343" indent="0" algn="ctr">
              <a:buNone/>
              <a:defRPr>
                <a:solidFill>
                  <a:schemeClr val="tx1">
                    <a:tint val="75000"/>
                  </a:schemeClr>
                </a:solidFill>
              </a:defRPr>
            </a:lvl3pPr>
            <a:lvl4pPr marL="5246015" indent="0" algn="ctr">
              <a:buNone/>
              <a:defRPr>
                <a:solidFill>
                  <a:schemeClr val="tx1">
                    <a:tint val="75000"/>
                  </a:schemeClr>
                </a:solidFill>
              </a:defRPr>
            </a:lvl4pPr>
            <a:lvl5pPr marL="6994686" indent="0" algn="ctr">
              <a:buNone/>
              <a:defRPr>
                <a:solidFill>
                  <a:schemeClr val="tx1">
                    <a:tint val="75000"/>
                  </a:schemeClr>
                </a:solidFill>
              </a:defRPr>
            </a:lvl5pPr>
            <a:lvl6pPr marL="8743357" indent="0" algn="ctr">
              <a:buNone/>
              <a:defRPr>
                <a:solidFill>
                  <a:schemeClr val="tx1">
                    <a:tint val="75000"/>
                  </a:schemeClr>
                </a:solidFill>
              </a:defRPr>
            </a:lvl6pPr>
            <a:lvl7pPr marL="10492029" indent="0" algn="ctr">
              <a:buNone/>
              <a:defRPr>
                <a:solidFill>
                  <a:schemeClr val="tx1">
                    <a:tint val="75000"/>
                  </a:schemeClr>
                </a:solidFill>
              </a:defRPr>
            </a:lvl7pPr>
            <a:lvl8pPr marL="12240700" indent="0" algn="ctr">
              <a:buNone/>
              <a:defRPr>
                <a:solidFill>
                  <a:schemeClr val="tx1">
                    <a:tint val="75000"/>
                  </a:schemeClr>
                </a:solidFill>
              </a:defRPr>
            </a:lvl8pPr>
            <a:lvl9pPr marL="13989372"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07.05.2019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5374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07.05.2019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84106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0509440" y="9001125"/>
            <a:ext cx="18775470" cy="191757300"/>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174274" y="9001125"/>
            <a:ext cx="55915115" cy="1917573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07.05.2019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210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07.05.2019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659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1990875" y="23136228"/>
            <a:ext cx="21422678" cy="7150894"/>
          </a:xfrm>
        </p:spPr>
        <p:txBody>
          <a:bodyPr anchor="t"/>
          <a:lstStyle>
            <a:lvl1pPr algn="l">
              <a:defRPr sz="15300" b="1" cap="all"/>
            </a:lvl1pPr>
          </a:lstStyle>
          <a:p>
            <a:r>
              <a:rPr lang="tr-TR"/>
              <a:t>Asıl başlık stili için tıklatın</a:t>
            </a:r>
          </a:p>
        </p:txBody>
      </p:sp>
      <p:sp>
        <p:nvSpPr>
          <p:cNvPr id="3" name="Metin Yer Tutucusu 2"/>
          <p:cNvSpPr>
            <a:spLocks noGrp="1"/>
          </p:cNvSpPr>
          <p:nvPr>
            <p:ph type="body" idx="1"/>
          </p:nvPr>
        </p:nvSpPr>
        <p:spPr>
          <a:xfrm>
            <a:off x="1990875" y="15260245"/>
            <a:ext cx="21422678" cy="7875982"/>
          </a:xfrm>
        </p:spPr>
        <p:txBody>
          <a:bodyPr anchor="b"/>
          <a:lstStyle>
            <a:lvl1pPr marL="0" indent="0">
              <a:buNone/>
              <a:defRPr sz="7600">
                <a:solidFill>
                  <a:schemeClr val="tx1">
                    <a:tint val="75000"/>
                  </a:schemeClr>
                </a:solidFill>
              </a:defRPr>
            </a:lvl1pPr>
            <a:lvl2pPr marL="1748671" indent="0">
              <a:buNone/>
              <a:defRPr sz="6900">
                <a:solidFill>
                  <a:schemeClr val="tx1">
                    <a:tint val="75000"/>
                  </a:schemeClr>
                </a:solidFill>
              </a:defRPr>
            </a:lvl2pPr>
            <a:lvl3pPr marL="3497343" indent="0">
              <a:buNone/>
              <a:defRPr sz="6100">
                <a:solidFill>
                  <a:schemeClr val="tx1">
                    <a:tint val="75000"/>
                  </a:schemeClr>
                </a:solidFill>
              </a:defRPr>
            </a:lvl3pPr>
            <a:lvl4pPr marL="5246015" indent="0">
              <a:buNone/>
              <a:defRPr sz="5400">
                <a:solidFill>
                  <a:schemeClr val="tx1">
                    <a:tint val="75000"/>
                  </a:schemeClr>
                </a:solidFill>
              </a:defRPr>
            </a:lvl4pPr>
            <a:lvl5pPr marL="6994686" indent="0">
              <a:buNone/>
              <a:defRPr sz="5400">
                <a:solidFill>
                  <a:schemeClr val="tx1">
                    <a:tint val="75000"/>
                  </a:schemeClr>
                </a:solidFill>
              </a:defRPr>
            </a:lvl5pPr>
            <a:lvl6pPr marL="8743357" indent="0">
              <a:buNone/>
              <a:defRPr sz="5400">
                <a:solidFill>
                  <a:schemeClr val="tx1">
                    <a:tint val="75000"/>
                  </a:schemeClr>
                </a:solidFill>
              </a:defRPr>
            </a:lvl6pPr>
            <a:lvl7pPr marL="10492029" indent="0">
              <a:buNone/>
              <a:defRPr sz="5400">
                <a:solidFill>
                  <a:schemeClr val="tx1">
                    <a:tint val="75000"/>
                  </a:schemeClr>
                </a:solidFill>
              </a:defRPr>
            </a:lvl7pPr>
            <a:lvl8pPr marL="12240700" indent="0">
              <a:buNone/>
              <a:defRPr sz="5400">
                <a:solidFill>
                  <a:schemeClr val="tx1">
                    <a:tint val="75000"/>
                  </a:schemeClr>
                </a:solidFill>
              </a:defRPr>
            </a:lvl8pPr>
            <a:lvl9pPr marL="13989372" indent="0">
              <a:buNone/>
              <a:defRPr sz="5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07.05.2019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424398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174274" y="52439888"/>
            <a:ext cx="37345294"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1939619" y="52439888"/>
            <a:ext cx="37345291"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A59B41F7-634E-4406-A470-0AEA96DBF463}" type="datetimeFigureOut">
              <a:rPr lang="tr-TR" smtClean="0"/>
              <a:t>07.05.2019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9364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260158" y="1441849"/>
            <a:ext cx="22682835" cy="6000750"/>
          </a:xfrm>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1260158" y="8059344"/>
            <a:ext cx="11135768"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4" name="İçerik Yer Tutucusu 3"/>
          <p:cNvSpPr>
            <a:spLocks noGrp="1"/>
          </p:cNvSpPr>
          <p:nvPr>
            <p:ph sz="half" idx="2"/>
          </p:nvPr>
        </p:nvSpPr>
        <p:spPr>
          <a:xfrm>
            <a:off x="1260158" y="11418094"/>
            <a:ext cx="11135768"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802851" y="8059344"/>
            <a:ext cx="11140143"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6" name="İçerik Yer Tutucusu 5"/>
          <p:cNvSpPr>
            <a:spLocks noGrp="1"/>
          </p:cNvSpPr>
          <p:nvPr>
            <p:ph sz="quarter" idx="4"/>
          </p:nvPr>
        </p:nvSpPr>
        <p:spPr>
          <a:xfrm>
            <a:off x="12802851" y="11418094"/>
            <a:ext cx="11140143"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A59B41F7-634E-4406-A470-0AEA96DBF463}" type="datetimeFigureOut">
              <a:rPr lang="tr-TR" smtClean="0"/>
              <a:t>07.05.2019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9635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A59B41F7-634E-4406-A470-0AEA96DBF463}" type="datetimeFigureOut">
              <a:rPr lang="tr-TR" smtClean="0"/>
              <a:t>07.05.2019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0107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59B41F7-634E-4406-A470-0AEA96DBF463}" type="datetimeFigureOut">
              <a:rPr lang="tr-TR" smtClean="0"/>
              <a:t>07.05.2019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86451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260159" y="1433512"/>
            <a:ext cx="8291663" cy="6100763"/>
          </a:xfrm>
        </p:spPr>
        <p:txBody>
          <a:bodyPr anchor="b"/>
          <a:lstStyle>
            <a:lvl1pPr algn="l">
              <a:defRPr sz="7600" b="1"/>
            </a:lvl1pPr>
          </a:lstStyle>
          <a:p>
            <a:r>
              <a:rPr lang="tr-TR"/>
              <a:t>Asıl başlık stili için tıklatın</a:t>
            </a:r>
          </a:p>
        </p:txBody>
      </p:sp>
      <p:sp>
        <p:nvSpPr>
          <p:cNvPr id="3" name="İçerik Yer Tutucusu 2"/>
          <p:cNvSpPr>
            <a:spLocks noGrp="1"/>
          </p:cNvSpPr>
          <p:nvPr>
            <p:ph idx="1"/>
          </p:nvPr>
        </p:nvSpPr>
        <p:spPr>
          <a:xfrm>
            <a:off x="9853732" y="1433516"/>
            <a:ext cx="14089261" cy="30728843"/>
          </a:xfrm>
        </p:spPr>
        <p:txBody>
          <a:bodyPr/>
          <a:lstStyle>
            <a:lvl1pPr>
              <a:defRPr sz="12200"/>
            </a:lvl1pPr>
            <a:lvl2pPr>
              <a:defRPr sz="10700"/>
            </a:lvl2pPr>
            <a:lvl3pPr>
              <a:defRPr sz="9200"/>
            </a:lvl3pPr>
            <a:lvl4pPr>
              <a:defRPr sz="7600"/>
            </a:lvl4pPr>
            <a:lvl5pPr>
              <a:defRPr sz="7600"/>
            </a:lvl5pPr>
            <a:lvl6pPr>
              <a:defRPr sz="7600"/>
            </a:lvl6pPr>
            <a:lvl7pPr>
              <a:defRPr sz="7600"/>
            </a:lvl7pPr>
            <a:lvl8pPr>
              <a:defRPr sz="7600"/>
            </a:lvl8pPr>
            <a:lvl9pPr>
              <a:defRPr sz="7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260159" y="7534279"/>
            <a:ext cx="8291663" cy="24628080"/>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07.05.2019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77800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4939994" y="25203151"/>
            <a:ext cx="15121890" cy="2975374"/>
          </a:xfrm>
        </p:spPr>
        <p:txBody>
          <a:bodyPr anchor="b"/>
          <a:lstStyle>
            <a:lvl1pPr algn="l">
              <a:defRPr sz="7600" b="1"/>
            </a:lvl1pPr>
          </a:lstStyle>
          <a:p>
            <a:r>
              <a:rPr lang="tr-TR"/>
              <a:t>Asıl başlık stili için tıklatın</a:t>
            </a:r>
          </a:p>
        </p:txBody>
      </p:sp>
      <p:sp>
        <p:nvSpPr>
          <p:cNvPr id="3" name="Resim Yer Tutucusu 2"/>
          <p:cNvSpPr>
            <a:spLocks noGrp="1"/>
          </p:cNvSpPr>
          <p:nvPr>
            <p:ph type="pic" idx="1"/>
          </p:nvPr>
        </p:nvSpPr>
        <p:spPr>
          <a:xfrm>
            <a:off x="4939994" y="3217069"/>
            <a:ext cx="15121890" cy="21602700"/>
          </a:xfrm>
        </p:spPr>
        <p:txBody>
          <a:bodyPr/>
          <a:lstStyle>
            <a:lvl1pPr marL="0" indent="0">
              <a:buNone/>
              <a:defRPr sz="12200"/>
            </a:lvl1pPr>
            <a:lvl2pPr marL="1748671" indent="0">
              <a:buNone/>
              <a:defRPr sz="10700"/>
            </a:lvl2pPr>
            <a:lvl3pPr marL="3497343" indent="0">
              <a:buNone/>
              <a:defRPr sz="9200"/>
            </a:lvl3pPr>
            <a:lvl4pPr marL="5246015" indent="0">
              <a:buNone/>
              <a:defRPr sz="7600"/>
            </a:lvl4pPr>
            <a:lvl5pPr marL="6994686" indent="0">
              <a:buNone/>
              <a:defRPr sz="7600"/>
            </a:lvl5pPr>
            <a:lvl6pPr marL="8743357" indent="0">
              <a:buNone/>
              <a:defRPr sz="7600"/>
            </a:lvl6pPr>
            <a:lvl7pPr marL="10492029" indent="0">
              <a:buNone/>
              <a:defRPr sz="7600"/>
            </a:lvl7pPr>
            <a:lvl8pPr marL="12240700" indent="0">
              <a:buNone/>
              <a:defRPr sz="7600"/>
            </a:lvl8pPr>
            <a:lvl9pPr marL="13989372" indent="0">
              <a:buNone/>
              <a:defRPr sz="7600"/>
            </a:lvl9pPr>
          </a:lstStyle>
          <a:p>
            <a:endParaRPr lang="tr-TR"/>
          </a:p>
        </p:txBody>
      </p:sp>
      <p:sp>
        <p:nvSpPr>
          <p:cNvPr id="4" name="Metin Yer Tutucusu 3"/>
          <p:cNvSpPr>
            <a:spLocks noGrp="1"/>
          </p:cNvSpPr>
          <p:nvPr>
            <p:ph type="body" sz="half" idx="2"/>
          </p:nvPr>
        </p:nvSpPr>
        <p:spPr>
          <a:xfrm>
            <a:off x="4939994" y="28178525"/>
            <a:ext cx="15121890" cy="4225526"/>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07.05.2019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52717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60158" y="1441849"/>
            <a:ext cx="22682835" cy="6000750"/>
          </a:xfrm>
          <a:prstGeom prst="rect">
            <a:avLst/>
          </a:prstGeom>
        </p:spPr>
        <p:txBody>
          <a:bodyPr vert="horz" lIns="349734" tIns="174868" rIns="349734" bIns="174868" rtlCol="0" anchor="ctr">
            <a:normAutofit/>
          </a:bodyPr>
          <a:lstStyle/>
          <a:p>
            <a:r>
              <a:rPr lang="tr-TR"/>
              <a:t>Asıl başlık stili için tıklatın</a:t>
            </a:r>
          </a:p>
        </p:txBody>
      </p:sp>
      <p:sp>
        <p:nvSpPr>
          <p:cNvPr id="3" name="Metin Yer Tutucusu 2"/>
          <p:cNvSpPr>
            <a:spLocks noGrp="1"/>
          </p:cNvSpPr>
          <p:nvPr>
            <p:ph type="body" idx="1"/>
          </p:nvPr>
        </p:nvSpPr>
        <p:spPr>
          <a:xfrm>
            <a:off x="1260158" y="8401053"/>
            <a:ext cx="22682835" cy="23761306"/>
          </a:xfrm>
          <a:prstGeom prst="rect">
            <a:avLst/>
          </a:prstGeom>
        </p:spPr>
        <p:txBody>
          <a:bodyPr vert="horz" lIns="349734" tIns="174868" rIns="349734" bIns="174868"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1260157" y="33370840"/>
            <a:ext cx="5880735" cy="1916907"/>
          </a:xfrm>
          <a:prstGeom prst="rect">
            <a:avLst/>
          </a:prstGeom>
        </p:spPr>
        <p:txBody>
          <a:bodyPr vert="horz" lIns="349734" tIns="174868" rIns="349734" bIns="174868" rtlCol="0" anchor="ctr"/>
          <a:lstStyle>
            <a:lvl1pPr algn="l">
              <a:defRPr sz="4600">
                <a:solidFill>
                  <a:schemeClr val="tx1">
                    <a:tint val="75000"/>
                  </a:schemeClr>
                </a:solidFill>
              </a:defRPr>
            </a:lvl1pPr>
          </a:lstStyle>
          <a:p>
            <a:fld id="{A59B41F7-634E-4406-A470-0AEA96DBF463}" type="datetimeFigureOut">
              <a:rPr lang="tr-TR" smtClean="0"/>
              <a:t>07.05.2019</a:t>
            </a:fld>
            <a:endParaRPr lang="tr-TR"/>
          </a:p>
        </p:txBody>
      </p:sp>
      <p:sp>
        <p:nvSpPr>
          <p:cNvPr id="5" name="Altbilgi Yer Tutucusu 4"/>
          <p:cNvSpPr>
            <a:spLocks noGrp="1"/>
          </p:cNvSpPr>
          <p:nvPr>
            <p:ph type="ftr" sz="quarter" idx="3"/>
          </p:nvPr>
        </p:nvSpPr>
        <p:spPr>
          <a:xfrm>
            <a:off x="8611076" y="33370840"/>
            <a:ext cx="7980998" cy="1916907"/>
          </a:xfrm>
          <a:prstGeom prst="rect">
            <a:avLst/>
          </a:prstGeom>
        </p:spPr>
        <p:txBody>
          <a:bodyPr vert="horz" lIns="349734" tIns="174868" rIns="349734" bIns="174868" rtlCol="0" anchor="ctr"/>
          <a:lstStyle>
            <a:lvl1pPr algn="ctr">
              <a:defRPr sz="46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18062258" y="33370840"/>
            <a:ext cx="5880735" cy="1916907"/>
          </a:xfrm>
          <a:prstGeom prst="rect">
            <a:avLst/>
          </a:prstGeom>
        </p:spPr>
        <p:txBody>
          <a:bodyPr vert="horz" lIns="349734" tIns="174868" rIns="349734" bIns="174868" rtlCol="0" anchor="ctr"/>
          <a:lstStyle>
            <a:lvl1pPr algn="r">
              <a:defRPr sz="4600">
                <a:solidFill>
                  <a:schemeClr val="tx1">
                    <a:tint val="75000"/>
                  </a:schemeClr>
                </a:solidFill>
              </a:defRPr>
            </a:lvl1pPr>
          </a:lstStyle>
          <a:p>
            <a:fld id="{6897F619-058A-4D6C-9D9D-25B7D193E6F3}" type="slidenum">
              <a:rPr lang="tr-TR" smtClean="0"/>
              <a:t>‹#›</a:t>
            </a:fld>
            <a:endParaRPr lang="tr-TR"/>
          </a:p>
        </p:txBody>
      </p:sp>
    </p:spTree>
    <p:extLst>
      <p:ext uri="{BB962C8B-B14F-4D97-AF65-F5344CB8AC3E}">
        <p14:creationId xmlns:p14="http://schemas.microsoft.com/office/powerpoint/2010/main" val="4129828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343" rtl="0" eaLnBrk="1" latinLnBrk="0" hangingPunct="1">
        <a:spcBef>
          <a:spcPct val="0"/>
        </a:spcBef>
        <a:buNone/>
        <a:defRPr sz="16800" kern="1200">
          <a:solidFill>
            <a:schemeClr val="tx1"/>
          </a:solidFill>
          <a:latin typeface="+mj-lt"/>
          <a:ea typeface="+mj-ea"/>
          <a:cs typeface="+mj-cs"/>
        </a:defRPr>
      </a:lvl1pPr>
    </p:titleStyle>
    <p:bodyStyle>
      <a:lvl1pPr marL="1311503" indent="-1311503" algn="l" defTabSz="3497343"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591" indent="-1092920" algn="l" defTabSz="3497343"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679" indent="-874336" algn="l" defTabSz="3497343"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20350"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9022"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7693"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6364"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5036"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3708"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74525" y="1211125"/>
            <a:ext cx="23918247" cy="3830646"/>
          </a:xfrm>
        </p:spPr>
        <p:txBody>
          <a:bodyPr>
            <a:normAutofit/>
          </a:bodyPr>
          <a:lstStyle/>
          <a:p>
            <a:r>
              <a:rPr lang="tr-TR" sz="7000" b="1" dirty="0">
                <a:latin typeface="Times New Roman" pitchFamily="18" charset="0"/>
                <a:cs typeface="Times New Roman" pitchFamily="18" charset="0"/>
              </a:rPr>
              <a:t>Görüntü İşleme Tabanlı Kumaş Kalitesi</a:t>
            </a:r>
            <a:br>
              <a:rPr lang="tr-TR" sz="7000" b="1" dirty="0">
                <a:latin typeface="Times New Roman" pitchFamily="18" charset="0"/>
                <a:cs typeface="Times New Roman" pitchFamily="18" charset="0"/>
              </a:rPr>
            </a:br>
            <a:r>
              <a:rPr lang="tr-TR" sz="7000" b="1" dirty="0">
                <a:latin typeface="Times New Roman" pitchFamily="18" charset="0"/>
                <a:cs typeface="Times New Roman" pitchFamily="18" charset="0"/>
              </a:rPr>
              <a:t>Test Yazılımı</a:t>
            </a:r>
          </a:p>
        </p:txBody>
      </p:sp>
      <p:sp>
        <p:nvSpPr>
          <p:cNvPr id="3" name="Metin Yer Tutucusu 2"/>
          <p:cNvSpPr>
            <a:spLocks noGrp="1"/>
          </p:cNvSpPr>
          <p:nvPr>
            <p:ph type="body" idx="1"/>
          </p:nvPr>
        </p:nvSpPr>
        <p:spPr>
          <a:xfrm>
            <a:off x="6698920" y="5162897"/>
            <a:ext cx="11925688" cy="2573927"/>
          </a:xfrm>
        </p:spPr>
        <p:txBody>
          <a:bodyPr>
            <a:noAutofit/>
          </a:bodyPr>
          <a:lstStyle/>
          <a:p>
            <a:pPr algn="ctr"/>
            <a:r>
              <a:rPr lang="tr-TR" sz="3300" b="0" i="1" dirty="0">
                <a:latin typeface="Times New Roman" pitchFamily="18" charset="0"/>
                <a:cs typeface="Times New Roman" pitchFamily="18" charset="0"/>
              </a:rPr>
              <a:t>Zeynep TORUN</a:t>
            </a:r>
            <a:endParaRPr lang="tr-TR" sz="3300" b="0" i="1" baseline="3000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a:latin typeface="Times New Roman" pitchFamily="18" charset="0"/>
                <a:cs typeface="Times New Roman" pitchFamily="18" charset="0"/>
              </a:rPr>
              <a:t>Zeyneptorun94@sakarya.edu.tr</a:t>
            </a:r>
          </a:p>
        </p:txBody>
      </p:sp>
      <p:sp>
        <p:nvSpPr>
          <p:cNvPr id="8" name="Metin Yer Tutucusu 4"/>
          <p:cNvSpPr txBox="1">
            <a:spLocks/>
          </p:cNvSpPr>
          <p:nvPr/>
        </p:nvSpPr>
        <p:spPr>
          <a:xfrm>
            <a:off x="486580" y="9763215"/>
            <a:ext cx="11927053" cy="485179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dirty="0">
                <a:latin typeface="Times New Roman" pitchFamily="18" charset="0"/>
                <a:cs typeface="Times New Roman" pitchFamily="18" charset="0"/>
              </a:rPr>
              <a:t>Giriş</a:t>
            </a:r>
          </a:p>
          <a:p>
            <a:pPr algn="just">
              <a:lnSpc>
                <a:spcPct val="107000"/>
              </a:lnSpc>
              <a:spcAft>
                <a:spcPts val="0"/>
              </a:spcAft>
            </a:pPr>
            <a:r>
              <a:rPr lang="tr-TR" sz="2000" b="0" dirty="0">
                <a:latin typeface="Times New Roman" pitchFamily="18" charset="0"/>
                <a:cs typeface="Times New Roman" pitchFamily="18" charset="0"/>
              </a:rPr>
              <a:t>Görüntü işleme, görüntüyü dijital form haline getirmek ve morfolojik işlemler gerçekleştirmek için geliştirilmiş, spesifik görüntü elde etmek veya ondan bazı yararlı bilgiler çıkarmak için kullanılan bir yöntemdir. Bu yöntemin girdisi video kesiti veya fotoğraf gibi bir görüntüdür. Çıktısı ise görüntünün istenilen ya da dikkat edilmesi gereken bölümüne karşılık gelir. </a:t>
            </a:r>
          </a:p>
          <a:p>
            <a:pPr algn="just">
              <a:lnSpc>
                <a:spcPct val="107000"/>
              </a:lnSpc>
              <a:spcAft>
                <a:spcPts val="0"/>
              </a:spcAft>
            </a:pPr>
            <a:r>
              <a:rPr lang="tr-TR" sz="2000" b="0" dirty="0">
                <a:latin typeface="Times New Roman" pitchFamily="18" charset="0"/>
                <a:cs typeface="Times New Roman" pitchFamily="18" charset="0"/>
              </a:rPr>
              <a:t>Bu tez çalışmasında her sektörde uygulama alanı bulan görüntü işleme tekniklerini, endüstriyel bir sorun olan kumaş testinde kullanılması konusunda çalışma yapılmıştır. Bu amaçla kumaş üzerinde yapılan çekmezlik testini ve nasıl yapıldığını anlatıp, sorunları hakkında bilgi verdikten sonra bu bilgiler doğrultusunda görüntü işleme teknikleri ile daha net sonuçlar elde eden bir sistem hazırlanmıştır..</a:t>
            </a:r>
          </a:p>
          <a:p>
            <a:pPr algn="just">
              <a:lnSpc>
                <a:spcPct val="107000"/>
              </a:lnSpc>
              <a:spcAft>
                <a:spcPts val="0"/>
              </a:spcAft>
            </a:pPr>
            <a:r>
              <a:rPr lang="tr-TR" sz="2000" b="0" dirty="0">
                <a:latin typeface="Times New Roman" pitchFamily="18" charset="0"/>
                <a:cs typeface="Times New Roman" pitchFamily="18" charset="0"/>
              </a:rPr>
              <a:t>Bu çalışma sonucunda test işleminin tamamen dijital ortama taşınabileceği ve manuel yapılan sayısal hatalardan kaçınılabileceği görülmüştür.</a:t>
            </a:r>
          </a:p>
          <a:p>
            <a:pPr algn="just"/>
            <a:endParaRPr lang="tr-TR" sz="2000" b="0" dirty="0">
              <a:latin typeface="Times New Roman" pitchFamily="18" charset="0"/>
              <a:cs typeface="Times New Roman" pitchFamily="18" charset="0"/>
            </a:endParaRPr>
          </a:p>
        </p:txBody>
      </p:sp>
      <p:sp>
        <p:nvSpPr>
          <p:cNvPr id="11" name="Metin Yer Tutucusu 4"/>
          <p:cNvSpPr txBox="1">
            <a:spLocks/>
          </p:cNvSpPr>
          <p:nvPr/>
        </p:nvSpPr>
        <p:spPr>
          <a:xfrm>
            <a:off x="486579" y="14530956"/>
            <a:ext cx="11927054" cy="109013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dirty="0">
                <a:latin typeface="Times New Roman" pitchFamily="18" charset="0"/>
                <a:cs typeface="Times New Roman" pitchFamily="18" charset="0"/>
              </a:rPr>
              <a:t>Geliştirilen Yazılım</a:t>
            </a:r>
          </a:p>
          <a:p>
            <a:pPr algn="ctr"/>
            <a:endParaRPr lang="tr-TR" sz="2100" dirty="0">
              <a:latin typeface="Times New Roman" pitchFamily="18" charset="0"/>
              <a:cs typeface="Times New Roman" pitchFamily="18" charset="0"/>
            </a:endParaRPr>
          </a:p>
        </p:txBody>
      </p:sp>
      <p:sp>
        <p:nvSpPr>
          <p:cNvPr id="16" name="Metin Yer Tutucusu 4"/>
          <p:cNvSpPr txBox="1">
            <a:spLocks/>
          </p:cNvSpPr>
          <p:nvPr/>
        </p:nvSpPr>
        <p:spPr>
          <a:xfrm>
            <a:off x="486579" y="21479131"/>
            <a:ext cx="11927054" cy="2070349"/>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spcAft>
                <a:spcPts val="0"/>
              </a:spcAft>
            </a:pPr>
            <a:r>
              <a:rPr lang="tr-TR" sz="2000" b="0" noProof="1">
                <a:latin typeface="Times New Roman" pitchFamily="18" charset="0"/>
                <a:cs typeface="Times New Roman" pitchFamily="18" charset="0"/>
              </a:rPr>
              <a:t>K</a:t>
            </a:r>
            <a:r>
              <a:rPr lang="en-US" sz="2000" b="0" noProof="1">
                <a:latin typeface="Times New Roman" pitchFamily="18" charset="0"/>
                <a:cs typeface="Times New Roman" pitchFamily="18" charset="0"/>
              </a:rPr>
              <a:t>umaş üzerinde şablon ile konulmuş noktalar görüntü işleme teknikleri kullanılarak</a:t>
            </a:r>
            <a:r>
              <a:rPr lang="tr-TR" sz="2000" b="0" noProof="1">
                <a:latin typeface="Times New Roman" pitchFamily="18" charset="0"/>
                <a:cs typeface="Times New Roman" pitchFamily="18" charset="0"/>
              </a:rPr>
              <a:t>,</a:t>
            </a:r>
            <a:r>
              <a:rPr lang="en-US" sz="2000" b="0" noProof="1">
                <a:latin typeface="Times New Roman" pitchFamily="18" charset="0"/>
                <a:cs typeface="Times New Roman" pitchFamily="18" charset="0"/>
              </a:rPr>
              <a:t> yazılan program ile bulunduktan sonra manuel testte olduğu gibi noktalar arası mesafe hesapla</a:t>
            </a:r>
            <a:r>
              <a:rPr lang="tr-TR" sz="2000" b="0" noProof="1">
                <a:latin typeface="Times New Roman" pitchFamily="18" charset="0"/>
                <a:cs typeface="Times New Roman" pitchFamily="18" charset="0"/>
              </a:rPr>
              <a:t>nmıştır. B</a:t>
            </a:r>
            <a:r>
              <a:rPr lang="en-US" sz="2000" b="0" noProof="1">
                <a:latin typeface="Times New Roman" pitchFamily="18" charset="0"/>
                <a:cs typeface="Times New Roman" pitchFamily="18" charset="0"/>
              </a:rPr>
              <a:t>u mesafe ölçümlerine göre yapılan</a:t>
            </a:r>
            <a:r>
              <a:rPr lang="tr-TR" sz="2000" b="0" noProof="1">
                <a:latin typeface="Times New Roman" pitchFamily="18" charset="0"/>
                <a:cs typeface="Times New Roman" pitchFamily="18" charset="0"/>
              </a:rPr>
              <a:t> hesaplamalarla</a:t>
            </a:r>
            <a:r>
              <a:rPr lang="en-US" sz="2000" b="0" noProof="1">
                <a:latin typeface="Times New Roman" pitchFamily="18" charset="0"/>
                <a:cs typeface="Times New Roman" pitchFamily="18" charset="0"/>
              </a:rPr>
              <a:t> kumaşın geçer veya kalır sonucu elde edilmesi sağlanmıştır. Hesaplanan değerlere göre çekmezlik hesaplamaları takip formuna  doğru  ölçümler olarak yazılıp bir sonraki adıma kolaylıkla geçilebilecektir</a:t>
            </a:r>
            <a:r>
              <a:rPr lang="en-US" sz="2000" b="0" dirty="0">
                <a:latin typeface="Times New Roman" pitchFamily="18" charset="0"/>
                <a:cs typeface="Times New Roman" pitchFamily="18" charset="0"/>
              </a:rPr>
              <a:t>.</a:t>
            </a:r>
            <a:endParaRPr lang="tr-TR" sz="2000" b="0" dirty="0">
              <a:latin typeface="Times New Roman" pitchFamily="18" charset="0"/>
              <a:cs typeface="Times New Roman" pitchFamily="18" charset="0"/>
            </a:endParaRPr>
          </a:p>
          <a:p>
            <a:pPr algn="just"/>
            <a:endParaRPr lang="tr-TR" sz="2000" b="0" dirty="0">
              <a:latin typeface="Times New Roman" pitchFamily="18" charset="0"/>
              <a:cs typeface="Times New Roman" pitchFamily="18" charset="0"/>
            </a:endParaRPr>
          </a:p>
        </p:txBody>
      </p:sp>
      <p:sp>
        <p:nvSpPr>
          <p:cNvPr id="4" name="Dikdörtgen 3"/>
          <p:cNvSpPr/>
          <p:nvPr/>
        </p:nvSpPr>
        <p:spPr>
          <a:xfrm>
            <a:off x="4302507" y="20625175"/>
            <a:ext cx="4295197" cy="385096"/>
          </a:xfrm>
          <a:prstGeom prst="rect">
            <a:avLst/>
          </a:prstGeom>
        </p:spPr>
        <p:txBody>
          <a:bodyPr wrap="none" lIns="76572" tIns="38286" rIns="76572" bIns="38286">
            <a:spAutoFit/>
          </a:bodyPr>
          <a:lstStyle/>
          <a:p>
            <a:r>
              <a:rPr lang="tr-TR" sz="2000" i="1" dirty="0">
                <a:latin typeface="Times New Roman" pitchFamily="18" charset="0"/>
                <a:cs typeface="Times New Roman" pitchFamily="18" charset="0"/>
              </a:rPr>
              <a:t>Şekil 1</a:t>
            </a:r>
            <a:r>
              <a:rPr lang="tr-TR" sz="2000" dirty="0">
                <a:latin typeface="Times New Roman" pitchFamily="18" charset="0"/>
                <a:cs typeface="Times New Roman" pitchFamily="18" charset="0"/>
              </a:rPr>
              <a:t>: Uygulama Use Case Diyagramı.</a:t>
            </a:r>
            <a:endParaRPr lang="tr-TR" sz="2000" i="1" dirty="0">
              <a:latin typeface="Times New Roman" pitchFamily="18" charset="0"/>
              <a:cs typeface="Times New Roman" pitchFamily="18" charset="0"/>
            </a:endParaRPr>
          </a:p>
        </p:txBody>
      </p:sp>
      <p:sp>
        <p:nvSpPr>
          <p:cNvPr id="19" name="Metin Yer Tutucusu 4"/>
          <p:cNvSpPr txBox="1">
            <a:spLocks/>
          </p:cNvSpPr>
          <p:nvPr/>
        </p:nvSpPr>
        <p:spPr>
          <a:xfrm>
            <a:off x="460386" y="23155289"/>
            <a:ext cx="11927053" cy="2765771"/>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lvl="0"/>
            <a:r>
              <a:rPr lang="tr-TR" sz="1500" b="0" dirty="0">
                <a:latin typeface="Times New Roman" pitchFamily="18" charset="0"/>
                <a:cs typeface="Times New Roman" pitchFamily="18" charset="0"/>
              </a:rPr>
              <a:t>  </a:t>
            </a:r>
          </a:p>
          <a:p>
            <a:pPr marL="0" lvl="1" algn="ctr">
              <a:spcBef>
                <a:spcPts val="0"/>
              </a:spcBef>
              <a:spcAft>
                <a:spcPts val="1675"/>
              </a:spcAft>
            </a:pPr>
            <a:r>
              <a:rPr lang="tr-TR" sz="2500" dirty="0">
                <a:latin typeface="Times New Roman" pitchFamily="18" charset="0"/>
                <a:cs typeface="Times New Roman" pitchFamily="18" charset="0"/>
              </a:rPr>
              <a:t>Kullanılan Yöntem</a:t>
            </a:r>
          </a:p>
          <a:p>
            <a:pPr algn="just"/>
            <a:r>
              <a:rPr lang="tr-TR" sz="2000" b="0" dirty="0">
                <a:latin typeface="Times New Roman" pitchFamily="18" charset="0"/>
                <a:cs typeface="Times New Roman" pitchFamily="18" charset="0"/>
              </a:rPr>
              <a:t>Bu sistemin algoritması, Matlab’ın yaygın kullanılan görüntü işleme komutlarıyla hazırlanıp daha sonra Eclipse platformunda Java ile OpenCV (Açık Kaynak Bilgisayarlı Görüntü Kitaplığı) kütüphanesi kullanılarak gerçeklenmiştir Matlab ’de hazırlanan algoritma adımları izlenerek Java'da masaüstü uygulaması yazılmıştır.</a:t>
            </a:r>
          </a:p>
        </p:txBody>
      </p:sp>
      <p:sp>
        <p:nvSpPr>
          <p:cNvPr id="10" name="Rectangle 2"/>
          <p:cNvSpPr>
            <a:spLocks noChangeArrowheads="1"/>
          </p:cNvSpPr>
          <p:nvPr/>
        </p:nvSpPr>
        <p:spPr bwMode="auto">
          <a:xfrm>
            <a:off x="0" y="-377308"/>
            <a:ext cx="154704" cy="113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572" tIns="38286" rIns="76572" bIns="38286" numCol="1" anchor="ctr" anchorCtr="0" compatLnSpc="1">
            <a:prstTxWarp prst="textNoShape">
              <a:avLst/>
            </a:prstTxWarp>
            <a:spAutoFit/>
          </a:bodyPr>
          <a:lstStyle/>
          <a:p>
            <a:endParaRPr lang="tr-TR"/>
          </a:p>
        </p:txBody>
      </p:sp>
      <p:sp>
        <p:nvSpPr>
          <p:cNvPr id="17" name="Rectangle 3"/>
          <p:cNvSpPr>
            <a:spLocks noChangeArrowheads="1"/>
          </p:cNvSpPr>
          <p:nvPr/>
        </p:nvSpPr>
        <p:spPr bwMode="auto">
          <a:xfrm>
            <a:off x="6768027" y="31577297"/>
            <a:ext cx="5544612"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i="1" dirty="0">
                <a:latin typeface="Times New Roman" pitchFamily="18" charset="0"/>
                <a:cs typeface="Times New Roman" pitchFamily="18" charset="0"/>
              </a:rPr>
              <a:t>Şekil 3: Java’da ü</a:t>
            </a:r>
            <a:r>
              <a:rPr lang="tr-TR" sz="2000" dirty="0">
                <a:latin typeface="Times New Roman" pitchFamily="18" charset="0"/>
                <a:cs typeface="Times New Roman" pitchFamily="18" charset="0"/>
              </a:rPr>
              <a:t>retilen veri örneği.</a:t>
            </a:r>
          </a:p>
        </p:txBody>
      </p:sp>
      <p:sp>
        <p:nvSpPr>
          <p:cNvPr id="24" name="Metin Yer Tutucusu 4"/>
          <p:cNvSpPr txBox="1">
            <a:spLocks/>
          </p:cNvSpPr>
          <p:nvPr/>
        </p:nvSpPr>
        <p:spPr>
          <a:xfrm>
            <a:off x="12601575" y="9577314"/>
            <a:ext cx="11803255" cy="3313448"/>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marL="0" lvl="1" algn="ctr">
              <a:spcAft>
                <a:spcPts val="1675"/>
              </a:spcAft>
            </a:pPr>
            <a:r>
              <a:rPr lang="tr-TR" sz="2500" dirty="0">
                <a:latin typeface="Times New Roman" pitchFamily="18" charset="0"/>
                <a:cs typeface="Times New Roman" pitchFamily="18" charset="0"/>
              </a:rPr>
              <a:t>Oluşabilecek Durumlar</a:t>
            </a:r>
          </a:p>
          <a:p>
            <a:pPr algn="just"/>
            <a:r>
              <a:rPr lang="tr-TR" sz="2000" b="0" dirty="0">
                <a:latin typeface="Times New Roman" pitchFamily="18" charset="0"/>
                <a:cs typeface="Times New Roman" pitchFamily="18" charset="0"/>
              </a:rPr>
              <a:t>Yazılan kodda kumaşın sabit bir renk olduğu varsayılmıştır. Farklı desenli kumaşlarda elde edilecek sonuç test edilememiştir. Bu soruna karşılık ise daire tespitinin tamamen kaldırılması düşünülmüştür. 35X35 kare haldeki kumaşın belirli aralıklarla bir kenarından diğer kenarına kadar olan mesafe ölçülürse atkı ve çözgü değerleri daha sağlıklı elde edilebilir.</a:t>
            </a: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pPr algn="just"/>
            <a:endParaRPr lang="tr-TR" sz="1500" b="0" dirty="0">
              <a:latin typeface="Times New Roman" pitchFamily="18" charset="0"/>
              <a:cs typeface="Times New Roman" pitchFamily="18" charset="0"/>
            </a:endParaRPr>
          </a:p>
        </p:txBody>
      </p:sp>
      <p:sp>
        <p:nvSpPr>
          <p:cNvPr id="26" name="Metin Yer Tutucusu 4"/>
          <p:cNvSpPr txBox="1">
            <a:spLocks/>
          </p:cNvSpPr>
          <p:nvPr/>
        </p:nvSpPr>
        <p:spPr>
          <a:xfrm>
            <a:off x="12629678" y="18961637"/>
            <a:ext cx="11991198" cy="2296027"/>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marL="1330" lvl="1" algn="ctr">
              <a:spcBef>
                <a:spcPts val="0"/>
              </a:spcBef>
              <a:spcAft>
                <a:spcPts val="1675"/>
              </a:spcAft>
            </a:pPr>
            <a:r>
              <a:rPr lang="tr-TR" sz="2500" dirty="0">
                <a:latin typeface="Times New Roman" pitchFamily="18" charset="0"/>
                <a:cs typeface="Times New Roman" pitchFamily="18" charset="0"/>
              </a:rPr>
              <a:t>Bir Test Örneği</a:t>
            </a:r>
          </a:p>
          <a:p>
            <a:pPr algn="just"/>
            <a:r>
              <a:rPr lang="tr-TR" sz="2000" b="0" dirty="0">
                <a:latin typeface="Times New Roman" pitchFamily="18" charset="0"/>
                <a:cs typeface="Times New Roman" pitchFamily="18" charset="0"/>
              </a:rPr>
              <a:t>Beyaz bir kumaş üzerine 35X35 şablon ile 8 adet işaret konulmuştur. Köşedeki her bir nokta arası mesafe 35cm’dir. Resim üzerinde filtreleme ve gürültü temizleme işlemleri uygulanmıştır. Üzerindeki noktalar tespit edildikten sonra bu işaretlerin istenilen boyutta olup olmadıkları kontrol ettirilmiştir. Daha sonra kumaş üzerindeki noktalar arası mesafeler hesaplanmıştır. Gerekli hesaplamalara göre kumaşın  3cm den büyük  fark varsa testten kaldığı, küçük bir fark varsa testi geçtiği bilgisi gösterilmiştir.</a:t>
            </a:r>
          </a:p>
        </p:txBody>
      </p:sp>
      <p:sp>
        <p:nvSpPr>
          <p:cNvPr id="32" name="Metin Yer Tutucusu 4"/>
          <p:cNvSpPr txBox="1">
            <a:spLocks/>
          </p:cNvSpPr>
          <p:nvPr/>
        </p:nvSpPr>
        <p:spPr>
          <a:xfrm>
            <a:off x="12685604" y="28953282"/>
            <a:ext cx="11635196" cy="403417"/>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5</a:t>
            </a:r>
            <a:r>
              <a:rPr lang="tr-TR" sz="2000" b="0" dirty="0">
                <a:latin typeface="Times New Roman" pitchFamily="18" charset="0"/>
                <a:cs typeface="Times New Roman" pitchFamily="18" charset="0"/>
              </a:rPr>
              <a:t>: Uygulama sonucu</a:t>
            </a:r>
            <a:endParaRPr lang="tr-TR" sz="2000" b="0" i="1" dirty="0">
              <a:latin typeface="Times New Roman" pitchFamily="18" charset="0"/>
              <a:cs typeface="Times New Roman" pitchFamily="18" charset="0"/>
            </a:endParaRPr>
          </a:p>
        </p:txBody>
      </p:sp>
      <p:sp>
        <p:nvSpPr>
          <p:cNvPr id="34" name="Metin Yer Tutucusu 4"/>
          <p:cNvSpPr txBox="1">
            <a:spLocks/>
          </p:cNvSpPr>
          <p:nvPr/>
        </p:nvSpPr>
        <p:spPr>
          <a:xfrm>
            <a:off x="12601575" y="29535671"/>
            <a:ext cx="11918322" cy="3073973"/>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500" dirty="0">
                <a:latin typeface="Times New Roman" pitchFamily="18" charset="0"/>
                <a:cs typeface="Times New Roman" pitchFamily="18" charset="0"/>
              </a:rPr>
              <a:t>Sonuçlar</a:t>
            </a:r>
          </a:p>
          <a:p>
            <a:pPr algn="just">
              <a:spcAft>
                <a:spcPts val="0"/>
              </a:spcAft>
            </a:pPr>
            <a:r>
              <a:rPr lang="tr-TR" sz="2000" b="0" dirty="0">
                <a:latin typeface="Times New Roman" pitchFamily="18" charset="0"/>
                <a:cs typeface="Times New Roman" pitchFamily="18" charset="0"/>
              </a:rPr>
              <a:t>Kumaş üretimindeki en önemli kalite parametrelerinden biri boyutsal değişimdir. Bu çalışmada konfeksiyon işletmelerinde üretim sürecinde yardımcı olabilmek amacıyla bir görüntü işleme algoritması hazırlanmış ve masaüstü uygulaması geliştirilmiştir. Bu uygulama ile görüntü işleme teknolojileri kullanarak kumaş üzerine konulan noktalar tespit edilip, noktalar arası mesafe hesaplanarak kumaş boyutu üzerindeki değişimler hesaplanmıştır. Boyutu değişen, sorun oluşturabilecek kumaşlar, ölçü noktalarında yapılan hesaplama hataları ve diğer olası hatalar giderilmek istenmiş, hatasız hızlı ve verimli üretimin gerçekleşmesi adına bir uygulama gerçeklenmiştir.</a:t>
            </a:r>
          </a:p>
        </p:txBody>
      </p:sp>
      <p:pic>
        <p:nvPicPr>
          <p:cNvPr id="28" name="Resim 27" descr="uçurtma, yeşil, gök, metin içeren bir resim&#10;&#10;Açıklama otomatik olarak oluşturuldu">
            <a:extLst>
              <a:ext uri="{FF2B5EF4-FFF2-40B4-BE49-F238E27FC236}">
                <a16:creationId xmlns:a16="http://schemas.microsoft.com/office/drawing/2014/main" id="{8A3E5ACB-25C1-4391-9CF2-FFCBA92E0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7391" y="26389920"/>
            <a:ext cx="5008168" cy="5008168"/>
          </a:xfrm>
          <a:prstGeom prst="rect">
            <a:avLst/>
          </a:prstGeom>
        </p:spPr>
      </p:pic>
      <p:pic>
        <p:nvPicPr>
          <p:cNvPr id="39" name="Resim 38" descr="C:\Users\ZEYNEPTORUN\Desktop\prg çıktısı.PNG">
            <a:extLst>
              <a:ext uri="{FF2B5EF4-FFF2-40B4-BE49-F238E27FC236}">
                <a16:creationId xmlns:a16="http://schemas.microsoft.com/office/drawing/2014/main" id="{BCEC2813-F860-453F-BBDE-ECF69F7CB12F}"/>
              </a:ext>
            </a:extLst>
          </p:cNvPr>
          <p:cNvPicPr/>
          <p:nvPr/>
        </p:nvPicPr>
        <p:blipFill rotWithShape="1">
          <a:blip r:embed="rId3">
            <a:extLst>
              <a:ext uri="{28A0092B-C50C-407E-A947-70E740481C1C}">
                <a14:useLocalDpi xmlns:a14="http://schemas.microsoft.com/office/drawing/2010/main" val="0"/>
              </a:ext>
            </a:extLst>
          </a:blip>
          <a:srcRect t="2540"/>
          <a:stretch/>
        </p:blipFill>
        <p:spPr bwMode="auto">
          <a:xfrm>
            <a:off x="803624" y="26389920"/>
            <a:ext cx="6065397" cy="5008168"/>
          </a:xfrm>
          <a:prstGeom prst="rect">
            <a:avLst/>
          </a:prstGeom>
          <a:noFill/>
          <a:ln>
            <a:noFill/>
          </a:ln>
          <a:extLst>
            <a:ext uri="{53640926-AAD7-44D8-BBD7-CCE9431645EC}">
              <a14:shadowObscured xmlns:a14="http://schemas.microsoft.com/office/drawing/2010/main"/>
            </a:ext>
          </a:extLst>
        </p:spPr>
      </p:pic>
      <p:sp>
        <p:nvSpPr>
          <p:cNvPr id="41" name="Dikdörtgen 40">
            <a:extLst>
              <a:ext uri="{FF2B5EF4-FFF2-40B4-BE49-F238E27FC236}">
                <a16:creationId xmlns:a16="http://schemas.microsoft.com/office/drawing/2014/main" id="{1DA57DE6-BA01-438D-83C5-0DB30F34BE53}"/>
              </a:ext>
            </a:extLst>
          </p:cNvPr>
          <p:cNvSpPr/>
          <p:nvPr/>
        </p:nvSpPr>
        <p:spPr>
          <a:xfrm>
            <a:off x="16721054" y="15537532"/>
            <a:ext cx="3948948" cy="385096"/>
          </a:xfrm>
          <a:prstGeom prst="rect">
            <a:avLst/>
          </a:prstGeom>
        </p:spPr>
        <p:txBody>
          <a:bodyPr wrap="square" lIns="76572" tIns="38286" rIns="76572" bIns="38286">
            <a:spAutoFit/>
          </a:bodyPr>
          <a:lstStyle/>
          <a:p>
            <a:r>
              <a:rPr lang="tr-TR" sz="2000" i="1" dirty="0">
                <a:latin typeface="Times New Roman" pitchFamily="18" charset="0"/>
                <a:cs typeface="Times New Roman" pitchFamily="18" charset="0"/>
              </a:rPr>
              <a:t>Şekil 4</a:t>
            </a:r>
            <a:r>
              <a:rPr lang="tr-TR" sz="2000" dirty="0">
                <a:latin typeface="Times New Roman" pitchFamily="18" charset="0"/>
                <a:cs typeface="Times New Roman" pitchFamily="18" charset="0"/>
              </a:rPr>
              <a:t>: Kenarlar arası ölçüm şeması.</a:t>
            </a:r>
            <a:endParaRPr lang="tr-TR" sz="2000" i="1" dirty="0">
              <a:latin typeface="Times New Roman" pitchFamily="18" charset="0"/>
              <a:cs typeface="Times New Roman" pitchFamily="18" charset="0"/>
            </a:endParaRPr>
          </a:p>
        </p:txBody>
      </p:sp>
      <p:pic>
        <p:nvPicPr>
          <p:cNvPr id="42" name="Resim 41" descr="C:\Users\ZEYNEPTORUN\Desktop\ÖNERİ.png">
            <a:extLst>
              <a:ext uri="{FF2B5EF4-FFF2-40B4-BE49-F238E27FC236}">
                <a16:creationId xmlns:a16="http://schemas.microsoft.com/office/drawing/2014/main" id="{27038334-663A-43D9-910C-118CF14D92D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42581" y="11976381"/>
            <a:ext cx="3987250" cy="3468956"/>
          </a:xfrm>
          <a:prstGeom prst="rect">
            <a:avLst/>
          </a:prstGeom>
          <a:noFill/>
          <a:ln>
            <a:noFill/>
          </a:ln>
        </p:spPr>
      </p:pic>
      <p:sp>
        <p:nvSpPr>
          <p:cNvPr id="43" name="Dikdörtgen 42">
            <a:extLst>
              <a:ext uri="{FF2B5EF4-FFF2-40B4-BE49-F238E27FC236}">
                <a16:creationId xmlns:a16="http://schemas.microsoft.com/office/drawing/2014/main" id="{93857D42-E599-4B9D-95EB-83948E46BBE8}"/>
              </a:ext>
            </a:extLst>
          </p:cNvPr>
          <p:cNvSpPr/>
          <p:nvPr/>
        </p:nvSpPr>
        <p:spPr>
          <a:xfrm>
            <a:off x="12870039" y="16231619"/>
            <a:ext cx="11150025" cy="1923979"/>
          </a:xfrm>
          <a:prstGeom prst="rect">
            <a:avLst/>
          </a:prstGeom>
        </p:spPr>
        <p:txBody>
          <a:bodyPr wrap="square" lIns="76572" tIns="38286" rIns="76572" bIns="38286">
            <a:spAutoFit/>
          </a:bodyPr>
          <a:lstStyle/>
          <a:p>
            <a:pPr algn="just">
              <a:spcBef>
                <a:spcPts val="480"/>
              </a:spcBef>
              <a:spcAft>
                <a:spcPts val="0"/>
              </a:spcAft>
            </a:pPr>
            <a:r>
              <a:rPr lang="tr-TR" sz="2000" dirty="0">
                <a:latin typeface="Times New Roman" panose="02020603050405020304" pitchFamily="18" charset="0"/>
                <a:ea typeface="Times New Roman" panose="02020603050405020304" pitchFamily="18" charset="0"/>
              </a:rPr>
              <a:t>Hesaplama işlemlerinin doğruluğu, çekilen resmin çözünürlüğü ve fotoğrafı çekecek olan cihazın kumaşa olan konumu ile yakından ilgilidir. Eğer fotoğrafta kumaş herhangi şekilde yamuk veya kötü çıkarsa algılama işlemi veya sonuç buna bağlı olarak değişir. Testi uygulayacak kişilerin her biri fotoğrafı kendi çekmeye çalışırsa farklı konumlar, fotoğraf açıları, ışıklandırma, fotoğraf çözünürlüğü gibi sebeplerden test sonuçları hatalı çıkabilir veya hiç algılama yapamayabilir. Bu durumda fotoğrafı çekecek cihaz ile kumaş arasında mesafenin sabitlenmesi gerekmektedir.</a:t>
            </a:r>
          </a:p>
        </p:txBody>
      </p:sp>
      <p:pic>
        <p:nvPicPr>
          <p:cNvPr id="27" name="Resim 26" descr="D:\DersNOTLARI\BitirmeProjesi\RAPOR\UML diyagram.png">
            <a:extLst>
              <a:ext uri="{FF2B5EF4-FFF2-40B4-BE49-F238E27FC236}">
                <a16:creationId xmlns:a16="http://schemas.microsoft.com/office/drawing/2014/main" id="{0BB7153A-BA61-42F7-A267-C6DF2CBC489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304431" y="15595817"/>
            <a:ext cx="7836845" cy="5100907"/>
          </a:xfrm>
          <a:prstGeom prst="rect">
            <a:avLst/>
          </a:prstGeom>
          <a:noFill/>
          <a:ln>
            <a:noFill/>
          </a:ln>
        </p:spPr>
      </p:pic>
      <p:sp>
        <p:nvSpPr>
          <p:cNvPr id="29" name="Rectangle 3">
            <a:extLst>
              <a:ext uri="{FF2B5EF4-FFF2-40B4-BE49-F238E27FC236}">
                <a16:creationId xmlns:a16="http://schemas.microsoft.com/office/drawing/2014/main" id="{00D33318-A26A-4A7F-BC27-5CA876A3C3BE}"/>
              </a:ext>
            </a:extLst>
          </p:cNvPr>
          <p:cNvSpPr>
            <a:spLocks noChangeArrowheads="1"/>
          </p:cNvSpPr>
          <p:nvPr/>
        </p:nvSpPr>
        <p:spPr bwMode="auto">
          <a:xfrm>
            <a:off x="1324409" y="31577297"/>
            <a:ext cx="5544612"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i="1" dirty="0">
                <a:latin typeface="Times New Roman" pitchFamily="18" charset="0"/>
                <a:cs typeface="Times New Roman" pitchFamily="18" charset="0"/>
              </a:rPr>
              <a:t>Şekil 2: Matlab ’de ü</a:t>
            </a:r>
            <a:r>
              <a:rPr lang="tr-TR" sz="2000" dirty="0">
                <a:latin typeface="Times New Roman" pitchFamily="18" charset="0"/>
                <a:cs typeface="Times New Roman" pitchFamily="18" charset="0"/>
              </a:rPr>
              <a:t>retilen veri örneği.</a:t>
            </a:r>
          </a:p>
        </p:txBody>
      </p:sp>
      <p:pic>
        <p:nvPicPr>
          <p:cNvPr id="9" name="Resim 8" descr="ekran görüntüsü, iç mekan, bilgisayar, elektronik eşyalar içeren bir resim&#10;&#10;Açıklama otomatik olarak oluşturuldu">
            <a:extLst>
              <a:ext uri="{FF2B5EF4-FFF2-40B4-BE49-F238E27FC236}">
                <a16:creationId xmlns:a16="http://schemas.microsoft.com/office/drawing/2014/main" id="{452FF883-F392-43F4-BC35-907C109D81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94690" y="21756942"/>
            <a:ext cx="11326110" cy="6851371"/>
          </a:xfrm>
          <a:prstGeom prst="rect">
            <a:avLst/>
          </a:prstGeom>
        </p:spPr>
      </p:pic>
      <p:sp>
        <p:nvSpPr>
          <p:cNvPr id="23" name="Metin Yer Tutucusu 2">
            <a:extLst>
              <a:ext uri="{FF2B5EF4-FFF2-40B4-BE49-F238E27FC236}">
                <a16:creationId xmlns:a16="http://schemas.microsoft.com/office/drawing/2014/main" id="{BF3B5B2E-8465-4030-AF8C-9686DB1E3A96}"/>
              </a:ext>
            </a:extLst>
          </p:cNvPr>
          <p:cNvSpPr txBox="1">
            <a:spLocks/>
          </p:cNvSpPr>
          <p:nvPr/>
        </p:nvSpPr>
        <p:spPr>
          <a:xfrm>
            <a:off x="6424595" y="7730953"/>
            <a:ext cx="11925688" cy="1433331"/>
          </a:xfrm>
          <a:prstGeom prst="rect">
            <a:avLst/>
          </a:prstGeom>
        </p:spPr>
        <p:txBody>
          <a:bodyPr vert="horz" lIns="349734" tIns="174868" rIns="349734" bIns="174868" rtlCol="0" anchor="b">
            <a:noAutofit/>
          </a:bodyPr>
          <a:lst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a:lstStyle>
          <a:p>
            <a:pPr algn="ctr"/>
            <a:r>
              <a:rPr lang="tr-TR" sz="3300" b="1" dirty="0">
                <a:latin typeface="Times New Roman" pitchFamily="18" charset="0"/>
                <a:cs typeface="Times New Roman" pitchFamily="18" charset="0"/>
              </a:rPr>
              <a:t>DANIŞMAN</a:t>
            </a:r>
            <a:endParaRPr lang="tr-TR" sz="3300" b="1" baseline="30000" dirty="0">
              <a:latin typeface="Times New Roman" pitchFamily="18" charset="0"/>
              <a:cs typeface="Times New Roman" pitchFamily="18" charset="0"/>
            </a:endParaRPr>
          </a:p>
          <a:p>
            <a:pPr algn="ctr"/>
            <a:r>
              <a:rPr lang="tr-TR" sz="3300" b="0" i="1" dirty="0">
                <a:latin typeface="Times New Roman" pitchFamily="18" charset="0"/>
                <a:cs typeface="Times New Roman" pitchFamily="18" charset="0"/>
              </a:rPr>
              <a:t>Doç. Dr. Devrim AKGÜN</a:t>
            </a:r>
          </a:p>
        </p:txBody>
      </p:sp>
    </p:spTree>
    <p:extLst>
      <p:ext uri="{BB962C8B-B14F-4D97-AF65-F5344CB8AC3E}">
        <p14:creationId xmlns:p14="http://schemas.microsoft.com/office/powerpoint/2010/main" val="3398981680"/>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546</Words>
  <Application>Microsoft Office PowerPoint</Application>
  <PresentationFormat>Özel</PresentationFormat>
  <Paragraphs>29</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Calibri</vt:lpstr>
      <vt:lpstr>Times New Roman</vt:lpstr>
      <vt:lpstr>Ofis Teması</vt:lpstr>
      <vt:lpstr>Görüntü İşleme Tabanlı Kumaş Kalitesi Test Yazılımı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MFA</dc:creator>
  <cp:lastModifiedBy>ZEYNEPTORUN</cp:lastModifiedBy>
  <cp:revision>67</cp:revision>
  <dcterms:created xsi:type="dcterms:W3CDTF">2012-11-19T22:28:04Z</dcterms:created>
  <dcterms:modified xsi:type="dcterms:W3CDTF">2019-05-07T13:10:52Z</dcterms:modified>
</cp:coreProperties>
</file>