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8" r:id="rId4"/>
    <p:sldId id="257" r:id="rId5"/>
    <p:sldId id="268" r:id="rId6"/>
    <p:sldId id="260" r:id="rId7"/>
    <p:sldId id="261" r:id="rId8"/>
    <p:sldId id="262" r:id="rId9"/>
    <p:sldId id="263" r:id="rId10"/>
    <p:sldId id="266" r:id="rId11"/>
    <p:sldId id="264" r:id="rId12"/>
    <p:sldId id="265" r:id="rId13"/>
    <p:sldId id="270" r:id="rId14"/>
    <p:sldId id="272" r:id="rId15"/>
    <p:sldId id="273" r:id="rId16"/>
    <p:sldId id="271" r:id="rId17"/>
    <p:sldId id="276" r:id="rId18"/>
    <p:sldId id="277"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YNEPTORUN" initials="ZT" lastIdx="1" clrIdx="0">
    <p:extLst>
      <p:ext uri="{19B8F6BF-5375-455C-9EA6-DF929625EA0E}">
        <p15:presenceInfo xmlns:p15="http://schemas.microsoft.com/office/powerpoint/2012/main" userId="ZEYNEPTOR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A54C80-263E-416B-A8E0-580EDEADCBDC}"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8F2191B-BBE8-4F57-B3DA-C3D0194C7173}"/>
              </a:ext>
            </a:extLst>
          </p:cNvPr>
          <p:cNvSpPr>
            <a:spLocks noGrp="1"/>
          </p:cNvSpPr>
          <p:nvPr>
            <p:ph type="ctrTitle"/>
          </p:nvPr>
        </p:nvSpPr>
        <p:spPr/>
        <p:txBody>
          <a:bodyPr/>
          <a:lstStyle/>
          <a:p>
            <a:br>
              <a:rPr lang="tr-TR" dirty="0"/>
            </a:br>
            <a:r>
              <a:rPr lang="tr-TR" dirty="0"/>
              <a:t> </a:t>
            </a:r>
            <a:r>
              <a:rPr lang="tr-TR" b="1" dirty="0"/>
              <a:t>GÖRÜNTÜ İŞLEME TABANLI KUMAŞ KALİTESİ </a:t>
            </a:r>
            <a:br>
              <a:rPr lang="tr-TR" dirty="0"/>
            </a:br>
            <a:r>
              <a:rPr lang="tr-TR" b="1" dirty="0"/>
              <a:t>TEST YAZILIMI </a:t>
            </a:r>
            <a:endParaRPr lang="tr-TR" dirty="0"/>
          </a:p>
        </p:txBody>
      </p:sp>
      <p:sp>
        <p:nvSpPr>
          <p:cNvPr id="3" name="Alt Başlık 2">
            <a:extLst>
              <a:ext uri="{FF2B5EF4-FFF2-40B4-BE49-F238E27FC236}">
                <a16:creationId xmlns:a16="http://schemas.microsoft.com/office/drawing/2014/main" id="{0AEE0D7F-B7C1-440E-A4CB-C0BF93D928E9}"/>
              </a:ext>
            </a:extLst>
          </p:cNvPr>
          <p:cNvSpPr>
            <a:spLocks noGrp="1"/>
          </p:cNvSpPr>
          <p:nvPr>
            <p:ph type="subTitle" idx="1"/>
          </p:nvPr>
        </p:nvSpPr>
        <p:spPr/>
        <p:txBody>
          <a:bodyPr/>
          <a:lstStyle/>
          <a:p>
            <a:r>
              <a:rPr lang="tr-TR" dirty="0"/>
              <a:t>Zeynep TORUN</a:t>
            </a:r>
          </a:p>
        </p:txBody>
      </p:sp>
    </p:spTree>
    <p:extLst>
      <p:ext uri="{BB962C8B-B14F-4D97-AF65-F5344CB8AC3E}">
        <p14:creationId xmlns:p14="http://schemas.microsoft.com/office/powerpoint/2010/main" val="276263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7F14A0-8FD8-48A8-85C0-2AC0FE54FD1D}"/>
              </a:ext>
            </a:extLst>
          </p:cNvPr>
          <p:cNvSpPr>
            <a:spLocks noGrp="1"/>
          </p:cNvSpPr>
          <p:nvPr>
            <p:ph type="title"/>
          </p:nvPr>
        </p:nvSpPr>
        <p:spPr/>
        <p:txBody>
          <a:bodyPr/>
          <a:lstStyle/>
          <a:p>
            <a:r>
              <a:rPr lang="tr-TR" dirty="0"/>
              <a:t>Algoritma Aşamaları</a:t>
            </a:r>
          </a:p>
        </p:txBody>
      </p:sp>
      <p:sp>
        <p:nvSpPr>
          <p:cNvPr id="3" name="İçerik Yer Tutucusu 2">
            <a:extLst>
              <a:ext uri="{FF2B5EF4-FFF2-40B4-BE49-F238E27FC236}">
                <a16:creationId xmlns:a16="http://schemas.microsoft.com/office/drawing/2014/main" id="{9D5088B4-DBA6-4A46-A804-69B722F7AD63}"/>
              </a:ext>
            </a:extLst>
          </p:cNvPr>
          <p:cNvSpPr>
            <a:spLocks noGrp="1"/>
          </p:cNvSpPr>
          <p:nvPr>
            <p:ph idx="1"/>
          </p:nvPr>
        </p:nvSpPr>
        <p:spPr>
          <a:xfrm>
            <a:off x="228155" y="1772653"/>
            <a:ext cx="3638859" cy="4793916"/>
          </a:xfrm>
        </p:spPr>
        <p:txBody>
          <a:bodyPr/>
          <a:lstStyle/>
          <a:p>
            <a:r>
              <a:rPr lang="tr-TR" dirty="0"/>
              <a:t>2. Aşama:  Sıralama</a:t>
            </a:r>
          </a:p>
          <a:p>
            <a:pPr marL="0" indent="0">
              <a:buNone/>
            </a:pPr>
            <a:r>
              <a:rPr lang="tr-TR" dirty="0"/>
              <a:t>8x2 “konumlar” matrisi daireler oluşturulduğunda X eksenine göre sıralama yapılır. </a:t>
            </a:r>
          </a:p>
          <a:p>
            <a:pPr marL="0" indent="0">
              <a:buNone/>
            </a:pPr>
            <a:r>
              <a:rPr lang="tr-TR" dirty="0"/>
              <a:t>“konumlar” matrisinin ilk üç elemanı “</a:t>
            </a:r>
            <a:r>
              <a:rPr lang="tr-TR" dirty="0" err="1"/>
              <a:t>dizibir</a:t>
            </a:r>
            <a:r>
              <a:rPr lang="tr-TR" dirty="0"/>
              <a:t>”, dördüncü ve beşinci elemanları “</a:t>
            </a:r>
            <a:r>
              <a:rPr lang="tr-TR" dirty="0" err="1"/>
              <a:t>diziiki</a:t>
            </a:r>
            <a:r>
              <a:rPr lang="tr-TR" dirty="0"/>
              <a:t>”, ve son üç elemanları da “</a:t>
            </a:r>
            <a:r>
              <a:rPr lang="tr-TR" dirty="0" err="1"/>
              <a:t>diziuc</a:t>
            </a:r>
            <a:r>
              <a:rPr lang="tr-TR" dirty="0"/>
              <a:t>” matrislerine atılır. Bu üç matris için Y koordinat değerlerine göre sıralama yaparak istenilen sıralama elde edilir. </a:t>
            </a:r>
          </a:p>
          <a:p>
            <a:pPr marL="0" indent="0">
              <a:buNone/>
            </a:pPr>
            <a:endParaRPr lang="tr-TR" dirty="0"/>
          </a:p>
          <a:p>
            <a:pPr marL="0" indent="0">
              <a:buNone/>
            </a:pPr>
            <a:endParaRPr lang="tr-TR" dirty="0"/>
          </a:p>
        </p:txBody>
      </p:sp>
      <p:pic>
        <p:nvPicPr>
          <p:cNvPr id="5" name="Resim 4">
            <a:extLst>
              <a:ext uri="{FF2B5EF4-FFF2-40B4-BE49-F238E27FC236}">
                <a16:creationId xmlns:a16="http://schemas.microsoft.com/office/drawing/2014/main" id="{3314DAFA-F5B8-4A63-8D8A-EABB2D3F8EB2}"/>
              </a:ext>
            </a:extLst>
          </p:cNvPr>
          <p:cNvPicPr>
            <a:picLocks noChangeAspect="1"/>
          </p:cNvPicPr>
          <p:nvPr/>
        </p:nvPicPr>
        <p:blipFill>
          <a:blip r:embed="rId2"/>
          <a:stretch>
            <a:fillRect/>
          </a:stretch>
        </p:blipFill>
        <p:spPr>
          <a:xfrm>
            <a:off x="4536534" y="1270000"/>
            <a:ext cx="7427311" cy="5101390"/>
          </a:xfrm>
          <a:prstGeom prst="rect">
            <a:avLst/>
          </a:prstGeom>
        </p:spPr>
      </p:pic>
    </p:spTree>
    <p:extLst>
      <p:ext uri="{BB962C8B-B14F-4D97-AF65-F5344CB8AC3E}">
        <p14:creationId xmlns:p14="http://schemas.microsoft.com/office/powerpoint/2010/main" val="150184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7F14A0-8FD8-48A8-85C0-2AC0FE54FD1D}"/>
              </a:ext>
            </a:extLst>
          </p:cNvPr>
          <p:cNvSpPr>
            <a:spLocks noGrp="1"/>
          </p:cNvSpPr>
          <p:nvPr>
            <p:ph type="title"/>
          </p:nvPr>
        </p:nvSpPr>
        <p:spPr/>
        <p:txBody>
          <a:bodyPr/>
          <a:lstStyle/>
          <a:p>
            <a:r>
              <a:rPr lang="tr-TR" dirty="0"/>
              <a:t>Algoritma Aşamaları</a:t>
            </a:r>
          </a:p>
        </p:txBody>
      </p:sp>
      <p:sp>
        <p:nvSpPr>
          <p:cNvPr id="3" name="İçerik Yer Tutucusu 2">
            <a:extLst>
              <a:ext uri="{FF2B5EF4-FFF2-40B4-BE49-F238E27FC236}">
                <a16:creationId xmlns:a16="http://schemas.microsoft.com/office/drawing/2014/main" id="{9D5088B4-DBA6-4A46-A804-69B722F7AD63}"/>
              </a:ext>
            </a:extLst>
          </p:cNvPr>
          <p:cNvSpPr>
            <a:spLocks noGrp="1"/>
          </p:cNvSpPr>
          <p:nvPr>
            <p:ph idx="1"/>
          </p:nvPr>
        </p:nvSpPr>
        <p:spPr/>
        <p:txBody>
          <a:bodyPr/>
          <a:lstStyle/>
          <a:p>
            <a:r>
              <a:rPr lang="tr-TR" dirty="0"/>
              <a:t>3. Aşama: </a:t>
            </a:r>
          </a:p>
          <a:p>
            <a:pPr marL="0" indent="0">
              <a:buNone/>
            </a:pPr>
            <a:r>
              <a:rPr lang="tr-TR" dirty="0"/>
              <a:t>Oluşturulan </a:t>
            </a:r>
            <a:r>
              <a:rPr lang="tr-TR" dirty="0" err="1"/>
              <a:t>dizibir</a:t>
            </a:r>
            <a:r>
              <a:rPr lang="tr-TR" dirty="0"/>
              <a:t>, </a:t>
            </a:r>
            <a:r>
              <a:rPr lang="tr-TR" dirty="0" err="1"/>
              <a:t>diziiki</a:t>
            </a:r>
            <a:r>
              <a:rPr lang="tr-TR" dirty="0"/>
              <a:t>, </a:t>
            </a:r>
            <a:r>
              <a:rPr lang="tr-TR" dirty="0" err="1"/>
              <a:t>diziuc</a:t>
            </a:r>
            <a:r>
              <a:rPr lang="tr-TR" dirty="0"/>
              <a:t> matrislerin aracılığıyla yatayda en sol ve en sağdaki dairelerin X koordinatların farklarını hesaplatarak </a:t>
            </a:r>
            <a:r>
              <a:rPr lang="tr-TR" sz="2000" b="1" dirty="0">
                <a:solidFill>
                  <a:srgbClr val="FF0000"/>
                </a:solidFill>
              </a:rPr>
              <a:t>atkı</a:t>
            </a:r>
            <a:r>
              <a:rPr lang="tr-TR" dirty="0"/>
              <a:t> değerleri, dikeyde en üst ve en alttaki dairelerin Y koordinatların farklarını hesaplatarak </a:t>
            </a:r>
            <a:r>
              <a:rPr lang="tr-TR" sz="2000" b="1" dirty="0">
                <a:solidFill>
                  <a:srgbClr val="FF0000"/>
                </a:solidFill>
              </a:rPr>
              <a:t>çözgü</a:t>
            </a:r>
            <a:r>
              <a:rPr lang="tr-TR" dirty="0"/>
              <a:t> değerleri hesaplanır. Ekrana yazdıktan sonra atkı ve çözgü değerlerini toplayıp 3’e bölerek </a:t>
            </a:r>
            <a:r>
              <a:rPr lang="tr-TR" u="sng" dirty="0"/>
              <a:t>ortalaması</a:t>
            </a:r>
            <a:r>
              <a:rPr lang="tr-TR" dirty="0"/>
              <a:t> alınır. </a:t>
            </a:r>
          </a:p>
        </p:txBody>
      </p:sp>
    </p:spTree>
    <p:extLst>
      <p:ext uri="{BB962C8B-B14F-4D97-AF65-F5344CB8AC3E}">
        <p14:creationId xmlns:p14="http://schemas.microsoft.com/office/powerpoint/2010/main" val="178992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7F14A0-8FD8-48A8-85C0-2AC0FE54FD1D}"/>
              </a:ext>
            </a:extLst>
          </p:cNvPr>
          <p:cNvSpPr>
            <a:spLocks noGrp="1"/>
          </p:cNvSpPr>
          <p:nvPr>
            <p:ph type="title"/>
          </p:nvPr>
        </p:nvSpPr>
        <p:spPr/>
        <p:txBody>
          <a:bodyPr/>
          <a:lstStyle/>
          <a:p>
            <a:r>
              <a:rPr lang="tr-TR" dirty="0"/>
              <a:t>Algoritma Aşamaları</a:t>
            </a:r>
          </a:p>
        </p:txBody>
      </p:sp>
      <p:sp>
        <p:nvSpPr>
          <p:cNvPr id="3" name="İçerik Yer Tutucusu 2">
            <a:extLst>
              <a:ext uri="{FF2B5EF4-FFF2-40B4-BE49-F238E27FC236}">
                <a16:creationId xmlns:a16="http://schemas.microsoft.com/office/drawing/2014/main" id="{9D5088B4-DBA6-4A46-A804-69B722F7AD63}"/>
              </a:ext>
            </a:extLst>
          </p:cNvPr>
          <p:cNvSpPr>
            <a:spLocks noGrp="1"/>
          </p:cNvSpPr>
          <p:nvPr>
            <p:ph idx="1"/>
          </p:nvPr>
        </p:nvSpPr>
        <p:spPr/>
        <p:txBody>
          <a:bodyPr/>
          <a:lstStyle/>
          <a:p>
            <a:r>
              <a:rPr lang="tr-TR" dirty="0"/>
              <a:t>4. Aşama: </a:t>
            </a:r>
          </a:p>
          <a:p>
            <a:pPr marL="0" indent="0">
              <a:buNone/>
            </a:pPr>
            <a:r>
              <a:rPr lang="tr-TR" dirty="0"/>
              <a:t>Atkı ve çözgü değerlerinin ortalamalarından büyük olandan küçük olanı çıkartılıp </a:t>
            </a:r>
            <a:r>
              <a:rPr lang="tr-TR" u="sng" dirty="0"/>
              <a:t>mutlak değeri </a:t>
            </a:r>
            <a:r>
              <a:rPr lang="tr-TR" dirty="0"/>
              <a:t>elde edilir. Mutlak değeri 3’ten küçük ise kumaş testten geçer büyük ise testten kalır. Testten kalan kumaşın kullanılmasına izin verilmez. </a:t>
            </a:r>
          </a:p>
        </p:txBody>
      </p:sp>
    </p:spTree>
    <p:extLst>
      <p:ext uri="{BB962C8B-B14F-4D97-AF65-F5344CB8AC3E}">
        <p14:creationId xmlns:p14="http://schemas.microsoft.com/office/powerpoint/2010/main" val="2086655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Isosceles Triangle 21">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Parallelogram 23">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Unvan 1">
            <a:extLst>
              <a:ext uri="{FF2B5EF4-FFF2-40B4-BE49-F238E27FC236}">
                <a16:creationId xmlns:a16="http://schemas.microsoft.com/office/drawing/2014/main" id="{CDFDC7D6-4375-418C-8CF2-C6D3B1A501CC}"/>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r>
              <a:rPr lang="en-US" sz="5400" dirty="0" err="1"/>
              <a:t>Örnek</a:t>
            </a:r>
            <a:r>
              <a:rPr lang="tr-TR" sz="5400" dirty="0" err="1"/>
              <a:t>ler</a:t>
            </a:r>
            <a:endParaRPr lang="en-US" sz="5400" dirty="0"/>
          </a:p>
        </p:txBody>
      </p:sp>
      <p:sp>
        <p:nvSpPr>
          <p:cNvPr id="36"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067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2E0361E-371A-4955-9344-5CE1E5D85C82}"/>
              </a:ext>
            </a:extLst>
          </p:cNvPr>
          <p:cNvPicPr>
            <a:picLocks noGrp="1" noChangeAspect="1"/>
          </p:cNvPicPr>
          <p:nvPr>
            <p:ph idx="1"/>
          </p:nvPr>
        </p:nvPicPr>
        <p:blipFill>
          <a:blip r:embed="rId2"/>
          <a:stretch>
            <a:fillRect/>
          </a:stretch>
        </p:blipFill>
        <p:spPr>
          <a:xfrm>
            <a:off x="0" y="1140179"/>
            <a:ext cx="9529702" cy="5717822"/>
          </a:xfrm>
        </p:spPr>
      </p:pic>
      <p:sp>
        <p:nvSpPr>
          <p:cNvPr id="6" name="İçerik Yer Tutucusu 2">
            <a:extLst>
              <a:ext uri="{FF2B5EF4-FFF2-40B4-BE49-F238E27FC236}">
                <a16:creationId xmlns:a16="http://schemas.microsoft.com/office/drawing/2014/main" id="{36236B18-39A1-4361-A819-9245C98BA32F}"/>
              </a:ext>
            </a:extLst>
          </p:cNvPr>
          <p:cNvSpPr txBox="1">
            <a:spLocks/>
          </p:cNvSpPr>
          <p:nvPr/>
        </p:nvSpPr>
        <p:spPr>
          <a:xfrm>
            <a:off x="395400" y="399522"/>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dirty="0"/>
              <a:t>35cm resimde kirli bir görüntü üzerinde daire tespiti</a:t>
            </a:r>
          </a:p>
        </p:txBody>
      </p:sp>
    </p:spTree>
    <p:extLst>
      <p:ext uri="{BB962C8B-B14F-4D97-AF65-F5344CB8AC3E}">
        <p14:creationId xmlns:p14="http://schemas.microsoft.com/office/powerpoint/2010/main" val="466080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75385EDA-605A-481E-820D-2386BCFF44CE}"/>
              </a:ext>
            </a:extLst>
          </p:cNvPr>
          <p:cNvSpPr>
            <a:spLocks noGrp="1"/>
          </p:cNvSpPr>
          <p:nvPr>
            <p:ph idx="1"/>
          </p:nvPr>
        </p:nvSpPr>
        <p:spPr>
          <a:xfrm>
            <a:off x="361774" y="286632"/>
            <a:ext cx="8596312" cy="3881437"/>
          </a:xfrm>
        </p:spPr>
        <p:txBody>
          <a:bodyPr/>
          <a:lstStyle/>
          <a:p>
            <a:r>
              <a:rPr lang="tr-TR" dirty="0"/>
              <a:t>35cm resimde kirli bir görüntü üzerinde daire tespiti</a:t>
            </a:r>
          </a:p>
        </p:txBody>
      </p:sp>
      <p:pic>
        <p:nvPicPr>
          <p:cNvPr id="6" name="Resim 5">
            <a:extLst>
              <a:ext uri="{FF2B5EF4-FFF2-40B4-BE49-F238E27FC236}">
                <a16:creationId xmlns:a16="http://schemas.microsoft.com/office/drawing/2014/main" id="{C7BD8FB0-8BF4-42F3-99D3-03A4B978DF6A}"/>
              </a:ext>
            </a:extLst>
          </p:cNvPr>
          <p:cNvPicPr>
            <a:picLocks noChangeAspect="1"/>
          </p:cNvPicPr>
          <p:nvPr/>
        </p:nvPicPr>
        <p:blipFill>
          <a:blip r:embed="rId2"/>
          <a:stretch>
            <a:fillRect/>
          </a:stretch>
        </p:blipFill>
        <p:spPr>
          <a:xfrm>
            <a:off x="0" y="1014412"/>
            <a:ext cx="9739312" cy="5843587"/>
          </a:xfrm>
          <a:prstGeom prst="rect">
            <a:avLst/>
          </a:prstGeom>
        </p:spPr>
      </p:pic>
    </p:spTree>
    <p:extLst>
      <p:ext uri="{BB962C8B-B14F-4D97-AF65-F5344CB8AC3E}">
        <p14:creationId xmlns:p14="http://schemas.microsoft.com/office/powerpoint/2010/main" val="415867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8A3277E-9DB9-43E1-9382-7052C04B232F}"/>
              </a:ext>
            </a:extLst>
          </p:cNvPr>
          <p:cNvSpPr>
            <a:spLocks noGrp="1"/>
          </p:cNvSpPr>
          <p:nvPr>
            <p:ph idx="1"/>
          </p:nvPr>
        </p:nvSpPr>
        <p:spPr>
          <a:xfrm>
            <a:off x="395400" y="399522"/>
            <a:ext cx="8596668" cy="3880773"/>
          </a:xfrm>
        </p:spPr>
        <p:txBody>
          <a:bodyPr/>
          <a:lstStyle/>
          <a:p>
            <a:r>
              <a:rPr lang="tr-TR" dirty="0"/>
              <a:t>35cm beyaz kumaş üzerinde daire tespiti</a:t>
            </a:r>
          </a:p>
        </p:txBody>
      </p:sp>
      <p:pic>
        <p:nvPicPr>
          <p:cNvPr id="4" name="Resim 3">
            <a:extLst>
              <a:ext uri="{FF2B5EF4-FFF2-40B4-BE49-F238E27FC236}">
                <a16:creationId xmlns:a16="http://schemas.microsoft.com/office/drawing/2014/main" id="{41AF4608-1AD4-4468-A705-D60459E1EA8C}"/>
              </a:ext>
            </a:extLst>
          </p:cNvPr>
          <p:cNvPicPr>
            <a:picLocks noChangeAspect="1"/>
          </p:cNvPicPr>
          <p:nvPr/>
        </p:nvPicPr>
        <p:blipFill>
          <a:blip r:embed="rId2"/>
          <a:stretch>
            <a:fillRect/>
          </a:stretch>
        </p:blipFill>
        <p:spPr>
          <a:xfrm>
            <a:off x="0" y="1018212"/>
            <a:ext cx="9387468" cy="5839788"/>
          </a:xfrm>
          <a:prstGeom prst="rect">
            <a:avLst/>
          </a:prstGeom>
        </p:spPr>
      </p:pic>
    </p:spTree>
    <p:extLst>
      <p:ext uri="{BB962C8B-B14F-4D97-AF65-F5344CB8AC3E}">
        <p14:creationId xmlns:p14="http://schemas.microsoft.com/office/powerpoint/2010/main" val="359601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D44ED5F-C491-4FC2-BCA8-DD7E0D96422F}"/>
              </a:ext>
            </a:extLst>
          </p:cNvPr>
          <p:cNvSpPr>
            <a:spLocks noGrp="1"/>
          </p:cNvSpPr>
          <p:nvPr>
            <p:ph type="title"/>
          </p:nvPr>
        </p:nvSpPr>
        <p:spPr/>
        <p:txBody>
          <a:bodyPr/>
          <a:lstStyle/>
          <a:p>
            <a:r>
              <a:rPr lang="tr-TR" dirty="0"/>
              <a:t>Uygulama Çıktısı</a:t>
            </a:r>
          </a:p>
        </p:txBody>
      </p:sp>
      <p:pic>
        <p:nvPicPr>
          <p:cNvPr id="15" name="İçerik Yer Tutucusu 14">
            <a:extLst>
              <a:ext uri="{FF2B5EF4-FFF2-40B4-BE49-F238E27FC236}">
                <a16:creationId xmlns:a16="http://schemas.microsoft.com/office/drawing/2014/main" id="{AB132C0A-2C51-46F8-8E38-1E99A7BACBF3}"/>
              </a:ext>
            </a:extLst>
          </p:cNvPr>
          <p:cNvPicPr>
            <a:picLocks noGrp="1" noChangeAspect="1"/>
          </p:cNvPicPr>
          <p:nvPr>
            <p:ph idx="1"/>
          </p:nvPr>
        </p:nvPicPr>
        <p:blipFill>
          <a:blip r:embed="rId2"/>
          <a:stretch>
            <a:fillRect/>
          </a:stretch>
        </p:blipFill>
        <p:spPr>
          <a:xfrm>
            <a:off x="677333" y="1514475"/>
            <a:ext cx="8868149" cy="5343525"/>
          </a:xfrm>
        </p:spPr>
      </p:pic>
    </p:spTree>
    <p:extLst>
      <p:ext uri="{BB962C8B-B14F-4D97-AF65-F5344CB8AC3E}">
        <p14:creationId xmlns:p14="http://schemas.microsoft.com/office/powerpoint/2010/main" val="327927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D44ED5F-C491-4FC2-BCA8-DD7E0D96422F}"/>
              </a:ext>
            </a:extLst>
          </p:cNvPr>
          <p:cNvSpPr>
            <a:spLocks noGrp="1"/>
          </p:cNvSpPr>
          <p:nvPr>
            <p:ph type="title"/>
          </p:nvPr>
        </p:nvSpPr>
        <p:spPr/>
        <p:txBody>
          <a:bodyPr/>
          <a:lstStyle/>
          <a:p>
            <a:r>
              <a:rPr lang="tr-TR" dirty="0"/>
              <a:t>Uygulama Çıktısı</a:t>
            </a:r>
          </a:p>
        </p:txBody>
      </p:sp>
      <p:pic>
        <p:nvPicPr>
          <p:cNvPr id="6" name="İçerik Yer Tutucusu 5" descr="ekran görüntüsü, iç mekan, bilgisayar, ekran içeren bir resim&#10;&#10;Açıklama otomatik olarak oluşturuldu">
            <a:extLst>
              <a:ext uri="{FF2B5EF4-FFF2-40B4-BE49-F238E27FC236}">
                <a16:creationId xmlns:a16="http://schemas.microsoft.com/office/drawing/2014/main" id="{1D9CE9BD-9620-4256-9B06-6559B41A1820}"/>
              </a:ext>
            </a:extLst>
          </p:cNvPr>
          <p:cNvPicPr>
            <a:picLocks noGrp="1" noChangeAspect="1"/>
          </p:cNvPicPr>
          <p:nvPr>
            <p:ph idx="1"/>
          </p:nvPr>
        </p:nvPicPr>
        <p:blipFill>
          <a:blip r:embed="rId2"/>
          <a:stretch>
            <a:fillRect/>
          </a:stretch>
        </p:blipFill>
        <p:spPr>
          <a:xfrm>
            <a:off x="677333" y="1514475"/>
            <a:ext cx="8827911" cy="5343525"/>
          </a:xfrm>
        </p:spPr>
      </p:pic>
    </p:spTree>
    <p:extLst>
      <p:ext uri="{BB962C8B-B14F-4D97-AF65-F5344CB8AC3E}">
        <p14:creationId xmlns:p14="http://schemas.microsoft.com/office/powerpoint/2010/main" val="2309860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ED6E499-65C6-446B-89FC-3A097E7CBBB8}"/>
              </a:ext>
            </a:extLst>
          </p:cNvPr>
          <p:cNvSpPr>
            <a:spLocks noGrp="1"/>
          </p:cNvSpPr>
          <p:nvPr>
            <p:ph type="title"/>
          </p:nvPr>
        </p:nvSpPr>
        <p:spPr>
          <a:xfrm>
            <a:off x="677334" y="609600"/>
            <a:ext cx="8596668" cy="1320800"/>
          </a:xfrm>
        </p:spPr>
        <p:txBody>
          <a:bodyPr/>
          <a:lstStyle/>
          <a:p>
            <a:r>
              <a:rPr lang="tr-TR" dirty="0"/>
              <a:t>Olası durumlar:</a:t>
            </a:r>
          </a:p>
        </p:txBody>
      </p:sp>
      <p:pic>
        <p:nvPicPr>
          <p:cNvPr id="42" name="Resim 41">
            <a:extLst>
              <a:ext uri="{FF2B5EF4-FFF2-40B4-BE49-F238E27FC236}">
                <a16:creationId xmlns:a16="http://schemas.microsoft.com/office/drawing/2014/main" id="{5623DB00-7E27-4CCC-B180-9DE65A54B309}"/>
              </a:ext>
            </a:extLst>
          </p:cNvPr>
          <p:cNvPicPr>
            <a:picLocks noChangeAspect="1"/>
          </p:cNvPicPr>
          <p:nvPr/>
        </p:nvPicPr>
        <p:blipFill>
          <a:blip r:embed="rId2"/>
          <a:stretch>
            <a:fillRect/>
          </a:stretch>
        </p:blipFill>
        <p:spPr>
          <a:xfrm>
            <a:off x="4500563" y="0"/>
            <a:ext cx="7691437" cy="6857999"/>
          </a:xfrm>
          <a:prstGeom prst="rect">
            <a:avLst/>
          </a:prstGeom>
        </p:spPr>
      </p:pic>
      <p:pic>
        <p:nvPicPr>
          <p:cNvPr id="44" name="Resim 43">
            <a:extLst>
              <a:ext uri="{FF2B5EF4-FFF2-40B4-BE49-F238E27FC236}">
                <a16:creationId xmlns:a16="http://schemas.microsoft.com/office/drawing/2014/main" id="{098820C2-DFF8-4DBB-91D7-D08ECC593486}"/>
              </a:ext>
            </a:extLst>
          </p:cNvPr>
          <p:cNvPicPr>
            <a:picLocks noChangeAspect="1"/>
          </p:cNvPicPr>
          <p:nvPr/>
        </p:nvPicPr>
        <p:blipFill>
          <a:blip r:embed="rId3"/>
          <a:stretch>
            <a:fillRect/>
          </a:stretch>
        </p:blipFill>
        <p:spPr>
          <a:xfrm>
            <a:off x="0" y="1748588"/>
            <a:ext cx="6812548" cy="5109411"/>
          </a:xfrm>
          <a:prstGeom prst="rect">
            <a:avLst/>
          </a:prstGeom>
        </p:spPr>
      </p:pic>
      <p:sp>
        <p:nvSpPr>
          <p:cNvPr id="46" name="İçerik Yer Tutucusu 45">
            <a:extLst>
              <a:ext uri="{FF2B5EF4-FFF2-40B4-BE49-F238E27FC236}">
                <a16:creationId xmlns:a16="http://schemas.microsoft.com/office/drawing/2014/main" id="{BDE159BE-D6D5-42F7-9AF8-C02374B39708}"/>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175620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D67A5B0-C951-4D54-AC01-11FDE0AF61A1}"/>
              </a:ext>
            </a:extLst>
          </p:cNvPr>
          <p:cNvSpPr>
            <a:spLocks noGrp="1"/>
          </p:cNvSpPr>
          <p:nvPr>
            <p:ph type="title"/>
          </p:nvPr>
        </p:nvSpPr>
        <p:spPr/>
        <p:txBody>
          <a:bodyPr/>
          <a:lstStyle/>
          <a:p>
            <a:r>
              <a:rPr lang="tr-TR" dirty="0"/>
              <a:t>Kumaş Testi (ISO 6330 Standardı)</a:t>
            </a:r>
            <a:br>
              <a:rPr lang="tr-TR" dirty="0"/>
            </a:br>
            <a:endParaRPr lang="tr-TR" dirty="0"/>
          </a:p>
        </p:txBody>
      </p:sp>
      <p:sp>
        <p:nvSpPr>
          <p:cNvPr id="3" name="İçerik Yer Tutucusu 2">
            <a:extLst>
              <a:ext uri="{FF2B5EF4-FFF2-40B4-BE49-F238E27FC236}">
                <a16:creationId xmlns:a16="http://schemas.microsoft.com/office/drawing/2014/main" id="{6C7C2362-345B-4085-A765-2D6CBD24244C}"/>
              </a:ext>
            </a:extLst>
          </p:cNvPr>
          <p:cNvSpPr>
            <a:spLocks noGrp="1"/>
          </p:cNvSpPr>
          <p:nvPr>
            <p:ph idx="1"/>
          </p:nvPr>
        </p:nvSpPr>
        <p:spPr>
          <a:xfrm>
            <a:off x="677334" y="2160589"/>
            <a:ext cx="8329506" cy="4285931"/>
          </a:xfrm>
        </p:spPr>
        <p:txBody>
          <a:bodyPr/>
          <a:lstStyle/>
          <a:p>
            <a:r>
              <a:rPr lang="tr-TR" dirty="0"/>
              <a:t>Endüstriyel firmalarda hız ve kalite çok önemli bir konudur. Çoğu durumlarda manuel yapılan işlemlerde meydana gelen hatalar sistemdeki üretim hızını ve müşteri memnuniyetini oldukça etkiler. Bu durumla ilgili olarak manuel işlemleri azaltmak, teknolojik gelişmelere uygun şekilde düzenleme yapmak üretim kalitesini, hızını ve buna bağlı olarak maliyetini olumlu yönde etkiler. Amaç hız ve kalite iken firmalar inceleme araçları, robotlar ve görüntü işleme gibi teknolojik gelişmeleri takip ederler. Görüntü işleme teknolojisi çoğu insanın göremediği, hızla hesaplayamacağı veya dikkatsizlik-anlık dalgınlıkla kaçıracağı hesaplamalarda olumlu sonuçlar çıkardığı görülmektedir. </a:t>
            </a:r>
          </a:p>
        </p:txBody>
      </p:sp>
    </p:spTree>
    <p:extLst>
      <p:ext uri="{BB962C8B-B14F-4D97-AF65-F5344CB8AC3E}">
        <p14:creationId xmlns:p14="http://schemas.microsoft.com/office/powerpoint/2010/main" val="151462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43BCE1F-7B46-4679-8EF3-93BB552867E0}"/>
              </a:ext>
            </a:extLst>
          </p:cNvPr>
          <p:cNvSpPr>
            <a:spLocks noGrp="1"/>
          </p:cNvSpPr>
          <p:nvPr>
            <p:ph type="title"/>
          </p:nvPr>
        </p:nvSpPr>
        <p:spPr>
          <a:xfrm>
            <a:off x="677334" y="609600"/>
            <a:ext cx="8596668" cy="1320800"/>
          </a:xfrm>
        </p:spPr>
        <p:txBody>
          <a:bodyPr/>
          <a:lstStyle/>
          <a:p>
            <a:r>
              <a:rPr lang="tr-TR" dirty="0"/>
              <a:t>Kumaşta Çekmezlik Testi</a:t>
            </a:r>
          </a:p>
        </p:txBody>
      </p:sp>
      <p:pic>
        <p:nvPicPr>
          <p:cNvPr id="9" name="Resim 8" descr="elektronik eşyalar içeren bir resim&#10;&#10;Açıklama otomatik olarak oluşturuldu">
            <a:extLst>
              <a:ext uri="{FF2B5EF4-FFF2-40B4-BE49-F238E27FC236}">
                <a16:creationId xmlns:a16="http://schemas.microsoft.com/office/drawing/2014/main" id="{8BCB4E8B-95C7-47FD-A356-F1536A5A0831}"/>
              </a:ext>
            </a:extLst>
          </p:cNvPr>
          <p:cNvPicPr>
            <a:picLocks noChangeAspect="1"/>
          </p:cNvPicPr>
          <p:nvPr/>
        </p:nvPicPr>
        <p:blipFill>
          <a:blip r:embed="rId2"/>
          <a:stretch>
            <a:fillRect/>
          </a:stretch>
        </p:blipFill>
        <p:spPr>
          <a:xfrm>
            <a:off x="235835" y="1930400"/>
            <a:ext cx="6350000" cy="3568700"/>
          </a:xfrm>
          <a:prstGeom prst="rect">
            <a:avLst/>
          </a:prstGeom>
        </p:spPr>
      </p:pic>
      <p:sp>
        <p:nvSpPr>
          <p:cNvPr id="11" name="İçerik Yer Tutucusu 10">
            <a:extLst>
              <a:ext uri="{FF2B5EF4-FFF2-40B4-BE49-F238E27FC236}">
                <a16:creationId xmlns:a16="http://schemas.microsoft.com/office/drawing/2014/main" id="{80500BA1-E14A-4B7F-A2AB-E3DEB23FF7E6}"/>
              </a:ext>
            </a:extLst>
          </p:cNvPr>
          <p:cNvSpPr>
            <a:spLocks noGrp="1"/>
          </p:cNvSpPr>
          <p:nvPr>
            <p:ph idx="1"/>
          </p:nvPr>
        </p:nvSpPr>
        <p:spPr>
          <a:xfrm>
            <a:off x="6585835" y="1917700"/>
            <a:ext cx="3398838" cy="4110963"/>
          </a:xfrm>
        </p:spPr>
        <p:txBody>
          <a:bodyPr/>
          <a:lstStyle/>
          <a:p>
            <a:pPr marL="0" indent="0">
              <a:buNone/>
            </a:pPr>
            <a:r>
              <a:rPr lang="tr-TR" dirty="0"/>
              <a:t>Test edilecek kumaşın üzerine şekilde görünen vaskator şablonu ile 8 adet işaret noktası konulur. </a:t>
            </a:r>
          </a:p>
          <a:p>
            <a:pPr marL="0" indent="0">
              <a:buNone/>
            </a:pPr>
            <a:endParaRPr lang="tr-TR" dirty="0"/>
          </a:p>
          <a:p>
            <a:pPr marL="0" indent="0">
              <a:buNone/>
            </a:pPr>
            <a:r>
              <a:rPr lang="tr-TR" dirty="0"/>
              <a:t>Köşelerdeki her nokta arasındaki mesafe 35cm’dir.</a:t>
            </a:r>
          </a:p>
          <a:p>
            <a:pPr marL="0" indent="0">
              <a:buNone/>
            </a:pPr>
            <a:endParaRPr lang="tr-TR" dirty="0"/>
          </a:p>
          <a:p>
            <a:pPr marL="0" indent="0">
              <a:buNone/>
            </a:pPr>
            <a:r>
              <a:rPr lang="tr-TR" dirty="0"/>
              <a:t>Kumaş işaretler konulduktan sonra yıkama işlemine gider.</a:t>
            </a:r>
          </a:p>
        </p:txBody>
      </p:sp>
    </p:spTree>
    <p:extLst>
      <p:ext uri="{BB962C8B-B14F-4D97-AF65-F5344CB8AC3E}">
        <p14:creationId xmlns:p14="http://schemas.microsoft.com/office/powerpoint/2010/main" val="107836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0A041F0-1992-44F8-BCA8-7249F1FB024A}"/>
              </a:ext>
            </a:extLst>
          </p:cNvPr>
          <p:cNvSpPr>
            <a:spLocks noGrp="1"/>
          </p:cNvSpPr>
          <p:nvPr>
            <p:ph type="title"/>
          </p:nvPr>
        </p:nvSpPr>
        <p:spPr/>
        <p:txBody>
          <a:bodyPr/>
          <a:lstStyle/>
          <a:p>
            <a:r>
              <a:rPr lang="tr-TR" dirty="0"/>
              <a:t>Kumaşta Çekmezlik Testi</a:t>
            </a:r>
          </a:p>
        </p:txBody>
      </p:sp>
      <p:pic>
        <p:nvPicPr>
          <p:cNvPr id="5" name="İçerik Yer Tutucusu 4">
            <a:extLst>
              <a:ext uri="{FF2B5EF4-FFF2-40B4-BE49-F238E27FC236}">
                <a16:creationId xmlns:a16="http://schemas.microsoft.com/office/drawing/2014/main" id="{23B43F98-C5AB-49F3-8CBD-C69D56DA96E7}"/>
              </a:ext>
            </a:extLst>
          </p:cNvPr>
          <p:cNvPicPr>
            <a:picLocks noGrp="1" noChangeAspect="1"/>
          </p:cNvPicPr>
          <p:nvPr>
            <p:ph idx="1"/>
          </p:nvPr>
        </p:nvPicPr>
        <p:blipFill rotWithShape="1">
          <a:blip r:embed="rId2"/>
          <a:srcRect t="10740" b="27988"/>
          <a:stretch/>
        </p:blipFill>
        <p:spPr>
          <a:xfrm>
            <a:off x="886266" y="3056022"/>
            <a:ext cx="7275601" cy="2569707"/>
          </a:xfrm>
        </p:spPr>
      </p:pic>
      <p:sp>
        <p:nvSpPr>
          <p:cNvPr id="6" name="İçerik Yer Tutucusu 10">
            <a:extLst>
              <a:ext uri="{FF2B5EF4-FFF2-40B4-BE49-F238E27FC236}">
                <a16:creationId xmlns:a16="http://schemas.microsoft.com/office/drawing/2014/main" id="{EF47E39C-728B-4DBC-A223-51A85E6F30E8}"/>
              </a:ext>
            </a:extLst>
          </p:cNvPr>
          <p:cNvSpPr txBox="1">
            <a:spLocks/>
          </p:cNvSpPr>
          <p:nvPr/>
        </p:nvSpPr>
        <p:spPr>
          <a:xfrm>
            <a:off x="886266" y="1917701"/>
            <a:ext cx="7891974" cy="8677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tr-TR" dirty="0"/>
              <a:t>Kumaş yıkamadan çıkıp bekletildikten sonra vaskator cetveli ile işaretler arası ölçüm yapılır. </a:t>
            </a:r>
          </a:p>
        </p:txBody>
      </p:sp>
    </p:spTree>
    <p:extLst>
      <p:ext uri="{BB962C8B-B14F-4D97-AF65-F5344CB8AC3E}">
        <p14:creationId xmlns:p14="http://schemas.microsoft.com/office/powerpoint/2010/main" val="302000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D76C0F2-4CDF-4C3A-8B07-C85CCA54FF23}"/>
              </a:ext>
            </a:extLst>
          </p:cNvPr>
          <p:cNvPicPr>
            <a:picLocks noGrp="1" noChangeAspect="1"/>
          </p:cNvPicPr>
          <p:nvPr>
            <p:ph idx="1"/>
          </p:nvPr>
        </p:nvPicPr>
        <p:blipFill rotWithShape="1">
          <a:blip r:embed="rId2"/>
          <a:srcRect l="6207" t="3937"/>
          <a:stretch/>
        </p:blipFill>
        <p:spPr>
          <a:xfrm>
            <a:off x="677334" y="1569215"/>
            <a:ext cx="6692265" cy="5288785"/>
          </a:xfrm>
        </p:spPr>
      </p:pic>
      <p:sp>
        <p:nvSpPr>
          <p:cNvPr id="6" name="Unvan 1">
            <a:extLst>
              <a:ext uri="{FF2B5EF4-FFF2-40B4-BE49-F238E27FC236}">
                <a16:creationId xmlns:a16="http://schemas.microsoft.com/office/drawing/2014/main" id="{0D4FA640-D2FA-4995-9273-2013CC58CDBB}"/>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a:t>Kumaşta Çekmezlik Testi</a:t>
            </a:r>
            <a:endParaRPr lang="tr-TR" dirty="0"/>
          </a:p>
        </p:txBody>
      </p:sp>
    </p:spTree>
    <p:extLst>
      <p:ext uri="{BB962C8B-B14F-4D97-AF65-F5344CB8AC3E}">
        <p14:creationId xmlns:p14="http://schemas.microsoft.com/office/powerpoint/2010/main" val="273296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0A041F0-1992-44F8-BCA8-7249F1FB024A}"/>
              </a:ext>
            </a:extLst>
          </p:cNvPr>
          <p:cNvSpPr>
            <a:spLocks noGrp="1"/>
          </p:cNvSpPr>
          <p:nvPr>
            <p:ph type="title"/>
          </p:nvPr>
        </p:nvSpPr>
        <p:spPr/>
        <p:txBody>
          <a:bodyPr/>
          <a:lstStyle/>
          <a:p>
            <a:r>
              <a:rPr lang="tr-TR" dirty="0"/>
              <a:t>Ölçüm İşlemi</a:t>
            </a:r>
          </a:p>
        </p:txBody>
      </p:sp>
      <p:sp>
        <p:nvSpPr>
          <p:cNvPr id="6" name="İçerik Yer Tutucusu 10">
            <a:extLst>
              <a:ext uri="{FF2B5EF4-FFF2-40B4-BE49-F238E27FC236}">
                <a16:creationId xmlns:a16="http://schemas.microsoft.com/office/drawing/2014/main" id="{EF47E39C-728B-4DBC-A223-51A85E6F30E8}"/>
              </a:ext>
            </a:extLst>
          </p:cNvPr>
          <p:cNvSpPr txBox="1">
            <a:spLocks/>
          </p:cNvSpPr>
          <p:nvPr/>
        </p:nvSpPr>
        <p:spPr>
          <a:xfrm>
            <a:off x="677334" y="1294228"/>
            <a:ext cx="8100906" cy="14911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dirty="0"/>
              <a:t>Kumaştaki etiket sağ üstte olduğunda </a:t>
            </a:r>
            <a:r>
              <a:rPr lang="tr-TR" b="1" dirty="0"/>
              <a:t>Atkı </a:t>
            </a:r>
            <a:r>
              <a:rPr lang="tr-TR" dirty="0"/>
              <a:t>değerini, etiket sağ yanında olduğunda (kumaş 90 derece sağa döndürüldüğünde) ise </a:t>
            </a:r>
            <a:r>
              <a:rPr lang="tr-TR" b="1" dirty="0"/>
              <a:t>Çözgü </a:t>
            </a:r>
            <a:r>
              <a:rPr lang="tr-TR" dirty="0"/>
              <a:t>değerlerini verir. Her ikisi için de 3'er noktadan ölçüm yapılarak takip formundaki yerlerine yazılır. </a:t>
            </a:r>
          </a:p>
        </p:txBody>
      </p:sp>
      <p:pic>
        <p:nvPicPr>
          <p:cNvPr id="4" name="Resim 3">
            <a:extLst>
              <a:ext uri="{FF2B5EF4-FFF2-40B4-BE49-F238E27FC236}">
                <a16:creationId xmlns:a16="http://schemas.microsoft.com/office/drawing/2014/main" id="{2D3DBC7F-A3DD-4B6F-8CD4-62E62295CD37}"/>
              </a:ext>
            </a:extLst>
          </p:cNvPr>
          <p:cNvPicPr>
            <a:picLocks noChangeAspect="1"/>
          </p:cNvPicPr>
          <p:nvPr/>
        </p:nvPicPr>
        <p:blipFill>
          <a:blip r:embed="rId2"/>
          <a:stretch>
            <a:fillRect/>
          </a:stretch>
        </p:blipFill>
        <p:spPr>
          <a:xfrm>
            <a:off x="677334" y="2489980"/>
            <a:ext cx="7666891" cy="4091631"/>
          </a:xfrm>
          <a:prstGeom prst="rect">
            <a:avLst/>
          </a:prstGeom>
        </p:spPr>
      </p:pic>
    </p:spTree>
    <p:extLst>
      <p:ext uri="{BB962C8B-B14F-4D97-AF65-F5344CB8AC3E}">
        <p14:creationId xmlns:p14="http://schemas.microsoft.com/office/powerpoint/2010/main" val="422711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507B8B-6579-4566-A494-03106BDDDDEE}"/>
              </a:ext>
            </a:extLst>
          </p:cNvPr>
          <p:cNvSpPr>
            <a:spLocks noGrp="1"/>
          </p:cNvSpPr>
          <p:nvPr>
            <p:ph type="title"/>
          </p:nvPr>
        </p:nvSpPr>
        <p:spPr/>
        <p:txBody>
          <a:bodyPr/>
          <a:lstStyle/>
          <a:p>
            <a:r>
              <a:rPr lang="tr-TR" dirty="0"/>
              <a:t>Uygulamanın Use Case Diyagramı</a:t>
            </a:r>
          </a:p>
        </p:txBody>
      </p:sp>
      <p:pic>
        <p:nvPicPr>
          <p:cNvPr id="5" name="İçerik Yer Tutucusu 4" descr="metin içeren bir resim&#10;&#10;Açıklama otomatik olarak oluşturuldu">
            <a:extLst>
              <a:ext uri="{FF2B5EF4-FFF2-40B4-BE49-F238E27FC236}">
                <a16:creationId xmlns:a16="http://schemas.microsoft.com/office/drawing/2014/main" id="{826BEC92-0330-4E6C-9A1F-59D976F1B075}"/>
              </a:ext>
            </a:extLst>
          </p:cNvPr>
          <p:cNvPicPr>
            <a:picLocks noGrp="1" noChangeAspect="1"/>
          </p:cNvPicPr>
          <p:nvPr>
            <p:ph idx="1"/>
          </p:nvPr>
        </p:nvPicPr>
        <p:blipFill rotWithShape="1">
          <a:blip r:embed="rId2"/>
          <a:srcRect l="3665"/>
          <a:stretch/>
        </p:blipFill>
        <p:spPr>
          <a:xfrm>
            <a:off x="370430" y="1625599"/>
            <a:ext cx="8903572" cy="3986613"/>
          </a:xfrm>
        </p:spPr>
      </p:pic>
    </p:spTree>
    <p:extLst>
      <p:ext uri="{BB962C8B-B14F-4D97-AF65-F5344CB8AC3E}">
        <p14:creationId xmlns:p14="http://schemas.microsoft.com/office/powerpoint/2010/main" val="89365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7F14A0-8FD8-48A8-85C0-2AC0FE54FD1D}"/>
              </a:ext>
            </a:extLst>
          </p:cNvPr>
          <p:cNvSpPr>
            <a:spLocks noGrp="1"/>
          </p:cNvSpPr>
          <p:nvPr>
            <p:ph type="title"/>
          </p:nvPr>
        </p:nvSpPr>
        <p:spPr/>
        <p:txBody>
          <a:bodyPr/>
          <a:lstStyle/>
          <a:p>
            <a:r>
              <a:rPr lang="tr-TR" dirty="0"/>
              <a:t>Algoritma Aşamaları</a:t>
            </a:r>
          </a:p>
        </p:txBody>
      </p:sp>
      <p:sp>
        <p:nvSpPr>
          <p:cNvPr id="3" name="İçerik Yer Tutucusu 2">
            <a:extLst>
              <a:ext uri="{FF2B5EF4-FFF2-40B4-BE49-F238E27FC236}">
                <a16:creationId xmlns:a16="http://schemas.microsoft.com/office/drawing/2014/main" id="{9D5088B4-DBA6-4A46-A804-69B722F7AD63}"/>
              </a:ext>
            </a:extLst>
          </p:cNvPr>
          <p:cNvSpPr>
            <a:spLocks noGrp="1"/>
          </p:cNvSpPr>
          <p:nvPr>
            <p:ph idx="1"/>
          </p:nvPr>
        </p:nvSpPr>
        <p:spPr>
          <a:xfrm>
            <a:off x="677334" y="2160590"/>
            <a:ext cx="8596668" cy="2603916"/>
          </a:xfrm>
        </p:spPr>
        <p:txBody>
          <a:bodyPr/>
          <a:lstStyle/>
          <a:p>
            <a:r>
              <a:rPr lang="tr-TR" dirty="0"/>
              <a:t>1. Aşama: </a:t>
            </a:r>
          </a:p>
          <a:p>
            <a:pPr marL="0" indent="0">
              <a:buNone/>
            </a:pPr>
            <a:r>
              <a:rPr lang="tr-TR" dirty="0"/>
              <a:t>Program çalıştırılır ve kullanıcıdan resim alınır. </a:t>
            </a:r>
          </a:p>
          <a:p>
            <a:pPr marL="0" indent="0">
              <a:buNone/>
            </a:pPr>
            <a:r>
              <a:rPr lang="tr-TR" dirty="0"/>
              <a:t>Alınan resim üzerindeki daireleri tespit etmek ve merkez koordinatlarını daha doğru bir şekilde bulunması amacıyla filtre ve morfolojik işlemler (gri filtre, ikilik dönüşüm, gürültü temizleme vs.) uygulanıp daireler bulunur. </a:t>
            </a:r>
          </a:p>
          <a:p>
            <a:pPr marL="0" indent="0">
              <a:buNone/>
            </a:pPr>
            <a:r>
              <a:rPr lang="tr-TR" dirty="0"/>
              <a:t>Dairlerin etrafı çizilip daha belirgin hale getirilir. </a:t>
            </a:r>
          </a:p>
        </p:txBody>
      </p:sp>
    </p:spTree>
    <p:extLst>
      <p:ext uri="{BB962C8B-B14F-4D97-AF65-F5344CB8AC3E}">
        <p14:creationId xmlns:p14="http://schemas.microsoft.com/office/powerpoint/2010/main" val="323892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7F14A0-8FD8-48A8-85C0-2AC0FE54FD1D}"/>
              </a:ext>
            </a:extLst>
          </p:cNvPr>
          <p:cNvSpPr>
            <a:spLocks noGrp="1"/>
          </p:cNvSpPr>
          <p:nvPr>
            <p:ph type="title"/>
          </p:nvPr>
        </p:nvSpPr>
        <p:spPr/>
        <p:txBody>
          <a:bodyPr/>
          <a:lstStyle/>
          <a:p>
            <a:r>
              <a:rPr lang="tr-TR" dirty="0"/>
              <a:t>Algoritma Aşamaları</a:t>
            </a:r>
          </a:p>
        </p:txBody>
      </p:sp>
      <p:sp>
        <p:nvSpPr>
          <p:cNvPr id="3" name="İçerik Yer Tutucusu 2">
            <a:extLst>
              <a:ext uri="{FF2B5EF4-FFF2-40B4-BE49-F238E27FC236}">
                <a16:creationId xmlns:a16="http://schemas.microsoft.com/office/drawing/2014/main" id="{9D5088B4-DBA6-4A46-A804-69B722F7AD63}"/>
              </a:ext>
            </a:extLst>
          </p:cNvPr>
          <p:cNvSpPr>
            <a:spLocks noGrp="1"/>
          </p:cNvSpPr>
          <p:nvPr>
            <p:ph idx="1"/>
          </p:nvPr>
        </p:nvSpPr>
        <p:spPr>
          <a:xfrm>
            <a:off x="532955" y="1488613"/>
            <a:ext cx="8596668" cy="3880773"/>
          </a:xfrm>
        </p:spPr>
        <p:txBody>
          <a:bodyPr/>
          <a:lstStyle/>
          <a:p>
            <a:r>
              <a:rPr lang="tr-TR" dirty="0"/>
              <a:t>2. Aşama: </a:t>
            </a:r>
          </a:p>
          <a:p>
            <a:pPr marL="0" indent="0">
              <a:buNone/>
            </a:pPr>
            <a:r>
              <a:rPr lang="tr-TR" dirty="0"/>
              <a:t>Kullanıcıdan alınan </a:t>
            </a:r>
            <a:r>
              <a:rPr lang="tr-TR" b="1" dirty="0"/>
              <a:t>her resimde </a:t>
            </a:r>
            <a:r>
              <a:rPr lang="tr-TR" dirty="0"/>
              <a:t>dairelerin konumları belli bir sıralaması olması gerekmektedir. Bunun için resimde bulunan dairelerin merkez koordinatlarını tespit edip hem X hem Y koordinatı en küçük olandan başlayarak sıralama yapılmalıdır. </a:t>
            </a:r>
          </a:p>
        </p:txBody>
      </p:sp>
      <p:pic>
        <p:nvPicPr>
          <p:cNvPr id="5" name="Resim 4" descr="ekran içeren bir resim&#10;&#10;Açıklama otomatik olarak oluşturuldu">
            <a:extLst>
              <a:ext uri="{FF2B5EF4-FFF2-40B4-BE49-F238E27FC236}">
                <a16:creationId xmlns:a16="http://schemas.microsoft.com/office/drawing/2014/main" id="{2D608BB4-21A9-4D96-BD7B-1FE47B6797C4}"/>
              </a:ext>
            </a:extLst>
          </p:cNvPr>
          <p:cNvPicPr>
            <a:picLocks noChangeAspect="1"/>
          </p:cNvPicPr>
          <p:nvPr/>
        </p:nvPicPr>
        <p:blipFill>
          <a:blip r:embed="rId2"/>
          <a:stretch>
            <a:fillRect/>
          </a:stretch>
        </p:blipFill>
        <p:spPr>
          <a:xfrm>
            <a:off x="1" y="3645180"/>
            <a:ext cx="12192000" cy="2564841"/>
          </a:xfrm>
          <a:prstGeom prst="rect">
            <a:avLst/>
          </a:prstGeom>
        </p:spPr>
      </p:pic>
    </p:spTree>
    <p:extLst>
      <p:ext uri="{BB962C8B-B14F-4D97-AF65-F5344CB8AC3E}">
        <p14:creationId xmlns:p14="http://schemas.microsoft.com/office/powerpoint/2010/main" val="3025617147"/>
      </p:ext>
    </p:extLst>
  </p:cSld>
  <p:clrMapOvr>
    <a:masterClrMapping/>
  </p:clrMapOvr>
</p:sld>
</file>

<file path=ppt/theme/theme1.xml><?xml version="1.0" encoding="utf-8"?>
<a:theme xmlns:a="http://schemas.openxmlformats.org/drawingml/2006/main" name="Yüzeyler">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48</TotalTime>
  <Words>481</Words>
  <Application>Microsoft Office PowerPoint</Application>
  <PresentationFormat>Geniş ekran</PresentationFormat>
  <Paragraphs>41</Paragraphs>
  <Slides>19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Arial</vt:lpstr>
      <vt:lpstr>Trebuchet MS</vt:lpstr>
      <vt:lpstr>Wingdings 3</vt:lpstr>
      <vt:lpstr>Yüzeyler</vt:lpstr>
      <vt:lpstr>  GÖRÜNTÜ İŞLEME TABANLI KUMAŞ KALİTESİ  TEST YAZILIMI </vt:lpstr>
      <vt:lpstr>Kumaş Testi (ISO 6330 Standardı) </vt:lpstr>
      <vt:lpstr>Kumaşta Çekmezlik Testi</vt:lpstr>
      <vt:lpstr>Kumaşta Çekmezlik Testi</vt:lpstr>
      <vt:lpstr>PowerPoint Sunusu</vt:lpstr>
      <vt:lpstr>Ölçüm İşlemi</vt:lpstr>
      <vt:lpstr>Uygulamanın Use Case Diyagramı</vt:lpstr>
      <vt:lpstr>Algoritma Aşamaları</vt:lpstr>
      <vt:lpstr>Algoritma Aşamaları</vt:lpstr>
      <vt:lpstr>Algoritma Aşamaları</vt:lpstr>
      <vt:lpstr>Algoritma Aşamaları</vt:lpstr>
      <vt:lpstr>Algoritma Aşamaları</vt:lpstr>
      <vt:lpstr>Örnekler</vt:lpstr>
      <vt:lpstr>PowerPoint Sunusu</vt:lpstr>
      <vt:lpstr>PowerPoint Sunusu</vt:lpstr>
      <vt:lpstr>PowerPoint Sunusu</vt:lpstr>
      <vt:lpstr>Uygulama Çıktısı</vt:lpstr>
      <vt:lpstr>Uygulama Çıktısı</vt:lpstr>
      <vt:lpstr>Olası durumlar: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TABANLI KUMAŞ KALİTESİ  TEST YAZILIMI</dc:title>
  <dc:creator>ZEYNEPTORUN</dc:creator>
  <cp:lastModifiedBy>ZEYNEPTORUN</cp:lastModifiedBy>
  <cp:revision>7</cp:revision>
  <dcterms:created xsi:type="dcterms:W3CDTF">2019-05-16T22:38:26Z</dcterms:created>
  <dcterms:modified xsi:type="dcterms:W3CDTF">2019-05-17T12:06:43Z</dcterms:modified>
</cp:coreProperties>
</file>