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7" r:id="rId11"/>
    <p:sldId id="265" r:id="rId12"/>
    <p:sldId id="266"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864"/>
    <p:restoredTop sz="94663"/>
  </p:normalViewPr>
  <p:slideViewPr>
    <p:cSldViewPr snapToGrid="0" snapToObjects="1">
      <p:cViewPr varScale="1">
        <p:scale>
          <a:sx n="82" d="100"/>
          <a:sy n="82" d="100"/>
        </p:scale>
        <p:origin x="192" y="10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9/1/20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9/1/20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9/1/20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9/1/20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9/1/20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9/1/20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9/1/20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9/1/20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9/1/20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37768D-570D-C54D-96ED-2250A71B0821}"/>
              </a:ext>
            </a:extLst>
          </p:cNvPr>
          <p:cNvSpPr>
            <a:spLocks noGrp="1"/>
          </p:cNvSpPr>
          <p:nvPr>
            <p:ph type="ctrTitle"/>
          </p:nvPr>
        </p:nvSpPr>
        <p:spPr/>
        <p:txBody>
          <a:bodyPr/>
          <a:lstStyle/>
          <a:p>
            <a:r>
              <a:rPr lang="en" altLang="zh-CN" b="1" dirty="0"/>
              <a:t>Capstone Project</a:t>
            </a:r>
            <a:br>
              <a:rPr lang="en" altLang="zh-CN" b="1" dirty="0"/>
            </a:br>
            <a:r>
              <a:rPr lang="en" altLang="zh-CN" b="1" dirty="0"/>
              <a:t>- Predicting House Price</a:t>
            </a:r>
            <a:endParaRPr kumimoji="1" lang="zh-CN" altLang="en-US" dirty="0"/>
          </a:p>
        </p:txBody>
      </p:sp>
      <p:sp>
        <p:nvSpPr>
          <p:cNvPr id="3" name="副标题 2">
            <a:extLst>
              <a:ext uri="{FF2B5EF4-FFF2-40B4-BE49-F238E27FC236}">
                <a16:creationId xmlns:a16="http://schemas.microsoft.com/office/drawing/2014/main" id="{10E909A0-543A-1640-8AD7-878F07D5A447}"/>
              </a:ext>
            </a:extLst>
          </p:cNvPr>
          <p:cNvSpPr>
            <a:spLocks noGrp="1"/>
          </p:cNvSpPr>
          <p:nvPr>
            <p:ph type="subTitle" idx="1"/>
          </p:nvPr>
        </p:nvSpPr>
        <p:spPr/>
        <p:txBody>
          <a:bodyPr/>
          <a:lstStyle/>
          <a:p>
            <a:endParaRPr kumimoji="1" lang="zh-CN" altLang="en-US" dirty="0"/>
          </a:p>
        </p:txBody>
      </p:sp>
    </p:spTree>
    <p:extLst>
      <p:ext uri="{BB962C8B-B14F-4D97-AF65-F5344CB8AC3E}">
        <p14:creationId xmlns:p14="http://schemas.microsoft.com/office/powerpoint/2010/main" val="2063967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3BA934-FDBD-6644-A98D-1825538BC553}"/>
              </a:ext>
            </a:extLst>
          </p:cNvPr>
          <p:cNvSpPr>
            <a:spLocks noGrp="1"/>
          </p:cNvSpPr>
          <p:nvPr>
            <p:ph type="title"/>
          </p:nvPr>
        </p:nvSpPr>
        <p:spPr>
          <a:xfrm>
            <a:off x="649224" y="645106"/>
            <a:ext cx="3650279" cy="1259894"/>
          </a:xfrm>
        </p:spPr>
        <p:txBody>
          <a:bodyPr>
            <a:normAutofit/>
          </a:bodyPr>
          <a:lstStyle/>
          <a:p>
            <a:r>
              <a:rPr kumimoji="1" lang="en-US" altLang="zh-CN" dirty="0"/>
              <a:t>Random Forest Regression</a:t>
            </a:r>
            <a:endParaRPr kumimoji="1" lang="zh-CN" altLang="en-US" dirty="0"/>
          </a:p>
        </p:txBody>
      </p:sp>
      <p:sp>
        <p:nvSpPr>
          <p:cNvPr id="10" name="Content Placeholder 9">
            <a:extLst>
              <a:ext uri="{FF2B5EF4-FFF2-40B4-BE49-F238E27FC236}">
                <a16:creationId xmlns:a16="http://schemas.microsoft.com/office/drawing/2014/main" id="{AC931C23-5E30-49F9-897D-803C3816FA0D}"/>
              </a:ext>
            </a:extLst>
          </p:cNvPr>
          <p:cNvSpPr>
            <a:spLocks noGrp="1"/>
          </p:cNvSpPr>
          <p:nvPr>
            <p:ph idx="1"/>
          </p:nvPr>
        </p:nvSpPr>
        <p:spPr>
          <a:xfrm>
            <a:off x="649225" y="2133600"/>
            <a:ext cx="3650278" cy="3759253"/>
          </a:xfrm>
        </p:spPr>
        <p:txBody>
          <a:bodyPr>
            <a:normAutofit/>
          </a:bodyPr>
          <a:lstStyle/>
          <a:p>
            <a:r>
              <a:rPr lang="en-US" sz="1400" b="1" dirty="0"/>
              <a:t>Model Evaluation:</a:t>
            </a:r>
          </a:p>
          <a:p>
            <a:pPr marL="0" indent="0">
              <a:buNone/>
            </a:pPr>
            <a:endParaRPr lang="en-US" sz="1400" b="1" dirty="0"/>
          </a:p>
          <a:p>
            <a:pPr lvl="1"/>
            <a:r>
              <a:rPr lang="en" altLang="zh-CN" sz="1200" b="1" dirty="0"/>
              <a:t>R^2: 0.9682860727519668 </a:t>
            </a:r>
          </a:p>
          <a:p>
            <a:pPr lvl="1"/>
            <a:r>
              <a:rPr lang="en" altLang="zh-CN" sz="1200" b="1" dirty="0"/>
              <a:t>Adjusted R^2: 0.9670734814160126 </a:t>
            </a:r>
          </a:p>
          <a:p>
            <a:pPr lvl="1"/>
            <a:r>
              <a:rPr lang="en" altLang="zh-CN" sz="1200" b="1" dirty="0"/>
              <a:t>MAE: 0.9799717514124296 </a:t>
            </a:r>
          </a:p>
          <a:p>
            <a:pPr lvl="1"/>
            <a:r>
              <a:rPr lang="en" altLang="zh-CN" sz="1200" b="1" dirty="0"/>
              <a:t>MSE: 2.387133615819209 </a:t>
            </a:r>
          </a:p>
          <a:p>
            <a:pPr lvl="1"/>
            <a:r>
              <a:rPr lang="en" altLang="zh-CN" sz="1200" b="1" dirty="0"/>
              <a:t>RMSE: 1.5450351503506996</a:t>
            </a:r>
            <a:endParaRPr lang="en-US" sz="1200" b="1" dirty="0"/>
          </a:p>
        </p:txBody>
      </p:sp>
      <p:pic>
        <p:nvPicPr>
          <p:cNvPr id="6" name="图片 5">
            <a:extLst>
              <a:ext uri="{FF2B5EF4-FFF2-40B4-BE49-F238E27FC236}">
                <a16:creationId xmlns:a16="http://schemas.microsoft.com/office/drawing/2014/main" id="{BB3FAF34-94F6-2544-8722-17F962F8390D}"/>
              </a:ext>
            </a:extLst>
          </p:cNvPr>
          <p:cNvPicPr>
            <a:picLocks noChangeAspect="1"/>
          </p:cNvPicPr>
          <p:nvPr/>
        </p:nvPicPr>
        <p:blipFill>
          <a:blip r:embed="rId2"/>
          <a:stretch>
            <a:fillRect/>
          </a:stretch>
        </p:blipFill>
        <p:spPr>
          <a:xfrm>
            <a:off x="4654295" y="849650"/>
            <a:ext cx="3360173" cy="2126814"/>
          </a:xfrm>
          <a:prstGeom prst="rect">
            <a:avLst/>
          </a:prstGeom>
        </p:spPr>
      </p:pic>
      <p:pic>
        <p:nvPicPr>
          <p:cNvPr id="5" name="图片 4">
            <a:extLst>
              <a:ext uri="{FF2B5EF4-FFF2-40B4-BE49-F238E27FC236}">
                <a16:creationId xmlns:a16="http://schemas.microsoft.com/office/drawing/2014/main" id="{229299F6-0286-D048-B196-6E6E56A9210D}"/>
              </a:ext>
            </a:extLst>
          </p:cNvPr>
          <p:cNvPicPr>
            <a:picLocks noChangeAspect="1"/>
          </p:cNvPicPr>
          <p:nvPr/>
        </p:nvPicPr>
        <p:blipFill>
          <a:blip r:embed="rId3"/>
          <a:stretch>
            <a:fillRect/>
          </a:stretch>
        </p:blipFill>
        <p:spPr>
          <a:xfrm>
            <a:off x="4654295" y="3558768"/>
            <a:ext cx="3360173" cy="2122214"/>
          </a:xfrm>
          <a:prstGeom prst="rect">
            <a:avLst/>
          </a:prstGeom>
        </p:spPr>
      </p:pic>
      <p:pic>
        <p:nvPicPr>
          <p:cNvPr id="4" name="内容占位符 3">
            <a:extLst>
              <a:ext uri="{FF2B5EF4-FFF2-40B4-BE49-F238E27FC236}">
                <a16:creationId xmlns:a16="http://schemas.microsoft.com/office/drawing/2014/main" id="{4146C3C5-6DB3-394F-8F03-8D5BE2219335}"/>
              </a:ext>
            </a:extLst>
          </p:cNvPr>
          <p:cNvPicPr>
            <a:picLocks noChangeAspect="1"/>
          </p:cNvPicPr>
          <p:nvPr/>
        </p:nvPicPr>
        <p:blipFill>
          <a:blip r:embed="rId4"/>
          <a:stretch>
            <a:fillRect/>
          </a:stretch>
        </p:blipFill>
        <p:spPr>
          <a:xfrm>
            <a:off x="8178194" y="2129681"/>
            <a:ext cx="3394926" cy="2273571"/>
          </a:xfrm>
          <a:prstGeom prst="rect">
            <a:avLst/>
          </a:prstGeom>
        </p:spPr>
      </p:pic>
      <p:pic>
        <p:nvPicPr>
          <p:cNvPr id="3" name="图片 2">
            <a:extLst>
              <a:ext uri="{FF2B5EF4-FFF2-40B4-BE49-F238E27FC236}">
                <a16:creationId xmlns:a16="http://schemas.microsoft.com/office/drawing/2014/main" id="{C0674E62-D078-AD47-8A46-D4C9926214B2}"/>
              </a:ext>
            </a:extLst>
          </p:cNvPr>
          <p:cNvPicPr>
            <a:picLocks noChangeAspect="1"/>
          </p:cNvPicPr>
          <p:nvPr/>
        </p:nvPicPr>
        <p:blipFill>
          <a:blip r:embed="rId5"/>
          <a:stretch>
            <a:fillRect/>
          </a:stretch>
        </p:blipFill>
        <p:spPr>
          <a:xfrm>
            <a:off x="8178193" y="2093685"/>
            <a:ext cx="3534369" cy="2273571"/>
          </a:xfrm>
          <a:prstGeom prst="rect">
            <a:avLst/>
          </a:prstGeom>
        </p:spPr>
      </p:pic>
      <p:pic>
        <p:nvPicPr>
          <p:cNvPr id="7" name="图片 6">
            <a:extLst>
              <a:ext uri="{FF2B5EF4-FFF2-40B4-BE49-F238E27FC236}">
                <a16:creationId xmlns:a16="http://schemas.microsoft.com/office/drawing/2014/main" id="{9870B00B-357A-4548-91FE-56E384239F0A}"/>
              </a:ext>
            </a:extLst>
          </p:cNvPr>
          <p:cNvPicPr>
            <a:picLocks noChangeAspect="1"/>
          </p:cNvPicPr>
          <p:nvPr/>
        </p:nvPicPr>
        <p:blipFill>
          <a:blip r:embed="rId6"/>
          <a:stretch>
            <a:fillRect/>
          </a:stretch>
        </p:blipFill>
        <p:spPr>
          <a:xfrm>
            <a:off x="4833119" y="3488964"/>
            <a:ext cx="3239530" cy="2192017"/>
          </a:xfrm>
          <a:prstGeom prst="rect">
            <a:avLst/>
          </a:prstGeom>
        </p:spPr>
      </p:pic>
      <p:pic>
        <p:nvPicPr>
          <p:cNvPr id="8" name="图片 7">
            <a:extLst>
              <a:ext uri="{FF2B5EF4-FFF2-40B4-BE49-F238E27FC236}">
                <a16:creationId xmlns:a16="http://schemas.microsoft.com/office/drawing/2014/main" id="{47037C69-EFD8-574A-BF7A-B24CEE3D10C2}"/>
              </a:ext>
            </a:extLst>
          </p:cNvPr>
          <p:cNvPicPr>
            <a:picLocks noChangeAspect="1"/>
          </p:cNvPicPr>
          <p:nvPr/>
        </p:nvPicPr>
        <p:blipFill>
          <a:blip r:embed="rId7"/>
          <a:stretch>
            <a:fillRect/>
          </a:stretch>
        </p:blipFill>
        <p:spPr>
          <a:xfrm>
            <a:off x="4654294" y="753499"/>
            <a:ext cx="3420596" cy="2273570"/>
          </a:xfrm>
          <a:prstGeom prst="rect">
            <a:avLst/>
          </a:prstGeom>
        </p:spPr>
      </p:pic>
    </p:spTree>
    <p:extLst>
      <p:ext uri="{BB962C8B-B14F-4D97-AF65-F5344CB8AC3E}">
        <p14:creationId xmlns:p14="http://schemas.microsoft.com/office/powerpoint/2010/main" val="602430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3BA934-FDBD-6644-A98D-1825538BC553}"/>
              </a:ext>
            </a:extLst>
          </p:cNvPr>
          <p:cNvSpPr>
            <a:spLocks noGrp="1"/>
          </p:cNvSpPr>
          <p:nvPr>
            <p:ph type="title"/>
          </p:nvPr>
        </p:nvSpPr>
        <p:spPr>
          <a:xfrm>
            <a:off x="649224" y="645106"/>
            <a:ext cx="3650279" cy="1259894"/>
          </a:xfrm>
        </p:spPr>
        <p:txBody>
          <a:bodyPr>
            <a:normAutofit/>
          </a:bodyPr>
          <a:lstStyle/>
          <a:p>
            <a:r>
              <a:rPr kumimoji="1" lang="en-US" altLang="zh-CN" dirty="0"/>
              <a:t>SVM</a:t>
            </a:r>
            <a:br>
              <a:rPr kumimoji="1" lang="en-US" altLang="zh-CN" dirty="0"/>
            </a:br>
            <a:r>
              <a:rPr kumimoji="1" lang="en-US" altLang="zh-CN" dirty="0"/>
              <a:t>Regression</a:t>
            </a:r>
            <a:endParaRPr kumimoji="1" lang="zh-CN" altLang="en-US" dirty="0"/>
          </a:p>
        </p:txBody>
      </p:sp>
      <p:sp>
        <p:nvSpPr>
          <p:cNvPr id="10" name="Content Placeholder 9">
            <a:extLst>
              <a:ext uri="{FF2B5EF4-FFF2-40B4-BE49-F238E27FC236}">
                <a16:creationId xmlns:a16="http://schemas.microsoft.com/office/drawing/2014/main" id="{AC931C23-5E30-49F9-897D-803C3816FA0D}"/>
              </a:ext>
            </a:extLst>
          </p:cNvPr>
          <p:cNvSpPr>
            <a:spLocks noGrp="1"/>
          </p:cNvSpPr>
          <p:nvPr>
            <p:ph idx="1"/>
          </p:nvPr>
        </p:nvSpPr>
        <p:spPr>
          <a:xfrm>
            <a:off x="649225" y="2133600"/>
            <a:ext cx="3650278" cy="3759253"/>
          </a:xfrm>
        </p:spPr>
        <p:txBody>
          <a:bodyPr>
            <a:normAutofit/>
          </a:bodyPr>
          <a:lstStyle/>
          <a:p>
            <a:r>
              <a:rPr lang="en-US" sz="1400" b="1" dirty="0"/>
              <a:t>Model Evaluation:</a:t>
            </a:r>
          </a:p>
          <a:p>
            <a:endParaRPr lang="en" altLang="zh-CN" sz="1400" dirty="0"/>
          </a:p>
          <a:p>
            <a:pPr lvl="1"/>
            <a:r>
              <a:rPr lang="en" altLang="zh-CN" sz="1200" b="1" dirty="0"/>
              <a:t>R^2: 0.6419097248941195 </a:t>
            </a:r>
          </a:p>
          <a:p>
            <a:pPr lvl="1"/>
            <a:r>
              <a:rPr lang="en" altLang="zh-CN" sz="1200" b="1" dirty="0"/>
              <a:t>Adjusted R^2: 0.628218037904777 </a:t>
            </a:r>
          </a:p>
          <a:p>
            <a:pPr lvl="1"/>
            <a:r>
              <a:rPr lang="en" altLang="zh-CN" sz="1200" b="1" dirty="0"/>
              <a:t>MAE: 2.9361501059460293 </a:t>
            </a:r>
          </a:p>
          <a:p>
            <a:pPr lvl="1"/>
            <a:r>
              <a:rPr lang="en" altLang="zh-CN" sz="1200" b="1" dirty="0"/>
              <a:t>MSE: 26.953752101332935 </a:t>
            </a:r>
          </a:p>
          <a:p>
            <a:pPr lvl="1"/>
            <a:r>
              <a:rPr lang="en" altLang="zh-CN" sz="1200" b="1" dirty="0"/>
              <a:t>RMSE: 5.191700309275655 </a:t>
            </a:r>
          </a:p>
          <a:p>
            <a:endParaRPr lang="en-US" sz="1400" b="1" dirty="0"/>
          </a:p>
        </p:txBody>
      </p:sp>
      <p:pic>
        <p:nvPicPr>
          <p:cNvPr id="6" name="图片 5">
            <a:extLst>
              <a:ext uri="{FF2B5EF4-FFF2-40B4-BE49-F238E27FC236}">
                <a16:creationId xmlns:a16="http://schemas.microsoft.com/office/drawing/2014/main" id="{BB3FAF34-94F6-2544-8722-17F962F8390D}"/>
              </a:ext>
            </a:extLst>
          </p:cNvPr>
          <p:cNvPicPr>
            <a:picLocks noChangeAspect="1"/>
          </p:cNvPicPr>
          <p:nvPr/>
        </p:nvPicPr>
        <p:blipFill>
          <a:blip r:embed="rId2"/>
          <a:stretch>
            <a:fillRect/>
          </a:stretch>
        </p:blipFill>
        <p:spPr>
          <a:xfrm>
            <a:off x="4654295" y="849650"/>
            <a:ext cx="3360173" cy="2126814"/>
          </a:xfrm>
          <a:prstGeom prst="rect">
            <a:avLst/>
          </a:prstGeom>
        </p:spPr>
      </p:pic>
      <p:pic>
        <p:nvPicPr>
          <p:cNvPr id="5" name="图片 4">
            <a:extLst>
              <a:ext uri="{FF2B5EF4-FFF2-40B4-BE49-F238E27FC236}">
                <a16:creationId xmlns:a16="http://schemas.microsoft.com/office/drawing/2014/main" id="{229299F6-0286-D048-B196-6E6E56A9210D}"/>
              </a:ext>
            </a:extLst>
          </p:cNvPr>
          <p:cNvPicPr>
            <a:picLocks noChangeAspect="1"/>
          </p:cNvPicPr>
          <p:nvPr/>
        </p:nvPicPr>
        <p:blipFill>
          <a:blip r:embed="rId3"/>
          <a:stretch>
            <a:fillRect/>
          </a:stretch>
        </p:blipFill>
        <p:spPr>
          <a:xfrm>
            <a:off x="4654295" y="3558768"/>
            <a:ext cx="3360173" cy="2122214"/>
          </a:xfrm>
          <a:prstGeom prst="rect">
            <a:avLst/>
          </a:prstGeom>
        </p:spPr>
      </p:pic>
      <p:pic>
        <p:nvPicPr>
          <p:cNvPr id="4" name="内容占位符 3">
            <a:extLst>
              <a:ext uri="{FF2B5EF4-FFF2-40B4-BE49-F238E27FC236}">
                <a16:creationId xmlns:a16="http://schemas.microsoft.com/office/drawing/2014/main" id="{4146C3C5-6DB3-394F-8F03-8D5BE2219335}"/>
              </a:ext>
            </a:extLst>
          </p:cNvPr>
          <p:cNvPicPr>
            <a:picLocks noChangeAspect="1"/>
          </p:cNvPicPr>
          <p:nvPr/>
        </p:nvPicPr>
        <p:blipFill>
          <a:blip r:embed="rId4"/>
          <a:stretch>
            <a:fillRect/>
          </a:stretch>
        </p:blipFill>
        <p:spPr>
          <a:xfrm>
            <a:off x="8178194" y="2129681"/>
            <a:ext cx="3394926" cy="2273571"/>
          </a:xfrm>
          <a:prstGeom prst="rect">
            <a:avLst/>
          </a:prstGeom>
        </p:spPr>
      </p:pic>
      <p:pic>
        <p:nvPicPr>
          <p:cNvPr id="7" name="图片 6">
            <a:extLst>
              <a:ext uri="{FF2B5EF4-FFF2-40B4-BE49-F238E27FC236}">
                <a16:creationId xmlns:a16="http://schemas.microsoft.com/office/drawing/2014/main" id="{C5DE1B9D-C0CA-2644-AC51-E7B9391F632F}"/>
              </a:ext>
            </a:extLst>
          </p:cNvPr>
          <p:cNvPicPr>
            <a:picLocks noChangeAspect="1"/>
          </p:cNvPicPr>
          <p:nvPr/>
        </p:nvPicPr>
        <p:blipFill>
          <a:blip r:embed="rId5"/>
          <a:stretch>
            <a:fillRect/>
          </a:stretch>
        </p:blipFill>
        <p:spPr>
          <a:xfrm>
            <a:off x="4654294" y="3558768"/>
            <a:ext cx="3318371" cy="2122214"/>
          </a:xfrm>
          <a:prstGeom prst="rect">
            <a:avLst/>
          </a:prstGeom>
        </p:spPr>
      </p:pic>
      <p:pic>
        <p:nvPicPr>
          <p:cNvPr id="8" name="图片 7">
            <a:extLst>
              <a:ext uri="{FF2B5EF4-FFF2-40B4-BE49-F238E27FC236}">
                <a16:creationId xmlns:a16="http://schemas.microsoft.com/office/drawing/2014/main" id="{1FDE8A9F-87ED-2E46-A041-6085DFFD9DAF}"/>
              </a:ext>
            </a:extLst>
          </p:cNvPr>
          <p:cNvPicPr>
            <a:picLocks noChangeAspect="1"/>
          </p:cNvPicPr>
          <p:nvPr/>
        </p:nvPicPr>
        <p:blipFill>
          <a:blip r:embed="rId6"/>
          <a:stretch>
            <a:fillRect/>
          </a:stretch>
        </p:blipFill>
        <p:spPr>
          <a:xfrm>
            <a:off x="8178194" y="2129680"/>
            <a:ext cx="3394926" cy="2242709"/>
          </a:xfrm>
          <a:prstGeom prst="rect">
            <a:avLst/>
          </a:prstGeom>
        </p:spPr>
      </p:pic>
      <p:pic>
        <p:nvPicPr>
          <p:cNvPr id="11" name="图片 10">
            <a:extLst>
              <a:ext uri="{FF2B5EF4-FFF2-40B4-BE49-F238E27FC236}">
                <a16:creationId xmlns:a16="http://schemas.microsoft.com/office/drawing/2014/main" id="{CA322104-64D9-DD4F-8F0B-8628FB60C50D}"/>
              </a:ext>
            </a:extLst>
          </p:cNvPr>
          <p:cNvPicPr>
            <a:picLocks noChangeAspect="1"/>
          </p:cNvPicPr>
          <p:nvPr/>
        </p:nvPicPr>
        <p:blipFill>
          <a:blip r:embed="rId7"/>
          <a:stretch>
            <a:fillRect/>
          </a:stretch>
        </p:blipFill>
        <p:spPr>
          <a:xfrm>
            <a:off x="4757963" y="849649"/>
            <a:ext cx="3410357" cy="2273571"/>
          </a:xfrm>
          <a:prstGeom prst="rect">
            <a:avLst/>
          </a:prstGeom>
        </p:spPr>
      </p:pic>
    </p:spTree>
    <p:extLst>
      <p:ext uri="{BB962C8B-B14F-4D97-AF65-F5344CB8AC3E}">
        <p14:creationId xmlns:p14="http://schemas.microsoft.com/office/powerpoint/2010/main" val="533271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3BA934-FDBD-6644-A98D-1825538BC553}"/>
              </a:ext>
            </a:extLst>
          </p:cNvPr>
          <p:cNvSpPr>
            <a:spLocks noGrp="1"/>
          </p:cNvSpPr>
          <p:nvPr>
            <p:ph type="title"/>
          </p:nvPr>
        </p:nvSpPr>
        <p:spPr>
          <a:xfrm>
            <a:off x="649224" y="645106"/>
            <a:ext cx="3650279" cy="1259894"/>
          </a:xfrm>
        </p:spPr>
        <p:txBody>
          <a:bodyPr>
            <a:normAutofit/>
          </a:bodyPr>
          <a:lstStyle/>
          <a:p>
            <a:r>
              <a:rPr kumimoji="1" lang="en-US" altLang="zh-CN" dirty="0" err="1"/>
              <a:t>XGBoost</a:t>
            </a:r>
            <a:r>
              <a:rPr kumimoji="1" lang="en-US" altLang="zh-CN" dirty="0"/>
              <a:t> Regression</a:t>
            </a:r>
            <a:endParaRPr kumimoji="1" lang="zh-CN" altLang="en-US" dirty="0"/>
          </a:p>
        </p:txBody>
      </p:sp>
      <p:sp>
        <p:nvSpPr>
          <p:cNvPr id="10" name="Content Placeholder 9">
            <a:extLst>
              <a:ext uri="{FF2B5EF4-FFF2-40B4-BE49-F238E27FC236}">
                <a16:creationId xmlns:a16="http://schemas.microsoft.com/office/drawing/2014/main" id="{AC931C23-5E30-49F9-897D-803C3816FA0D}"/>
              </a:ext>
            </a:extLst>
          </p:cNvPr>
          <p:cNvSpPr>
            <a:spLocks noGrp="1"/>
          </p:cNvSpPr>
          <p:nvPr>
            <p:ph idx="1"/>
          </p:nvPr>
        </p:nvSpPr>
        <p:spPr>
          <a:xfrm>
            <a:off x="649225" y="2133600"/>
            <a:ext cx="3650278" cy="3759253"/>
          </a:xfrm>
        </p:spPr>
        <p:txBody>
          <a:bodyPr>
            <a:normAutofit/>
          </a:bodyPr>
          <a:lstStyle/>
          <a:p>
            <a:r>
              <a:rPr lang="en-US" sz="1400" b="1" dirty="0"/>
              <a:t>Model Evaluation:</a:t>
            </a:r>
          </a:p>
          <a:p>
            <a:endParaRPr lang="en" altLang="zh-CN" sz="1400" dirty="0"/>
          </a:p>
          <a:p>
            <a:pPr lvl="1"/>
            <a:r>
              <a:rPr lang="en" altLang="zh-CN" sz="1200" b="1" dirty="0"/>
              <a:t>R^2: 0.8582821355168694 </a:t>
            </a:r>
          </a:p>
          <a:p>
            <a:pPr lvl="1"/>
            <a:r>
              <a:rPr lang="en" altLang="zh-CN" sz="1200" b="1" dirty="0"/>
              <a:t>Adjusted R^2: 0.8449319019061396 </a:t>
            </a:r>
          </a:p>
          <a:p>
            <a:pPr lvl="1"/>
            <a:r>
              <a:rPr lang="en" altLang="zh-CN" sz="1200" b="1" dirty="0"/>
              <a:t>MAE: 2.5252377980633782 </a:t>
            </a:r>
          </a:p>
          <a:p>
            <a:pPr lvl="1"/>
            <a:r>
              <a:rPr lang="en" altLang="zh-CN" sz="1200" b="1" dirty="0"/>
              <a:t>MSE: 14.798189652958767 </a:t>
            </a:r>
          </a:p>
          <a:p>
            <a:pPr lvl="1"/>
            <a:r>
              <a:rPr lang="en" altLang="zh-CN" sz="1200" b="1" dirty="0"/>
              <a:t>RMSE: 3.8468415164858 </a:t>
            </a:r>
          </a:p>
        </p:txBody>
      </p:sp>
      <p:pic>
        <p:nvPicPr>
          <p:cNvPr id="6" name="图片 5">
            <a:extLst>
              <a:ext uri="{FF2B5EF4-FFF2-40B4-BE49-F238E27FC236}">
                <a16:creationId xmlns:a16="http://schemas.microsoft.com/office/drawing/2014/main" id="{BB3FAF34-94F6-2544-8722-17F962F8390D}"/>
              </a:ext>
            </a:extLst>
          </p:cNvPr>
          <p:cNvPicPr>
            <a:picLocks noChangeAspect="1"/>
          </p:cNvPicPr>
          <p:nvPr/>
        </p:nvPicPr>
        <p:blipFill>
          <a:blip r:embed="rId2"/>
          <a:stretch>
            <a:fillRect/>
          </a:stretch>
        </p:blipFill>
        <p:spPr>
          <a:xfrm>
            <a:off x="4654295" y="849650"/>
            <a:ext cx="3360173" cy="2126814"/>
          </a:xfrm>
          <a:prstGeom prst="rect">
            <a:avLst/>
          </a:prstGeom>
        </p:spPr>
      </p:pic>
      <p:pic>
        <p:nvPicPr>
          <p:cNvPr id="5" name="图片 4">
            <a:extLst>
              <a:ext uri="{FF2B5EF4-FFF2-40B4-BE49-F238E27FC236}">
                <a16:creationId xmlns:a16="http://schemas.microsoft.com/office/drawing/2014/main" id="{229299F6-0286-D048-B196-6E6E56A9210D}"/>
              </a:ext>
            </a:extLst>
          </p:cNvPr>
          <p:cNvPicPr>
            <a:picLocks noChangeAspect="1"/>
          </p:cNvPicPr>
          <p:nvPr/>
        </p:nvPicPr>
        <p:blipFill>
          <a:blip r:embed="rId3"/>
          <a:stretch>
            <a:fillRect/>
          </a:stretch>
        </p:blipFill>
        <p:spPr>
          <a:xfrm>
            <a:off x="4654295" y="3558768"/>
            <a:ext cx="3360173" cy="2122214"/>
          </a:xfrm>
          <a:prstGeom prst="rect">
            <a:avLst/>
          </a:prstGeom>
        </p:spPr>
      </p:pic>
      <p:pic>
        <p:nvPicPr>
          <p:cNvPr id="4" name="内容占位符 3">
            <a:extLst>
              <a:ext uri="{FF2B5EF4-FFF2-40B4-BE49-F238E27FC236}">
                <a16:creationId xmlns:a16="http://schemas.microsoft.com/office/drawing/2014/main" id="{4146C3C5-6DB3-394F-8F03-8D5BE2219335}"/>
              </a:ext>
            </a:extLst>
          </p:cNvPr>
          <p:cNvPicPr>
            <a:picLocks noChangeAspect="1"/>
          </p:cNvPicPr>
          <p:nvPr/>
        </p:nvPicPr>
        <p:blipFill>
          <a:blip r:embed="rId4"/>
          <a:stretch>
            <a:fillRect/>
          </a:stretch>
        </p:blipFill>
        <p:spPr>
          <a:xfrm>
            <a:off x="8178194" y="2129681"/>
            <a:ext cx="3394926" cy="2273571"/>
          </a:xfrm>
          <a:prstGeom prst="rect">
            <a:avLst/>
          </a:prstGeom>
        </p:spPr>
      </p:pic>
      <p:pic>
        <p:nvPicPr>
          <p:cNvPr id="3" name="图片 2">
            <a:extLst>
              <a:ext uri="{FF2B5EF4-FFF2-40B4-BE49-F238E27FC236}">
                <a16:creationId xmlns:a16="http://schemas.microsoft.com/office/drawing/2014/main" id="{F0781B37-D0C0-A445-A0E9-EFDCDABB65DB}"/>
              </a:ext>
            </a:extLst>
          </p:cNvPr>
          <p:cNvPicPr>
            <a:picLocks noChangeAspect="1"/>
          </p:cNvPicPr>
          <p:nvPr/>
        </p:nvPicPr>
        <p:blipFill>
          <a:blip r:embed="rId5"/>
          <a:stretch>
            <a:fillRect/>
          </a:stretch>
        </p:blipFill>
        <p:spPr>
          <a:xfrm>
            <a:off x="8178193" y="2108293"/>
            <a:ext cx="3441079" cy="2273570"/>
          </a:xfrm>
          <a:prstGeom prst="rect">
            <a:avLst/>
          </a:prstGeom>
        </p:spPr>
      </p:pic>
      <p:pic>
        <p:nvPicPr>
          <p:cNvPr id="7" name="图片 6">
            <a:extLst>
              <a:ext uri="{FF2B5EF4-FFF2-40B4-BE49-F238E27FC236}">
                <a16:creationId xmlns:a16="http://schemas.microsoft.com/office/drawing/2014/main" id="{9E0EF123-2F71-B346-8E28-FD2C402EE7BA}"/>
              </a:ext>
            </a:extLst>
          </p:cNvPr>
          <p:cNvPicPr>
            <a:picLocks noChangeAspect="1"/>
          </p:cNvPicPr>
          <p:nvPr/>
        </p:nvPicPr>
        <p:blipFill>
          <a:blip r:embed="rId6"/>
          <a:stretch>
            <a:fillRect/>
          </a:stretch>
        </p:blipFill>
        <p:spPr>
          <a:xfrm>
            <a:off x="4654293" y="3433488"/>
            <a:ext cx="3480631" cy="2247493"/>
          </a:xfrm>
          <a:prstGeom prst="rect">
            <a:avLst/>
          </a:prstGeom>
        </p:spPr>
      </p:pic>
    </p:spTree>
    <p:extLst>
      <p:ext uri="{BB962C8B-B14F-4D97-AF65-F5344CB8AC3E}">
        <p14:creationId xmlns:p14="http://schemas.microsoft.com/office/powerpoint/2010/main" val="3563270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BED372-1631-E24C-B367-651E6CA15D9A}"/>
              </a:ext>
            </a:extLst>
          </p:cNvPr>
          <p:cNvSpPr>
            <a:spLocks noGrp="1"/>
          </p:cNvSpPr>
          <p:nvPr>
            <p:ph type="title"/>
          </p:nvPr>
        </p:nvSpPr>
        <p:spPr>
          <a:xfrm>
            <a:off x="1627632" y="624109"/>
            <a:ext cx="2487168" cy="5614951"/>
          </a:xfrm>
        </p:spPr>
        <p:txBody>
          <a:bodyPr>
            <a:normAutofit/>
          </a:bodyPr>
          <a:lstStyle/>
          <a:p>
            <a:r>
              <a:rPr kumimoji="1" lang="en-US" altLang="zh-CN" sz="3200"/>
              <a:t>Conclusion</a:t>
            </a:r>
            <a:endParaRPr kumimoji="1" lang="zh-CN" altLang="en-US" sz="3200"/>
          </a:p>
        </p:txBody>
      </p:sp>
      <p:sp>
        <p:nvSpPr>
          <p:cNvPr id="8" name="Content Placeholder 7">
            <a:extLst>
              <a:ext uri="{FF2B5EF4-FFF2-40B4-BE49-F238E27FC236}">
                <a16:creationId xmlns:a16="http://schemas.microsoft.com/office/drawing/2014/main" id="{D9E40143-5A1A-46E4-A563-E7EE22D3AAA8}"/>
              </a:ext>
            </a:extLst>
          </p:cNvPr>
          <p:cNvSpPr>
            <a:spLocks noGrp="1"/>
          </p:cNvSpPr>
          <p:nvPr>
            <p:ph idx="1"/>
          </p:nvPr>
        </p:nvSpPr>
        <p:spPr>
          <a:xfrm>
            <a:off x="4700016" y="624110"/>
            <a:ext cx="6804596" cy="3484903"/>
          </a:xfrm>
        </p:spPr>
        <p:txBody>
          <a:bodyPr>
            <a:normAutofit/>
          </a:bodyPr>
          <a:lstStyle/>
          <a:p>
            <a:r>
              <a:rPr lang="en-US" dirty="0"/>
              <a:t>Built useful models to predict House price</a:t>
            </a:r>
          </a:p>
          <a:p>
            <a:r>
              <a:rPr lang="en-US" dirty="0"/>
              <a:t>The best model is </a:t>
            </a:r>
            <a:r>
              <a:rPr lang="en-US" dirty="0" err="1"/>
              <a:t>XGBoots</a:t>
            </a:r>
            <a:r>
              <a:rPr lang="en-US" dirty="0"/>
              <a:t> model. The R-Squared Score is 85.82%</a:t>
            </a:r>
          </a:p>
          <a:p>
            <a:r>
              <a:rPr lang="en-US" dirty="0"/>
              <a:t>Visualization is useful for data analysis.</a:t>
            </a:r>
          </a:p>
          <a:p>
            <a:endParaRPr lang="en-US" dirty="0"/>
          </a:p>
        </p:txBody>
      </p:sp>
      <p:pic>
        <p:nvPicPr>
          <p:cNvPr id="4" name="内容占位符 3">
            <a:extLst>
              <a:ext uri="{FF2B5EF4-FFF2-40B4-BE49-F238E27FC236}">
                <a16:creationId xmlns:a16="http://schemas.microsoft.com/office/drawing/2014/main" id="{2E07AB12-FCB1-2C44-954A-569A405271CC}"/>
              </a:ext>
            </a:extLst>
          </p:cNvPr>
          <p:cNvPicPr>
            <a:picLocks noChangeAspect="1"/>
          </p:cNvPicPr>
          <p:nvPr/>
        </p:nvPicPr>
        <p:blipFill>
          <a:blip r:embed="rId2"/>
          <a:stretch>
            <a:fillRect/>
          </a:stretch>
        </p:blipFill>
        <p:spPr>
          <a:xfrm>
            <a:off x="6373829" y="4294208"/>
            <a:ext cx="3545616" cy="1944853"/>
          </a:xfrm>
          <a:prstGeom prst="rect">
            <a:avLst/>
          </a:prstGeom>
        </p:spPr>
      </p:pic>
    </p:spTree>
    <p:extLst>
      <p:ext uri="{BB962C8B-B14F-4D97-AF65-F5344CB8AC3E}">
        <p14:creationId xmlns:p14="http://schemas.microsoft.com/office/powerpoint/2010/main" val="3300413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061E81-6058-3C4B-A9C8-9F8AA413315F}"/>
              </a:ext>
            </a:extLst>
          </p:cNvPr>
          <p:cNvSpPr>
            <a:spLocks noGrp="1"/>
          </p:cNvSpPr>
          <p:nvPr>
            <p:ph type="title"/>
          </p:nvPr>
        </p:nvSpPr>
        <p:spPr/>
        <p:txBody>
          <a:bodyPr/>
          <a:lstStyle/>
          <a:p>
            <a:r>
              <a:rPr kumimoji="1" lang="en-US" altLang="zh-CN" dirty="0"/>
              <a:t>Introduction</a:t>
            </a:r>
            <a:endParaRPr kumimoji="1" lang="zh-CN" altLang="en-US" dirty="0"/>
          </a:p>
        </p:txBody>
      </p:sp>
      <p:sp>
        <p:nvSpPr>
          <p:cNvPr id="3" name="内容占位符 2">
            <a:extLst>
              <a:ext uri="{FF2B5EF4-FFF2-40B4-BE49-F238E27FC236}">
                <a16:creationId xmlns:a16="http://schemas.microsoft.com/office/drawing/2014/main" id="{DB557E27-5A37-3149-B01F-D8E893E2EDFD}"/>
              </a:ext>
            </a:extLst>
          </p:cNvPr>
          <p:cNvSpPr>
            <a:spLocks noGrp="1"/>
          </p:cNvSpPr>
          <p:nvPr>
            <p:ph idx="1"/>
          </p:nvPr>
        </p:nvSpPr>
        <p:spPr/>
        <p:txBody>
          <a:bodyPr/>
          <a:lstStyle/>
          <a:p>
            <a:r>
              <a:rPr lang="en" altLang="zh-CN" dirty="0"/>
              <a:t>In today's society, buying a house is an important investment channel. For most people, buying a house is the most important investment in life. How to buy a house at a reasonable price has become a problem that bothers people. When choosing a house, there are many considerations, not only the house type, location and other factors, but also the age of the house construction and the commercial facilities surrounding the house. This model hopes to find the most important characteristics of many factors that affect house prices through the analysis of the data, and also provide a reference price for each house. To help people make purchasing decisions;</a:t>
            </a:r>
            <a:endParaRPr kumimoji="1" lang="zh-CN" altLang="en-US" dirty="0"/>
          </a:p>
        </p:txBody>
      </p:sp>
    </p:spTree>
    <p:extLst>
      <p:ext uri="{BB962C8B-B14F-4D97-AF65-F5344CB8AC3E}">
        <p14:creationId xmlns:p14="http://schemas.microsoft.com/office/powerpoint/2010/main" val="3038777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452038-6D58-AB4D-A2CB-0395D029A9E3}"/>
              </a:ext>
            </a:extLst>
          </p:cNvPr>
          <p:cNvSpPr>
            <a:spLocks noGrp="1"/>
          </p:cNvSpPr>
          <p:nvPr>
            <p:ph type="title"/>
          </p:nvPr>
        </p:nvSpPr>
        <p:spPr/>
        <p:txBody>
          <a:bodyPr/>
          <a:lstStyle/>
          <a:p>
            <a:r>
              <a:rPr kumimoji="1" lang="en-US" altLang="zh-CN" dirty="0"/>
              <a:t>Business Problem</a:t>
            </a:r>
            <a:endParaRPr kumimoji="1" lang="zh-CN" altLang="en-US" dirty="0"/>
          </a:p>
        </p:txBody>
      </p:sp>
      <p:sp>
        <p:nvSpPr>
          <p:cNvPr id="3" name="内容占位符 2">
            <a:extLst>
              <a:ext uri="{FF2B5EF4-FFF2-40B4-BE49-F238E27FC236}">
                <a16:creationId xmlns:a16="http://schemas.microsoft.com/office/drawing/2014/main" id="{A6C20D41-8DC6-F644-8A18-44DF84595DF7}"/>
              </a:ext>
            </a:extLst>
          </p:cNvPr>
          <p:cNvSpPr>
            <a:spLocks noGrp="1"/>
          </p:cNvSpPr>
          <p:nvPr>
            <p:ph idx="1"/>
          </p:nvPr>
        </p:nvSpPr>
        <p:spPr/>
        <p:txBody>
          <a:bodyPr/>
          <a:lstStyle/>
          <a:p>
            <a:r>
              <a:rPr lang="en" altLang="zh-CN" dirty="0"/>
              <a:t>When buying a house, there are many factors that need to be considered. We need to be able to find the factors that most affect the price of the house from many factors;</a:t>
            </a:r>
          </a:p>
          <a:p>
            <a:r>
              <a:rPr lang="en" altLang="zh-CN" dirty="0"/>
              <a:t>A model needs to be built to predict the price of a house based on the input parameters;</a:t>
            </a:r>
          </a:p>
          <a:p>
            <a:endParaRPr kumimoji="1" lang="zh-CN" altLang="en-US" dirty="0"/>
          </a:p>
        </p:txBody>
      </p:sp>
    </p:spTree>
    <p:extLst>
      <p:ext uri="{BB962C8B-B14F-4D97-AF65-F5344CB8AC3E}">
        <p14:creationId xmlns:p14="http://schemas.microsoft.com/office/powerpoint/2010/main" val="1394106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84B3F3-4648-BA49-869C-F0717A7FC0E1}"/>
              </a:ext>
            </a:extLst>
          </p:cNvPr>
          <p:cNvSpPr>
            <a:spLocks noGrp="1"/>
          </p:cNvSpPr>
          <p:nvPr>
            <p:ph type="title"/>
          </p:nvPr>
        </p:nvSpPr>
        <p:spPr/>
        <p:txBody>
          <a:bodyPr/>
          <a:lstStyle/>
          <a:p>
            <a:r>
              <a:rPr lang="en" altLang="zh-CN" b="1" dirty="0"/>
              <a:t>Interest</a:t>
            </a:r>
            <a:br>
              <a:rPr lang="en" altLang="zh-CN" b="1" dirty="0"/>
            </a:br>
            <a:endParaRPr kumimoji="1" lang="zh-CN" altLang="en-US" dirty="0"/>
          </a:p>
        </p:txBody>
      </p:sp>
      <p:sp>
        <p:nvSpPr>
          <p:cNvPr id="3" name="内容占位符 2">
            <a:extLst>
              <a:ext uri="{FF2B5EF4-FFF2-40B4-BE49-F238E27FC236}">
                <a16:creationId xmlns:a16="http://schemas.microsoft.com/office/drawing/2014/main" id="{FDA3318C-4DF6-7B4A-863D-609FBEECDD3A}"/>
              </a:ext>
            </a:extLst>
          </p:cNvPr>
          <p:cNvSpPr>
            <a:spLocks noGrp="1"/>
          </p:cNvSpPr>
          <p:nvPr>
            <p:ph idx="1"/>
          </p:nvPr>
        </p:nvSpPr>
        <p:spPr/>
        <p:txBody>
          <a:bodyPr/>
          <a:lstStyle/>
          <a:p>
            <a:r>
              <a:rPr lang="en" altLang="zh-CN" dirty="0"/>
              <a:t>There are three types of people interested in this model</a:t>
            </a:r>
            <a:r>
              <a:rPr lang="zh-CN" altLang="en" dirty="0"/>
              <a:t>：</a:t>
            </a:r>
          </a:p>
          <a:p>
            <a:pPr lvl="1"/>
            <a:r>
              <a:rPr lang="en" altLang="zh-CN" dirty="0"/>
              <a:t>Buyers: I hope to know the factors that affect house prices through the model, and also know whether the house they fancy is worth the money;</a:t>
            </a:r>
          </a:p>
          <a:p>
            <a:pPr lvl="1"/>
            <a:r>
              <a:rPr lang="en" altLang="zh-CN" dirty="0"/>
              <a:t>Sellers: Hope to know the real price of their house and the advantages of the house through the model;</a:t>
            </a:r>
          </a:p>
          <a:p>
            <a:pPr lvl="1"/>
            <a:r>
              <a:rPr lang="en" altLang="zh-CN" dirty="0"/>
              <a:t>Housing Intermediary staff: Hope to understand the customer's preferences through the model, and provide buyers and sellers with easier price suggestions;</a:t>
            </a:r>
          </a:p>
          <a:p>
            <a:endParaRPr kumimoji="1" lang="zh-CN" altLang="en-US" dirty="0"/>
          </a:p>
        </p:txBody>
      </p:sp>
    </p:spTree>
    <p:extLst>
      <p:ext uri="{BB962C8B-B14F-4D97-AF65-F5344CB8AC3E}">
        <p14:creationId xmlns:p14="http://schemas.microsoft.com/office/powerpoint/2010/main" val="2606105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2E6B00-7E78-F44F-9643-4C0A3372184E}"/>
              </a:ext>
            </a:extLst>
          </p:cNvPr>
          <p:cNvSpPr>
            <a:spLocks noGrp="1"/>
          </p:cNvSpPr>
          <p:nvPr>
            <p:ph type="title"/>
          </p:nvPr>
        </p:nvSpPr>
        <p:spPr/>
        <p:txBody>
          <a:bodyPr/>
          <a:lstStyle/>
          <a:p>
            <a:r>
              <a:rPr lang="en" altLang="zh-CN" b="1" dirty="0"/>
              <a:t>Data acquisition and </a:t>
            </a:r>
            <a:r>
              <a:rPr lang="en" altLang="zh-CN" b="1" dirty="0" err="1"/>
              <a:t>clearning</a:t>
            </a:r>
            <a:br>
              <a:rPr lang="en" altLang="zh-CN" b="1" dirty="0"/>
            </a:br>
            <a:endParaRPr kumimoji="1" lang="zh-CN" altLang="en-US" dirty="0"/>
          </a:p>
        </p:txBody>
      </p:sp>
      <p:sp>
        <p:nvSpPr>
          <p:cNvPr id="3" name="内容占位符 2">
            <a:extLst>
              <a:ext uri="{FF2B5EF4-FFF2-40B4-BE49-F238E27FC236}">
                <a16:creationId xmlns:a16="http://schemas.microsoft.com/office/drawing/2014/main" id="{D5A60FB6-0F69-A748-9B75-685E57A2B67E}"/>
              </a:ext>
            </a:extLst>
          </p:cNvPr>
          <p:cNvSpPr>
            <a:spLocks noGrp="1"/>
          </p:cNvSpPr>
          <p:nvPr>
            <p:ph idx="1"/>
          </p:nvPr>
        </p:nvSpPr>
        <p:spPr>
          <a:xfrm>
            <a:off x="1828800" y="2133600"/>
            <a:ext cx="9675812" cy="4277958"/>
          </a:xfrm>
        </p:spPr>
        <p:txBody>
          <a:bodyPr>
            <a:normAutofit fontScale="85000" lnSpcReduction="20000"/>
          </a:bodyPr>
          <a:lstStyle/>
          <a:p>
            <a:r>
              <a:rPr lang="en" altLang="zh-CN" dirty="0"/>
              <a:t>Each record in the database describes a Boston suburb or town. The data was drawn from the Boston Standard Metropolitan Statistical Area (SMSA) in 1970. The attributes are deﬁned as follows (taken from the UCI Machine Learning Repository1): </a:t>
            </a:r>
          </a:p>
          <a:p>
            <a:pPr lvl="1"/>
            <a:r>
              <a:rPr lang="en" altLang="zh-CN" dirty="0"/>
              <a:t>CRIM: CRIM per capita crime rate by town </a:t>
            </a:r>
          </a:p>
          <a:p>
            <a:pPr lvl="1"/>
            <a:r>
              <a:rPr lang="en" altLang="zh-CN" dirty="0"/>
              <a:t>ZN: proportion of residential land zoned for lots over 25,000 </a:t>
            </a:r>
            <a:r>
              <a:rPr lang="en" altLang="zh-CN" dirty="0" err="1"/>
              <a:t>sq.ft</a:t>
            </a:r>
            <a:r>
              <a:rPr lang="en" altLang="zh-CN" dirty="0"/>
              <a:t>. </a:t>
            </a:r>
          </a:p>
          <a:p>
            <a:pPr lvl="1"/>
            <a:r>
              <a:rPr lang="en" altLang="zh-CN" dirty="0"/>
              <a:t>INDUS: proportion of non-retail business acres per town </a:t>
            </a:r>
          </a:p>
          <a:p>
            <a:pPr lvl="1"/>
            <a:r>
              <a:rPr lang="en" altLang="zh-CN" dirty="0"/>
              <a:t>CHAS: Charles River dummy variable (= 1 if tract bounds river; 0 otherwise) </a:t>
            </a:r>
          </a:p>
          <a:p>
            <a:pPr lvl="1"/>
            <a:r>
              <a:rPr lang="en" altLang="zh-CN" dirty="0"/>
              <a:t>NOX: nitric oxides concentration (parts per 10 million)1https://</a:t>
            </a:r>
            <a:r>
              <a:rPr lang="en" altLang="zh-CN" dirty="0" err="1"/>
              <a:t>archive.ics.uci.edu</a:t>
            </a:r>
            <a:r>
              <a:rPr lang="en" altLang="zh-CN" dirty="0"/>
              <a:t>/ml/datasets/Housing12320.2. Load the Dataset 124 RM: average number of rooms per dwelling </a:t>
            </a:r>
          </a:p>
          <a:p>
            <a:pPr lvl="1"/>
            <a:r>
              <a:rPr lang="en" altLang="zh-CN" dirty="0"/>
              <a:t>AGE: proportion of owner-occupied units built prior to 1940 </a:t>
            </a:r>
          </a:p>
          <a:p>
            <a:pPr lvl="1"/>
            <a:r>
              <a:rPr lang="en" altLang="zh-CN" dirty="0"/>
              <a:t>DIS: weighted distances to ﬁve Boston employment centers </a:t>
            </a:r>
          </a:p>
          <a:p>
            <a:pPr lvl="1"/>
            <a:r>
              <a:rPr lang="en" altLang="zh-CN" dirty="0"/>
              <a:t>RAD: index of accessibility to radial highways </a:t>
            </a:r>
          </a:p>
          <a:p>
            <a:pPr lvl="1"/>
            <a:r>
              <a:rPr lang="en" altLang="zh-CN" dirty="0"/>
              <a:t>TAX: full-value property-tax rate per $10,000 PTRATIO: pupil-teacher ratio by town </a:t>
            </a:r>
          </a:p>
          <a:p>
            <a:pPr lvl="1"/>
            <a:r>
              <a:rPr lang="en" altLang="zh-CN" dirty="0"/>
              <a:t>B: 1000(Bk−0.63)2 where Bk is the proportion of blacks by town </a:t>
            </a:r>
          </a:p>
          <a:p>
            <a:pPr lvl="1"/>
            <a:r>
              <a:rPr lang="en" altLang="zh-CN" dirty="0"/>
              <a:t>LSTAT: % lower status of the population </a:t>
            </a:r>
            <a:endParaRPr kumimoji="1" lang="zh-CN" altLang="en-US" dirty="0"/>
          </a:p>
        </p:txBody>
      </p:sp>
    </p:spTree>
    <p:extLst>
      <p:ext uri="{BB962C8B-B14F-4D97-AF65-F5344CB8AC3E}">
        <p14:creationId xmlns:p14="http://schemas.microsoft.com/office/powerpoint/2010/main" val="1881286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F7E8610-2DF7-4AF0-B876-0F3B7882A6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1C8C023-62A6-4DA0-8DF4-3F4EA94090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标题 1">
            <a:extLst>
              <a:ext uri="{FF2B5EF4-FFF2-40B4-BE49-F238E27FC236}">
                <a16:creationId xmlns:a16="http://schemas.microsoft.com/office/drawing/2014/main" id="{037C7760-CC67-E046-AF14-501B2BAF6960}"/>
              </a:ext>
            </a:extLst>
          </p:cNvPr>
          <p:cNvSpPr>
            <a:spLocks noGrp="1"/>
          </p:cNvSpPr>
          <p:nvPr>
            <p:ph type="title"/>
          </p:nvPr>
        </p:nvSpPr>
        <p:spPr>
          <a:xfrm>
            <a:off x="1843391" y="624110"/>
            <a:ext cx="9383408" cy="1280890"/>
          </a:xfrm>
        </p:spPr>
        <p:txBody>
          <a:bodyPr>
            <a:normAutofit/>
          </a:bodyPr>
          <a:lstStyle/>
          <a:p>
            <a:r>
              <a:rPr kumimoji="1" lang="en-US" altLang="zh-CN">
                <a:solidFill>
                  <a:schemeClr val="bg1"/>
                </a:solidFill>
              </a:rPr>
              <a:t>Data statisics</a:t>
            </a:r>
            <a:endParaRPr kumimoji="1" lang="zh-CN" altLang="en-US">
              <a:solidFill>
                <a:schemeClr val="bg1"/>
              </a:solidFill>
            </a:endParaRPr>
          </a:p>
        </p:txBody>
      </p:sp>
      <p:sp>
        <p:nvSpPr>
          <p:cNvPr id="13" name="Freeform 11">
            <a:extLst>
              <a:ext uri="{FF2B5EF4-FFF2-40B4-BE49-F238E27FC236}">
                <a16:creationId xmlns:a16="http://schemas.microsoft.com/office/drawing/2014/main" id="{26B9FE07-322E-43FB-8707-C9826BD90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4" name="内容占位符 3">
            <a:extLst>
              <a:ext uri="{FF2B5EF4-FFF2-40B4-BE49-F238E27FC236}">
                <a16:creationId xmlns:a16="http://schemas.microsoft.com/office/drawing/2014/main" id="{03D17114-C7BA-4C45-9EF5-F814DF95300C}"/>
              </a:ext>
            </a:extLst>
          </p:cNvPr>
          <p:cNvGraphicFramePr>
            <a:graphicFrameLocks noGrp="1"/>
          </p:cNvGraphicFramePr>
          <p:nvPr>
            <p:ph idx="1"/>
            <p:extLst>
              <p:ext uri="{D42A27DB-BD31-4B8C-83A1-F6EECF244321}">
                <p14:modId xmlns:p14="http://schemas.microsoft.com/office/powerpoint/2010/main" val="2030444649"/>
              </p:ext>
            </p:extLst>
          </p:nvPr>
        </p:nvGraphicFramePr>
        <p:xfrm>
          <a:off x="961012" y="3568136"/>
          <a:ext cx="10265787" cy="1687338"/>
        </p:xfrm>
        <a:graphic>
          <a:graphicData uri="http://schemas.openxmlformats.org/drawingml/2006/table">
            <a:tbl>
              <a:tblPr firstRow="1" bandRow="1"/>
              <a:tblGrid>
                <a:gridCol w="418005">
                  <a:extLst>
                    <a:ext uri="{9D8B030D-6E8A-4147-A177-3AD203B41FA5}">
                      <a16:colId xmlns:a16="http://schemas.microsoft.com/office/drawing/2014/main" val="318286139"/>
                    </a:ext>
                  </a:extLst>
                </a:gridCol>
                <a:gridCol w="703413">
                  <a:extLst>
                    <a:ext uri="{9D8B030D-6E8A-4147-A177-3AD203B41FA5}">
                      <a16:colId xmlns:a16="http://schemas.microsoft.com/office/drawing/2014/main" val="726815759"/>
                    </a:ext>
                  </a:extLst>
                </a:gridCol>
                <a:gridCol w="703413">
                  <a:extLst>
                    <a:ext uri="{9D8B030D-6E8A-4147-A177-3AD203B41FA5}">
                      <a16:colId xmlns:a16="http://schemas.microsoft.com/office/drawing/2014/main" val="2536634323"/>
                    </a:ext>
                  </a:extLst>
                </a:gridCol>
                <a:gridCol w="703413">
                  <a:extLst>
                    <a:ext uri="{9D8B030D-6E8A-4147-A177-3AD203B41FA5}">
                      <a16:colId xmlns:a16="http://schemas.microsoft.com/office/drawing/2014/main" val="201711049"/>
                    </a:ext>
                  </a:extLst>
                </a:gridCol>
                <a:gridCol w="703413">
                  <a:extLst>
                    <a:ext uri="{9D8B030D-6E8A-4147-A177-3AD203B41FA5}">
                      <a16:colId xmlns:a16="http://schemas.microsoft.com/office/drawing/2014/main" val="680101257"/>
                    </a:ext>
                  </a:extLst>
                </a:gridCol>
                <a:gridCol w="703413">
                  <a:extLst>
                    <a:ext uri="{9D8B030D-6E8A-4147-A177-3AD203B41FA5}">
                      <a16:colId xmlns:a16="http://schemas.microsoft.com/office/drawing/2014/main" val="2582492571"/>
                    </a:ext>
                  </a:extLst>
                </a:gridCol>
                <a:gridCol w="703413">
                  <a:extLst>
                    <a:ext uri="{9D8B030D-6E8A-4147-A177-3AD203B41FA5}">
                      <a16:colId xmlns:a16="http://schemas.microsoft.com/office/drawing/2014/main" val="4273714117"/>
                    </a:ext>
                  </a:extLst>
                </a:gridCol>
                <a:gridCol w="703413">
                  <a:extLst>
                    <a:ext uri="{9D8B030D-6E8A-4147-A177-3AD203B41FA5}">
                      <a16:colId xmlns:a16="http://schemas.microsoft.com/office/drawing/2014/main" val="158563089"/>
                    </a:ext>
                  </a:extLst>
                </a:gridCol>
                <a:gridCol w="703413">
                  <a:extLst>
                    <a:ext uri="{9D8B030D-6E8A-4147-A177-3AD203B41FA5}">
                      <a16:colId xmlns:a16="http://schemas.microsoft.com/office/drawing/2014/main" val="83866842"/>
                    </a:ext>
                  </a:extLst>
                </a:gridCol>
                <a:gridCol w="703413">
                  <a:extLst>
                    <a:ext uri="{9D8B030D-6E8A-4147-A177-3AD203B41FA5}">
                      <a16:colId xmlns:a16="http://schemas.microsoft.com/office/drawing/2014/main" val="2935600599"/>
                    </a:ext>
                  </a:extLst>
                </a:gridCol>
                <a:gridCol w="703413">
                  <a:extLst>
                    <a:ext uri="{9D8B030D-6E8A-4147-A177-3AD203B41FA5}">
                      <a16:colId xmlns:a16="http://schemas.microsoft.com/office/drawing/2014/main" val="3795752329"/>
                    </a:ext>
                  </a:extLst>
                </a:gridCol>
                <a:gridCol w="703413">
                  <a:extLst>
                    <a:ext uri="{9D8B030D-6E8A-4147-A177-3AD203B41FA5}">
                      <a16:colId xmlns:a16="http://schemas.microsoft.com/office/drawing/2014/main" val="4058424204"/>
                    </a:ext>
                  </a:extLst>
                </a:gridCol>
                <a:gridCol w="703413">
                  <a:extLst>
                    <a:ext uri="{9D8B030D-6E8A-4147-A177-3AD203B41FA5}">
                      <a16:colId xmlns:a16="http://schemas.microsoft.com/office/drawing/2014/main" val="976358405"/>
                    </a:ext>
                  </a:extLst>
                </a:gridCol>
                <a:gridCol w="703413">
                  <a:extLst>
                    <a:ext uri="{9D8B030D-6E8A-4147-A177-3AD203B41FA5}">
                      <a16:colId xmlns:a16="http://schemas.microsoft.com/office/drawing/2014/main" val="2267594651"/>
                    </a:ext>
                  </a:extLst>
                </a:gridCol>
                <a:gridCol w="703413">
                  <a:extLst>
                    <a:ext uri="{9D8B030D-6E8A-4147-A177-3AD203B41FA5}">
                      <a16:colId xmlns:a16="http://schemas.microsoft.com/office/drawing/2014/main" val="2136263662"/>
                    </a:ext>
                  </a:extLst>
                </a:gridCol>
              </a:tblGrid>
              <a:tr h="187482">
                <a:tc>
                  <a:txBody>
                    <a:bodyPr/>
                    <a:lstStyle/>
                    <a:p>
                      <a:r>
                        <a:rPr lang="en" sz="800"/>
                        <a:t>CRIM</a:t>
                      </a:r>
                    </a:p>
                  </a:txBody>
                  <a:tcPr marL="27975" marR="27975" marT="13987" marB="13987" anchor="ctr">
                    <a:lnL>
                      <a:noFill/>
                    </a:lnL>
                    <a:lnR>
                      <a:noFill/>
                    </a:lnR>
                    <a:lnT>
                      <a:noFill/>
                    </a:lnT>
                    <a:lnB>
                      <a:noFill/>
                    </a:lnB>
                  </a:tcPr>
                </a:tc>
                <a:tc>
                  <a:txBody>
                    <a:bodyPr/>
                    <a:lstStyle/>
                    <a:p>
                      <a:r>
                        <a:rPr lang="en" sz="800"/>
                        <a:t>ZN</a:t>
                      </a:r>
                    </a:p>
                  </a:txBody>
                  <a:tcPr marL="27975" marR="27975" marT="13987" marB="13987" anchor="ctr">
                    <a:lnL>
                      <a:noFill/>
                    </a:lnL>
                    <a:lnR>
                      <a:noFill/>
                    </a:lnR>
                    <a:lnT>
                      <a:noFill/>
                    </a:lnT>
                    <a:lnB>
                      <a:noFill/>
                    </a:lnB>
                  </a:tcPr>
                </a:tc>
                <a:tc>
                  <a:txBody>
                    <a:bodyPr/>
                    <a:lstStyle/>
                    <a:p>
                      <a:r>
                        <a:rPr lang="en" sz="800"/>
                        <a:t>INDUS</a:t>
                      </a:r>
                    </a:p>
                  </a:txBody>
                  <a:tcPr marL="27975" marR="27975" marT="13987" marB="13987" anchor="ctr">
                    <a:lnL>
                      <a:noFill/>
                    </a:lnL>
                    <a:lnR>
                      <a:noFill/>
                    </a:lnR>
                    <a:lnT>
                      <a:noFill/>
                    </a:lnT>
                    <a:lnB>
                      <a:noFill/>
                    </a:lnB>
                  </a:tcPr>
                </a:tc>
                <a:tc>
                  <a:txBody>
                    <a:bodyPr/>
                    <a:lstStyle/>
                    <a:p>
                      <a:r>
                        <a:rPr lang="en" sz="800"/>
                        <a:t>CHAS</a:t>
                      </a:r>
                    </a:p>
                  </a:txBody>
                  <a:tcPr marL="27975" marR="27975" marT="13987" marB="13987" anchor="ctr">
                    <a:lnL>
                      <a:noFill/>
                    </a:lnL>
                    <a:lnR>
                      <a:noFill/>
                    </a:lnR>
                    <a:lnT>
                      <a:noFill/>
                    </a:lnT>
                    <a:lnB>
                      <a:noFill/>
                    </a:lnB>
                  </a:tcPr>
                </a:tc>
                <a:tc>
                  <a:txBody>
                    <a:bodyPr/>
                    <a:lstStyle/>
                    <a:p>
                      <a:r>
                        <a:rPr lang="en" sz="800"/>
                        <a:t>NOX</a:t>
                      </a:r>
                    </a:p>
                  </a:txBody>
                  <a:tcPr marL="27975" marR="27975" marT="13987" marB="13987" anchor="ctr">
                    <a:lnL>
                      <a:noFill/>
                    </a:lnL>
                    <a:lnR>
                      <a:noFill/>
                    </a:lnR>
                    <a:lnT>
                      <a:noFill/>
                    </a:lnT>
                    <a:lnB>
                      <a:noFill/>
                    </a:lnB>
                  </a:tcPr>
                </a:tc>
                <a:tc>
                  <a:txBody>
                    <a:bodyPr/>
                    <a:lstStyle/>
                    <a:p>
                      <a:r>
                        <a:rPr lang="en" sz="800"/>
                        <a:t>RM</a:t>
                      </a:r>
                    </a:p>
                  </a:txBody>
                  <a:tcPr marL="27975" marR="27975" marT="13987" marB="13987" anchor="ctr">
                    <a:lnL>
                      <a:noFill/>
                    </a:lnL>
                    <a:lnR>
                      <a:noFill/>
                    </a:lnR>
                    <a:lnT>
                      <a:noFill/>
                    </a:lnT>
                    <a:lnB>
                      <a:noFill/>
                    </a:lnB>
                  </a:tcPr>
                </a:tc>
                <a:tc>
                  <a:txBody>
                    <a:bodyPr/>
                    <a:lstStyle/>
                    <a:p>
                      <a:r>
                        <a:rPr lang="en" sz="800"/>
                        <a:t>AGE</a:t>
                      </a:r>
                    </a:p>
                  </a:txBody>
                  <a:tcPr marL="27975" marR="27975" marT="13987" marB="13987" anchor="ctr">
                    <a:lnL>
                      <a:noFill/>
                    </a:lnL>
                    <a:lnR>
                      <a:noFill/>
                    </a:lnR>
                    <a:lnT>
                      <a:noFill/>
                    </a:lnT>
                    <a:lnB>
                      <a:noFill/>
                    </a:lnB>
                  </a:tcPr>
                </a:tc>
                <a:tc>
                  <a:txBody>
                    <a:bodyPr/>
                    <a:lstStyle/>
                    <a:p>
                      <a:r>
                        <a:rPr lang="en" sz="800"/>
                        <a:t>DIS</a:t>
                      </a:r>
                    </a:p>
                  </a:txBody>
                  <a:tcPr marL="27975" marR="27975" marT="13987" marB="13987" anchor="ctr">
                    <a:lnL>
                      <a:noFill/>
                    </a:lnL>
                    <a:lnR>
                      <a:noFill/>
                    </a:lnR>
                    <a:lnT>
                      <a:noFill/>
                    </a:lnT>
                    <a:lnB>
                      <a:noFill/>
                    </a:lnB>
                  </a:tcPr>
                </a:tc>
                <a:tc>
                  <a:txBody>
                    <a:bodyPr/>
                    <a:lstStyle/>
                    <a:p>
                      <a:r>
                        <a:rPr lang="en" sz="800"/>
                        <a:t>RAD</a:t>
                      </a:r>
                    </a:p>
                  </a:txBody>
                  <a:tcPr marL="27975" marR="27975" marT="13987" marB="13987" anchor="ctr">
                    <a:lnL>
                      <a:noFill/>
                    </a:lnL>
                    <a:lnR>
                      <a:noFill/>
                    </a:lnR>
                    <a:lnT>
                      <a:noFill/>
                    </a:lnT>
                    <a:lnB>
                      <a:noFill/>
                    </a:lnB>
                  </a:tcPr>
                </a:tc>
                <a:tc>
                  <a:txBody>
                    <a:bodyPr/>
                    <a:lstStyle/>
                    <a:p>
                      <a:r>
                        <a:rPr lang="en" sz="800"/>
                        <a:t>TAX</a:t>
                      </a:r>
                    </a:p>
                  </a:txBody>
                  <a:tcPr marL="27975" marR="27975" marT="13987" marB="13987" anchor="ctr">
                    <a:lnL>
                      <a:noFill/>
                    </a:lnL>
                    <a:lnR>
                      <a:noFill/>
                    </a:lnR>
                    <a:lnT>
                      <a:noFill/>
                    </a:lnT>
                    <a:lnB>
                      <a:noFill/>
                    </a:lnB>
                  </a:tcPr>
                </a:tc>
                <a:tc>
                  <a:txBody>
                    <a:bodyPr/>
                    <a:lstStyle/>
                    <a:p>
                      <a:r>
                        <a:rPr lang="en" sz="800"/>
                        <a:t>PTRATIO</a:t>
                      </a:r>
                    </a:p>
                  </a:txBody>
                  <a:tcPr marL="27975" marR="27975" marT="13987" marB="13987" anchor="ctr">
                    <a:lnL>
                      <a:noFill/>
                    </a:lnL>
                    <a:lnR>
                      <a:noFill/>
                    </a:lnR>
                    <a:lnT>
                      <a:noFill/>
                    </a:lnT>
                    <a:lnB>
                      <a:noFill/>
                    </a:lnB>
                  </a:tcPr>
                </a:tc>
                <a:tc>
                  <a:txBody>
                    <a:bodyPr/>
                    <a:lstStyle/>
                    <a:p>
                      <a:r>
                        <a:rPr lang="en" sz="800"/>
                        <a:t>B</a:t>
                      </a:r>
                    </a:p>
                  </a:txBody>
                  <a:tcPr marL="27975" marR="27975" marT="13987" marB="13987" anchor="ctr">
                    <a:lnL>
                      <a:noFill/>
                    </a:lnL>
                    <a:lnR>
                      <a:noFill/>
                    </a:lnR>
                    <a:lnT>
                      <a:noFill/>
                    </a:lnT>
                    <a:lnB>
                      <a:noFill/>
                    </a:lnB>
                  </a:tcPr>
                </a:tc>
                <a:tc>
                  <a:txBody>
                    <a:bodyPr/>
                    <a:lstStyle/>
                    <a:p>
                      <a:r>
                        <a:rPr lang="en" sz="800"/>
                        <a:t>LSTAT</a:t>
                      </a:r>
                    </a:p>
                  </a:txBody>
                  <a:tcPr marL="27975" marR="27975" marT="13987" marB="13987" anchor="ctr">
                    <a:lnL>
                      <a:noFill/>
                    </a:lnL>
                    <a:lnR>
                      <a:noFill/>
                    </a:lnR>
                    <a:lnT>
                      <a:noFill/>
                    </a:lnT>
                    <a:lnB>
                      <a:noFill/>
                    </a:lnB>
                  </a:tcPr>
                </a:tc>
                <a:tc>
                  <a:txBody>
                    <a:bodyPr/>
                    <a:lstStyle/>
                    <a:p>
                      <a:r>
                        <a:rPr lang="en" sz="800"/>
                        <a:t>PRICE</a:t>
                      </a:r>
                    </a:p>
                  </a:txBody>
                  <a:tcPr marL="27975" marR="27975" marT="13987" marB="13987" anchor="ctr">
                    <a:lnL>
                      <a:noFill/>
                    </a:lnL>
                    <a:lnR>
                      <a:noFill/>
                    </a:lnR>
                    <a:lnT>
                      <a:noFill/>
                    </a:lnT>
                    <a:lnB>
                      <a:noFill/>
                    </a:lnB>
                  </a:tcPr>
                </a:tc>
                <a:tc>
                  <a:txBody>
                    <a:bodyPr/>
                    <a:lstStyle/>
                    <a:p>
                      <a:endParaRPr lang="zh-CN" altLang="en-US" sz="800"/>
                    </a:p>
                  </a:txBody>
                  <a:tcPr marL="27975" marR="27975" marT="13987" marB="13987">
                    <a:lnL>
                      <a:noFill/>
                    </a:lnL>
                  </a:tcPr>
                </a:tc>
                <a:extLst>
                  <a:ext uri="{0D108BD9-81ED-4DB2-BD59-A6C34878D82A}">
                    <a16:rowId xmlns:a16="http://schemas.microsoft.com/office/drawing/2014/main" val="2483033815"/>
                  </a:ext>
                </a:extLst>
              </a:tr>
              <a:tr h="187482">
                <a:tc>
                  <a:txBody>
                    <a:bodyPr/>
                    <a:lstStyle/>
                    <a:p>
                      <a:r>
                        <a:rPr lang="en" sz="800"/>
                        <a:t>count</a:t>
                      </a:r>
                    </a:p>
                  </a:txBody>
                  <a:tcPr marL="27975" marR="27975" marT="13987" marB="13987" anchor="ctr">
                    <a:lnL>
                      <a:noFill/>
                    </a:lnL>
                    <a:lnR>
                      <a:noFill/>
                    </a:lnR>
                    <a:lnT>
                      <a:noFill/>
                    </a:lnT>
                    <a:lnB>
                      <a:noFill/>
                    </a:lnB>
                  </a:tcPr>
                </a:tc>
                <a:tc>
                  <a:txBody>
                    <a:bodyPr/>
                    <a:lstStyle/>
                    <a:p>
                      <a:r>
                        <a:rPr lang="en-US" altLang="zh-CN" sz="800"/>
                        <a:t>506.000000</a:t>
                      </a:r>
                    </a:p>
                  </a:txBody>
                  <a:tcPr marL="27975" marR="27975" marT="13987" marB="13987" anchor="ctr">
                    <a:lnL>
                      <a:noFill/>
                    </a:lnL>
                    <a:lnR>
                      <a:noFill/>
                    </a:lnR>
                    <a:lnT>
                      <a:noFill/>
                    </a:lnT>
                    <a:lnB>
                      <a:noFill/>
                    </a:lnB>
                  </a:tcPr>
                </a:tc>
                <a:tc>
                  <a:txBody>
                    <a:bodyPr/>
                    <a:lstStyle/>
                    <a:p>
                      <a:r>
                        <a:rPr lang="en-US" altLang="zh-CN" sz="800"/>
                        <a:t>506.000000</a:t>
                      </a:r>
                    </a:p>
                  </a:txBody>
                  <a:tcPr marL="27975" marR="27975" marT="13987" marB="13987" anchor="ctr">
                    <a:lnL>
                      <a:noFill/>
                    </a:lnL>
                    <a:lnR>
                      <a:noFill/>
                    </a:lnR>
                    <a:lnT>
                      <a:noFill/>
                    </a:lnT>
                    <a:lnB>
                      <a:noFill/>
                    </a:lnB>
                  </a:tcPr>
                </a:tc>
                <a:tc>
                  <a:txBody>
                    <a:bodyPr/>
                    <a:lstStyle/>
                    <a:p>
                      <a:r>
                        <a:rPr lang="en-US" altLang="zh-CN" sz="800"/>
                        <a:t>506.000000</a:t>
                      </a:r>
                    </a:p>
                  </a:txBody>
                  <a:tcPr marL="27975" marR="27975" marT="13987" marB="13987" anchor="ctr">
                    <a:lnL>
                      <a:noFill/>
                    </a:lnL>
                    <a:lnR>
                      <a:noFill/>
                    </a:lnR>
                    <a:lnT>
                      <a:noFill/>
                    </a:lnT>
                    <a:lnB>
                      <a:noFill/>
                    </a:lnB>
                  </a:tcPr>
                </a:tc>
                <a:tc>
                  <a:txBody>
                    <a:bodyPr/>
                    <a:lstStyle/>
                    <a:p>
                      <a:r>
                        <a:rPr lang="en-US" altLang="zh-CN" sz="800"/>
                        <a:t>506.000000</a:t>
                      </a:r>
                    </a:p>
                  </a:txBody>
                  <a:tcPr marL="27975" marR="27975" marT="13987" marB="13987" anchor="ctr">
                    <a:lnL>
                      <a:noFill/>
                    </a:lnL>
                    <a:lnR>
                      <a:noFill/>
                    </a:lnR>
                    <a:lnT>
                      <a:noFill/>
                    </a:lnT>
                    <a:lnB>
                      <a:noFill/>
                    </a:lnB>
                  </a:tcPr>
                </a:tc>
                <a:tc>
                  <a:txBody>
                    <a:bodyPr/>
                    <a:lstStyle/>
                    <a:p>
                      <a:r>
                        <a:rPr lang="en-US" altLang="zh-CN" sz="800"/>
                        <a:t>506.000000</a:t>
                      </a:r>
                    </a:p>
                  </a:txBody>
                  <a:tcPr marL="27975" marR="27975" marT="13987" marB="13987" anchor="ctr">
                    <a:lnL>
                      <a:noFill/>
                    </a:lnL>
                    <a:lnR>
                      <a:noFill/>
                    </a:lnR>
                    <a:lnT>
                      <a:noFill/>
                    </a:lnT>
                    <a:lnB>
                      <a:noFill/>
                    </a:lnB>
                  </a:tcPr>
                </a:tc>
                <a:tc>
                  <a:txBody>
                    <a:bodyPr/>
                    <a:lstStyle/>
                    <a:p>
                      <a:r>
                        <a:rPr lang="en-US" altLang="zh-CN" sz="800"/>
                        <a:t>506.000000</a:t>
                      </a:r>
                    </a:p>
                  </a:txBody>
                  <a:tcPr marL="27975" marR="27975" marT="13987" marB="13987" anchor="ctr">
                    <a:lnL>
                      <a:noFill/>
                    </a:lnL>
                    <a:lnR>
                      <a:noFill/>
                    </a:lnR>
                    <a:lnT>
                      <a:noFill/>
                    </a:lnT>
                    <a:lnB>
                      <a:noFill/>
                    </a:lnB>
                  </a:tcPr>
                </a:tc>
                <a:tc>
                  <a:txBody>
                    <a:bodyPr/>
                    <a:lstStyle/>
                    <a:p>
                      <a:r>
                        <a:rPr lang="en-US" altLang="zh-CN" sz="800"/>
                        <a:t>506.000000</a:t>
                      </a:r>
                    </a:p>
                  </a:txBody>
                  <a:tcPr marL="27975" marR="27975" marT="13987" marB="13987" anchor="ctr">
                    <a:lnL>
                      <a:noFill/>
                    </a:lnL>
                    <a:lnR>
                      <a:noFill/>
                    </a:lnR>
                    <a:lnT>
                      <a:noFill/>
                    </a:lnT>
                    <a:lnB>
                      <a:noFill/>
                    </a:lnB>
                  </a:tcPr>
                </a:tc>
                <a:tc>
                  <a:txBody>
                    <a:bodyPr/>
                    <a:lstStyle/>
                    <a:p>
                      <a:r>
                        <a:rPr lang="en-US" altLang="zh-CN" sz="800"/>
                        <a:t>506.000000</a:t>
                      </a:r>
                    </a:p>
                  </a:txBody>
                  <a:tcPr marL="27975" marR="27975" marT="13987" marB="13987" anchor="ctr">
                    <a:lnL>
                      <a:noFill/>
                    </a:lnL>
                    <a:lnR>
                      <a:noFill/>
                    </a:lnR>
                    <a:lnT>
                      <a:noFill/>
                    </a:lnT>
                    <a:lnB>
                      <a:noFill/>
                    </a:lnB>
                  </a:tcPr>
                </a:tc>
                <a:tc>
                  <a:txBody>
                    <a:bodyPr/>
                    <a:lstStyle/>
                    <a:p>
                      <a:r>
                        <a:rPr lang="en-US" altLang="zh-CN" sz="800"/>
                        <a:t>506.000000</a:t>
                      </a:r>
                    </a:p>
                  </a:txBody>
                  <a:tcPr marL="27975" marR="27975" marT="13987" marB="13987" anchor="ctr">
                    <a:lnL>
                      <a:noFill/>
                    </a:lnL>
                    <a:lnR>
                      <a:noFill/>
                    </a:lnR>
                    <a:lnT>
                      <a:noFill/>
                    </a:lnT>
                    <a:lnB>
                      <a:noFill/>
                    </a:lnB>
                  </a:tcPr>
                </a:tc>
                <a:tc>
                  <a:txBody>
                    <a:bodyPr/>
                    <a:lstStyle/>
                    <a:p>
                      <a:r>
                        <a:rPr lang="en-US" altLang="zh-CN" sz="800"/>
                        <a:t>506.000000</a:t>
                      </a:r>
                    </a:p>
                  </a:txBody>
                  <a:tcPr marL="27975" marR="27975" marT="13987" marB="13987" anchor="ctr">
                    <a:lnL>
                      <a:noFill/>
                    </a:lnL>
                    <a:lnR>
                      <a:noFill/>
                    </a:lnR>
                    <a:lnT>
                      <a:noFill/>
                    </a:lnT>
                    <a:lnB>
                      <a:noFill/>
                    </a:lnB>
                  </a:tcPr>
                </a:tc>
                <a:tc>
                  <a:txBody>
                    <a:bodyPr/>
                    <a:lstStyle/>
                    <a:p>
                      <a:r>
                        <a:rPr lang="en-US" altLang="zh-CN" sz="800"/>
                        <a:t>506.000000</a:t>
                      </a:r>
                    </a:p>
                  </a:txBody>
                  <a:tcPr marL="27975" marR="27975" marT="13987" marB="13987" anchor="ctr">
                    <a:lnL>
                      <a:noFill/>
                    </a:lnL>
                    <a:lnR>
                      <a:noFill/>
                    </a:lnR>
                    <a:lnT>
                      <a:noFill/>
                    </a:lnT>
                    <a:lnB>
                      <a:noFill/>
                    </a:lnB>
                  </a:tcPr>
                </a:tc>
                <a:tc>
                  <a:txBody>
                    <a:bodyPr/>
                    <a:lstStyle/>
                    <a:p>
                      <a:r>
                        <a:rPr lang="en-US" altLang="zh-CN" sz="800"/>
                        <a:t>506.000000</a:t>
                      </a:r>
                    </a:p>
                  </a:txBody>
                  <a:tcPr marL="27975" marR="27975" marT="13987" marB="13987" anchor="ctr">
                    <a:lnL>
                      <a:noFill/>
                    </a:lnL>
                    <a:lnR>
                      <a:noFill/>
                    </a:lnR>
                    <a:lnT>
                      <a:noFill/>
                    </a:lnT>
                    <a:lnB>
                      <a:noFill/>
                    </a:lnB>
                  </a:tcPr>
                </a:tc>
                <a:tc>
                  <a:txBody>
                    <a:bodyPr/>
                    <a:lstStyle/>
                    <a:p>
                      <a:r>
                        <a:rPr lang="en-US" altLang="zh-CN" sz="800"/>
                        <a:t>506.000000</a:t>
                      </a:r>
                    </a:p>
                  </a:txBody>
                  <a:tcPr marL="27975" marR="27975" marT="13987" marB="13987" anchor="ctr">
                    <a:lnL>
                      <a:noFill/>
                    </a:lnL>
                    <a:lnR>
                      <a:noFill/>
                    </a:lnR>
                    <a:lnT>
                      <a:noFill/>
                    </a:lnT>
                    <a:lnB>
                      <a:noFill/>
                    </a:lnB>
                  </a:tcPr>
                </a:tc>
                <a:tc>
                  <a:txBody>
                    <a:bodyPr/>
                    <a:lstStyle/>
                    <a:p>
                      <a:r>
                        <a:rPr lang="en-US" altLang="zh-CN" sz="800"/>
                        <a:t>506.000000</a:t>
                      </a:r>
                    </a:p>
                  </a:txBody>
                  <a:tcPr marL="27975" marR="27975" marT="13987" marB="13987" anchor="ctr">
                    <a:lnL>
                      <a:noFill/>
                    </a:lnL>
                    <a:lnR>
                      <a:noFill/>
                    </a:lnR>
                    <a:lnB>
                      <a:noFill/>
                    </a:lnB>
                  </a:tcPr>
                </a:tc>
                <a:extLst>
                  <a:ext uri="{0D108BD9-81ED-4DB2-BD59-A6C34878D82A}">
                    <a16:rowId xmlns:a16="http://schemas.microsoft.com/office/drawing/2014/main" val="796346759"/>
                  </a:ext>
                </a:extLst>
              </a:tr>
              <a:tr h="187482">
                <a:tc>
                  <a:txBody>
                    <a:bodyPr/>
                    <a:lstStyle/>
                    <a:p>
                      <a:r>
                        <a:rPr lang="en" sz="800"/>
                        <a:t>mean</a:t>
                      </a:r>
                    </a:p>
                  </a:txBody>
                  <a:tcPr marL="27975" marR="27975" marT="13987" marB="13987" anchor="ctr">
                    <a:lnL>
                      <a:noFill/>
                    </a:lnL>
                    <a:lnR>
                      <a:noFill/>
                    </a:lnR>
                    <a:lnT>
                      <a:noFill/>
                    </a:lnT>
                    <a:lnB>
                      <a:noFill/>
                    </a:lnB>
                  </a:tcPr>
                </a:tc>
                <a:tc>
                  <a:txBody>
                    <a:bodyPr/>
                    <a:lstStyle/>
                    <a:p>
                      <a:r>
                        <a:rPr lang="en-US" altLang="zh-CN" sz="800"/>
                        <a:t>3.613524</a:t>
                      </a:r>
                    </a:p>
                  </a:txBody>
                  <a:tcPr marL="27975" marR="27975" marT="13987" marB="13987" anchor="ctr">
                    <a:lnL>
                      <a:noFill/>
                    </a:lnL>
                    <a:lnR>
                      <a:noFill/>
                    </a:lnR>
                    <a:lnT>
                      <a:noFill/>
                    </a:lnT>
                    <a:lnB>
                      <a:noFill/>
                    </a:lnB>
                  </a:tcPr>
                </a:tc>
                <a:tc>
                  <a:txBody>
                    <a:bodyPr/>
                    <a:lstStyle/>
                    <a:p>
                      <a:r>
                        <a:rPr lang="en-US" altLang="zh-CN" sz="800"/>
                        <a:t>11.363636</a:t>
                      </a:r>
                    </a:p>
                  </a:txBody>
                  <a:tcPr marL="27975" marR="27975" marT="13987" marB="13987" anchor="ctr">
                    <a:lnL>
                      <a:noFill/>
                    </a:lnL>
                    <a:lnR>
                      <a:noFill/>
                    </a:lnR>
                    <a:lnT>
                      <a:noFill/>
                    </a:lnT>
                    <a:lnB>
                      <a:noFill/>
                    </a:lnB>
                  </a:tcPr>
                </a:tc>
                <a:tc>
                  <a:txBody>
                    <a:bodyPr/>
                    <a:lstStyle/>
                    <a:p>
                      <a:r>
                        <a:rPr lang="en-US" altLang="zh-CN" sz="800"/>
                        <a:t>11.136779</a:t>
                      </a:r>
                    </a:p>
                  </a:txBody>
                  <a:tcPr marL="27975" marR="27975" marT="13987" marB="13987" anchor="ctr">
                    <a:lnL>
                      <a:noFill/>
                    </a:lnL>
                    <a:lnR>
                      <a:noFill/>
                    </a:lnR>
                    <a:lnT>
                      <a:noFill/>
                    </a:lnT>
                    <a:lnB>
                      <a:noFill/>
                    </a:lnB>
                  </a:tcPr>
                </a:tc>
                <a:tc>
                  <a:txBody>
                    <a:bodyPr/>
                    <a:lstStyle/>
                    <a:p>
                      <a:r>
                        <a:rPr lang="en-US" altLang="zh-CN" sz="800"/>
                        <a:t>0.069170</a:t>
                      </a:r>
                    </a:p>
                  </a:txBody>
                  <a:tcPr marL="27975" marR="27975" marT="13987" marB="13987" anchor="ctr">
                    <a:lnL>
                      <a:noFill/>
                    </a:lnL>
                    <a:lnR>
                      <a:noFill/>
                    </a:lnR>
                    <a:lnT>
                      <a:noFill/>
                    </a:lnT>
                    <a:lnB>
                      <a:noFill/>
                    </a:lnB>
                  </a:tcPr>
                </a:tc>
                <a:tc>
                  <a:txBody>
                    <a:bodyPr/>
                    <a:lstStyle/>
                    <a:p>
                      <a:r>
                        <a:rPr lang="en-US" altLang="zh-CN" sz="800"/>
                        <a:t>0.554695</a:t>
                      </a:r>
                    </a:p>
                  </a:txBody>
                  <a:tcPr marL="27975" marR="27975" marT="13987" marB="13987" anchor="ctr">
                    <a:lnL>
                      <a:noFill/>
                    </a:lnL>
                    <a:lnR>
                      <a:noFill/>
                    </a:lnR>
                    <a:lnT>
                      <a:noFill/>
                    </a:lnT>
                    <a:lnB>
                      <a:noFill/>
                    </a:lnB>
                  </a:tcPr>
                </a:tc>
                <a:tc>
                  <a:txBody>
                    <a:bodyPr/>
                    <a:lstStyle/>
                    <a:p>
                      <a:r>
                        <a:rPr lang="en-US" altLang="zh-CN" sz="800"/>
                        <a:t>6.284634</a:t>
                      </a:r>
                    </a:p>
                  </a:txBody>
                  <a:tcPr marL="27975" marR="27975" marT="13987" marB="13987" anchor="ctr">
                    <a:lnL>
                      <a:noFill/>
                    </a:lnL>
                    <a:lnR>
                      <a:noFill/>
                    </a:lnR>
                    <a:lnT>
                      <a:noFill/>
                    </a:lnT>
                    <a:lnB>
                      <a:noFill/>
                    </a:lnB>
                  </a:tcPr>
                </a:tc>
                <a:tc>
                  <a:txBody>
                    <a:bodyPr/>
                    <a:lstStyle/>
                    <a:p>
                      <a:r>
                        <a:rPr lang="en-US" altLang="zh-CN" sz="800"/>
                        <a:t>68.574901</a:t>
                      </a:r>
                    </a:p>
                  </a:txBody>
                  <a:tcPr marL="27975" marR="27975" marT="13987" marB="13987" anchor="ctr">
                    <a:lnL>
                      <a:noFill/>
                    </a:lnL>
                    <a:lnR>
                      <a:noFill/>
                    </a:lnR>
                    <a:lnT>
                      <a:noFill/>
                    </a:lnT>
                    <a:lnB>
                      <a:noFill/>
                    </a:lnB>
                  </a:tcPr>
                </a:tc>
                <a:tc>
                  <a:txBody>
                    <a:bodyPr/>
                    <a:lstStyle/>
                    <a:p>
                      <a:r>
                        <a:rPr lang="en-US" altLang="zh-CN" sz="800"/>
                        <a:t>3.795043</a:t>
                      </a:r>
                    </a:p>
                  </a:txBody>
                  <a:tcPr marL="27975" marR="27975" marT="13987" marB="13987" anchor="ctr">
                    <a:lnL>
                      <a:noFill/>
                    </a:lnL>
                    <a:lnR>
                      <a:noFill/>
                    </a:lnR>
                    <a:lnT>
                      <a:noFill/>
                    </a:lnT>
                    <a:lnB>
                      <a:noFill/>
                    </a:lnB>
                  </a:tcPr>
                </a:tc>
                <a:tc>
                  <a:txBody>
                    <a:bodyPr/>
                    <a:lstStyle/>
                    <a:p>
                      <a:r>
                        <a:rPr lang="en-US" altLang="zh-CN" sz="800"/>
                        <a:t>9.549407</a:t>
                      </a:r>
                    </a:p>
                  </a:txBody>
                  <a:tcPr marL="27975" marR="27975" marT="13987" marB="13987" anchor="ctr">
                    <a:lnL>
                      <a:noFill/>
                    </a:lnL>
                    <a:lnR>
                      <a:noFill/>
                    </a:lnR>
                    <a:lnT>
                      <a:noFill/>
                    </a:lnT>
                    <a:lnB>
                      <a:noFill/>
                    </a:lnB>
                  </a:tcPr>
                </a:tc>
                <a:tc>
                  <a:txBody>
                    <a:bodyPr/>
                    <a:lstStyle/>
                    <a:p>
                      <a:r>
                        <a:rPr lang="en-US" altLang="zh-CN" sz="800"/>
                        <a:t>408.237154</a:t>
                      </a:r>
                    </a:p>
                  </a:txBody>
                  <a:tcPr marL="27975" marR="27975" marT="13987" marB="13987" anchor="ctr">
                    <a:lnL>
                      <a:noFill/>
                    </a:lnL>
                    <a:lnR>
                      <a:noFill/>
                    </a:lnR>
                    <a:lnT>
                      <a:noFill/>
                    </a:lnT>
                    <a:lnB>
                      <a:noFill/>
                    </a:lnB>
                  </a:tcPr>
                </a:tc>
                <a:tc>
                  <a:txBody>
                    <a:bodyPr/>
                    <a:lstStyle/>
                    <a:p>
                      <a:r>
                        <a:rPr lang="en-US" altLang="zh-CN" sz="800"/>
                        <a:t>18.455534</a:t>
                      </a:r>
                    </a:p>
                  </a:txBody>
                  <a:tcPr marL="27975" marR="27975" marT="13987" marB="13987" anchor="ctr">
                    <a:lnL>
                      <a:noFill/>
                    </a:lnL>
                    <a:lnR>
                      <a:noFill/>
                    </a:lnR>
                    <a:lnT>
                      <a:noFill/>
                    </a:lnT>
                    <a:lnB>
                      <a:noFill/>
                    </a:lnB>
                  </a:tcPr>
                </a:tc>
                <a:tc>
                  <a:txBody>
                    <a:bodyPr/>
                    <a:lstStyle/>
                    <a:p>
                      <a:r>
                        <a:rPr lang="en-US" altLang="zh-CN" sz="800"/>
                        <a:t>356.674032</a:t>
                      </a:r>
                    </a:p>
                  </a:txBody>
                  <a:tcPr marL="27975" marR="27975" marT="13987" marB="13987" anchor="ctr">
                    <a:lnL>
                      <a:noFill/>
                    </a:lnL>
                    <a:lnR>
                      <a:noFill/>
                    </a:lnR>
                    <a:lnT>
                      <a:noFill/>
                    </a:lnT>
                    <a:lnB>
                      <a:noFill/>
                    </a:lnB>
                  </a:tcPr>
                </a:tc>
                <a:tc>
                  <a:txBody>
                    <a:bodyPr/>
                    <a:lstStyle/>
                    <a:p>
                      <a:r>
                        <a:rPr lang="en-US" altLang="zh-CN" sz="800"/>
                        <a:t>12.653063</a:t>
                      </a:r>
                    </a:p>
                  </a:txBody>
                  <a:tcPr marL="27975" marR="27975" marT="13987" marB="13987" anchor="ctr">
                    <a:lnL>
                      <a:noFill/>
                    </a:lnL>
                    <a:lnR>
                      <a:noFill/>
                    </a:lnR>
                    <a:lnT>
                      <a:noFill/>
                    </a:lnT>
                    <a:lnB>
                      <a:noFill/>
                    </a:lnB>
                  </a:tcPr>
                </a:tc>
                <a:tc>
                  <a:txBody>
                    <a:bodyPr/>
                    <a:lstStyle/>
                    <a:p>
                      <a:r>
                        <a:rPr lang="en-US" altLang="zh-CN" sz="800"/>
                        <a:t>22.532806</a:t>
                      </a:r>
                    </a:p>
                  </a:txBody>
                  <a:tcPr marL="27975" marR="27975" marT="13987" marB="13987" anchor="ctr">
                    <a:lnL>
                      <a:noFill/>
                    </a:lnL>
                    <a:lnR>
                      <a:noFill/>
                    </a:lnR>
                    <a:lnT>
                      <a:noFill/>
                    </a:lnT>
                    <a:lnB>
                      <a:noFill/>
                    </a:lnB>
                  </a:tcPr>
                </a:tc>
                <a:extLst>
                  <a:ext uri="{0D108BD9-81ED-4DB2-BD59-A6C34878D82A}">
                    <a16:rowId xmlns:a16="http://schemas.microsoft.com/office/drawing/2014/main" val="4058179493"/>
                  </a:ext>
                </a:extLst>
              </a:tr>
              <a:tr h="187482">
                <a:tc>
                  <a:txBody>
                    <a:bodyPr/>
                    <a:lstStyle/>
                    <a:p>
                      <a:r>
                        <a:rPr lang="en" sz="800"/>
                        <a:t>std</a:t>
                      </a:r>
                    </a:p>
                  </a:txBody>
                  <a:tcPr marL="27975" marR="27975" marT="13987" marB="13987" anchor="ctr">
                    <a:lnL>
                      <a:noFill/>
                    </a:lnL>
                    <a:lnR>
                      <a:noFill/>
                    </a:lnR>
                    <a:lnT>
                      <a:noFill/>
                    </a:lnT>
                    <a:lnB>
                      <a:noFill/>
                    </a:lnB>
                  </a:tcPr>
                </a:tc>
                <a:tc>
                  <a:txBody>
                    <a:bodyPr/>
                    <a:lstStyle/>
                    <a:p>
                      <a:r>
                        <a:rPr lang="en-US" altLang="zh-CN" sz="800"/>
                        <a:t>8.601545</a:t>
                      </a:r>
                    </a:p>
                  </a:txBody>
                  <a:tcPr marL="27975" marR="27975" marT="13987" marB="13987" anchor="ctr">
                    <a:lnL>
                      <a:noFill/>
                    </a:lnL>
                    <a:lnR>
                      <a:noFill/>
                    </a:lnR>
                    <a:lnT>
                      <a:noFill/>
                    </a:lnT>
                    <a:lnB>
                      <a:noFill/>
                    </a:lnB>
                  </a:tcPr>
                </a:tc>
                <a:tc>
                  <a:txBody>
                    <a:bodyPr/>
                    <a:lstStyle/>
                    <a:p>
                      <a:r>
                        <a:rPr lang="en-US" altLang="zh-CN" sz="800"/>
                        <a:t>23.322453</a:t>
                      </a:r>
                    </a:p>
                  </a:txBody>
                  <a:tcPr marL="27975" marR="27975" marT="13987" marB="13987" anchor="ctr">
                    <a:lnL>
                      <a:noFill/>
                    </a:lnL>
                    <a:lnR>
                      <a:noFill/>
                    </a:lnR>
                    <a:lnT>
                      <a:noFill/>
                    </a:lnT>
                    <a:lnB>
                      <a:noFill/>
                    </a:lnB>
                  </a:tcPr>
                </a:tc>
                <a:tc>
                  <a:txBody>
                    <a:bodyPr/>
                    <a:lstStyle/>
                    <a:p>
                      <a:r>
                        <a:rPr lang="en-US" altLang="zh-CN" sz="800"/>
                        <a:t>6.860353</a:t>
                      </a:r>
                    </a:p>
                  </a:txBody>
                  <a:tcPr marL="27975" marR="27975" marT="13987" marB="13987" anchor="ctr">
                    <a:lnL>
                      <a:noFill/>
                    </a:lnL>
                    <a:lnR>
                      <a:noFill/>
                    </a:lnR>
                    <a:lnT>
                      <a:noFill/>
                    </a:lnT>
                    <a:lnB>
                      <a:noFill/>
                    </a:lnB>
                  </a:tcPr>
                </a:tc>
                <a:tc>
                  <a:txBody>
                    <a:bodyPr/>
                    <a:lstStyle/>
                    <a:p>
                      <a:r>
                        <a:rPr lang="en-US" altLang="zh-CN" sz="800"/>
                        <a:t>0.253994</a:t>
                      </a:r>
                    </a:p>
                  </a:txBody>
                  <a:tcPr marL="27975" marR="27975" marT="13987" marB="13987" anchor="ctr">
                    <a:lnL>
                      <a:noFill/>
                    </a:lnL>
                    <a:lnR>
                      <a:noFill/>
                    </a:lnR>
                    <a:lnT>
                      <a:noFill/>
                    </a:lnT>
                    <a:lnB>
                      <a:noFill/>
                    </a:lnB>
                  </a:tcPr>
                </a:tc>
                <a:tc>
                  <a:txBody>
                    <a:bodyPr/>
                    <a:lstStyle/>
                    <a:p>
                      <a:r>
                        <a:rPr lang="en-US" altLang="zh-CN" sz="800"/>
                        <a:t>0.115878</a:t>
                      </a:r>
                    </a:p>
                  </a:txBody>
                  <a:tcPr marL="27975" marR="27975" marT="13987" marB="13987" anchor="ctr">
                    <a:lnL>
                      <a:noFill/>
                    </a:lnL>
                    <a:lnR>
                      <a:noFill/>
                    </a:lnR>
                    <a:lnT>
                      <a:noFill/>
                    </a:lnT>
                    <a:lnB>
                      <a:noFill/>
                    </a:lnB>
                  </a:tcPr>
                </a:tc>
                <a:tc>
                  <a:txBody>
                    <a:bodyPr/>
                    <a:lstStyle/>
                    <a:p>
                      <a:r>
                        <a:rPr lang="en-US" altLang="zh-CN" sz="800"/>
                        <a:t>0.702617</a:t>
                      </a:r>
                    </a:p>
                  </a:txBody>
                  <a:tcPr marL="27975" marR="27975" marT="13987" marB="13987" anchor="ctr">
                    <a:lnL>
                      <a:noFill/>
                    </a:lnL>
                    <a:lnR>
                      <a:noFill/>
                    </a:lnR>
                    <a:lnT>
                      <a:noFill/>
                    </a:lnT>
                    <a:lnB>
                      <a:noFill/>
                    </a:lnB>
                  </a:tcPr>
                </a:tc>
                <a:tc>
                  <a:txBody>
                    <a:bodyPr/>
                    <a:lstStyle/>
                    <a:p>
                      <a:r>
                        <a:rPr lang="en-US" altLang="zh-CN" sz="800"/>
                        <a:t>28.148861</a:t>
                      </a:r>
                    </a:p>
                  </a:txBody>
                  <a:tcPr marL="27975" marR="27975" marT="13987" marB="13987" anchor="ctr">
                    <a:lnL>
                      <a:noFill/>
                    </a:lnL>
                    <a:lnR>
                      <a:noFill/>
                    </a:lnR>
                    <a:lnT>
                      <a:noFill/>
                    </a:lnT>
                    <a:lnB>
                      <a:noFill/>
                    </a:lnB>
                  </a:tcPr>
                </a:tc>
                <a:tc>
                  <a:txBody>
                    <a:bodyPr/>
                    <a:lstStyle/>
                    <a:p>
                      <a:r>
                        <a:rPr lang="en-US" altLang="zh-CN" sz="800"/>
                        <a:t>2.105710</a:t>
                      </a:r>
                    </a:p>
                  </a:txBody>
                  <a:tcPr marL="27975" marR="27975" marT="13987" marB="13987" anchor="ctr">
                    <a:lnL>
                      <a:noFill/>
                    </a:lnL>
                    <a:lnR>
                      <a:noFill/>
                    </a:lnR>
                    <a:lnT>
                      <a:noFill/>
                    </a:lnT>
                    <a:lnB>
                      <a:noFill/>
                    </a:lnB>
                  </a:tcPr>
                </a:tc>
                <a:tc>
                  <a:txBody>
                    <a:bodyPr/>
                    <a:lstStyle/>
                    <a:p>
                      <a:r>
                        <a:rPr lang="en-US" altLang="zh-CN" sz="800"/>
                        <a:t>8.707259</a:t>
                      </a:r>
                    </a:p>
                  </a:txBody>
                  <a:tcPr marL="27975" marR="27975" marT="13987" marB="13987" anchor="ctr">
                    <a:lnL>
                      <a:noFill/>
                    </a:lnL>
                    <a:lnR>
                      <a:noFill/>
                    </a:lnR>
                    <a:lnT>
                      <a:noFill/>
                    </a:lnT>
                    <a:lnB>
                      <a:noFill/>
                    </a:lnB>
                  </a:tcPr>
                </a:tc>
                <a:tc>
                  <a:txBody>
                    <a:bodyPr/>
                    <a:lstStyle/>
                    <a:p>
                      <a:r>
                        <a:rPr lang="en-US" altLang="zh-CN" sz="800"/>
                        <a:t>168.537116</a:t>
                      </a:r>
                    </a:p>
                  </a:txBody>
                  <a:tcPr marL="27975" marR="27975" marT="13987" marB="13987" anchor="ctr">
                    <a:lnL>
                      <a:noFill/>
                    </a:lnL>
                    <a:lnR>
                      <a:noFill/>
                    </a:lnR>
                    <a:lnT>
                      <a:noFill/>
                    </a:lnT>
                    <a:lnB>
                      <a:noFill/>
                    </a:lnB>
                  </a:tcPr>
                </a:tc>
                <a:tc>
                  <a:txBody>
                    <a:bodyPr/>
                    <a:lstStyle/>
                    <a:p>
                      <a:r>
                        <a:rPr lang="en-US" altLang="zh-CN" sz="800"/>
                        <a:t>2.164946</a:t>
                      </a:r>
                    </a:p>
                  </a:txBody>
                  <a:tcPr marL="27975" marR="27975" marT="13987" marB="13987" anchor="ctr">
                    <a:lnL>
                      <a:noFill/>
                    </a:lnL>
                    <a:lnR>
                      <a:noFill/>
                    </a:lnR>
                    <a:lnT>
                      <a:noFill/>
                    </a:lnT>
                    <a:lnB>
                      <a:noFill/>
                    </a:lnB>
                  </a:tcPr>
                </a:tc>
                <a:tc>
                  <a:txBody>
                    <a:bodyPr/>
                    <a:lstStyle/>
                    <a:p>
                      <a:r>
                        <a:rPr lang="en-US" altLang="zh-CN" sz="800"/>
                        <a:t>91.294864</a:t>
                      </a:r>
                    </a:p>
                  </a:txBody>
                  <a:tcPr marL="27975" marR="27975" marT="13987" marB="13987" anchor="ctr">
                    <a:lnL>
                      <a:noFill/>
                    </a:lnL>
                    <a:lnR>
                      <a:noFill/>
                    </a:lnR>
                    <a:lnT>
                      <a:noFill/>
                    </a:lnT>
                    <a:lnB>
                      <a:noFill/>
                    </a:lnB>
                  </a:tcPr>
                </a:tc>
                <a:tc>
                  <a:txBody>
                    <a:bodyPr/>
                    <a:lstStyle/>
                    <a:p>
                      <a:r>
                        <a:rPr lang="en-US" altLang="zh-CN" sz="800"/>
                        <a:t>7.141062</a:t>
                      </a:r>
                    </a:p>
                  </a:txBody>
                  <a:tcPr marL="27975" marR="27975" marT="13987" marB="13987" anchor="ctr">
                    <a:lnL>
                      <a:noFill/>
                    </a:lnL>
                    <a:lnR>
                      <a:noFill/>
                    </a:lnR>
                    <a:lnT>
                      <a:noFill/>
                    </a:lnT>
                    <a:lnB>
                      <a:noFill/>
                    </a:lnB>
                  </a:tcPr>
                </a:tc>
                <a:tc>
                  <a:txBody>
                    <a:bodyPr/>
                    <a:lstStyle/>
                    <a:p>
                      <a:r>
                        <a:rPr lang="en-US" altLang="zh-CN" sz="800"/>
                        <a:t>9.197104</a:t>
                      </a:r>
                    </a:p>
                  </a:txBody>
                  <a:tcPr marL="27975" marR="27975" marT="13987" marB="13987" anchor="ctr">
                    <a:lnL>
                      <a:noFill/>
                    </a:lnL>
                    <a:lnR>
                      <a:noFill/>
                    </a:lnR>
                    <a:lnT>
                      <a:noFill/>
                    </a:lnT>
                    <a:lnB>
                      <a:noFill/>
                    </a:lnB>
                  </a:tcPr>
                </a:tc>
                <a:extLst>
                  <a:ext uri="{0D108BD9-81ED-4DB2-BD59-A6C34878D82A}">
                    <a16:rowId xmlns:a16="http://schemas.microsoft.com/office/drawing/2014/main" val="3211719953"/>
                  </a:ext>
                </a:extLst>
              </a:tr>
              <a:tr h="187482">
                <a:tc>
                  <a:txBody>
                    <a:bodyPr/>
                    <a:lstStyle/>
                    <a:p>
                      <a:r>
                        <a:rPr lang="en" sz="800"/>
                        <a:t>min</a:t>
                      </a:r>
                    </a:p>
                  </a:txBody>
                  <a:tcPr marL="27975" marR="27975" marT="13987" marB="13987" anchor="ctr">
                    <a:lnL>
                      <a:noFill/>
                    </a:lnL>
                    <a:lnR>
                      <a:noFill/>
                    </a:lnR>
                    <a:lnT>
                      <a:noFill/>
                    </a:lnT>
                    <a:lnB>
                      <a:noFill/>
                    </a:lnB>
                  </a:tcPr>
                </a:tc>
                <a:tc>
                  <a:txBody>
                    <a:bodyPr/>
                    <a:lstStyle/>
                    <a:p>
                      <a:r>
                        <a:rPr lang="en-US" altLang="zh-CN" sz="800"/>
                        <a:t>0.006320</a:t>
                      </a:r>
                    </a:p>
                  </a:txBody>
                  <a:tcPr marL="27975" marR="27975" marT="13987" marB="13987" anchor="ctr">
                    <a:lnL>
                      <a:noFill/>
                    </a:lnL>
                    <a:lnR>
                      <a:noFill/>
                    </a:lnR>
                    <a:lnT>
                      <a:noFill/>
                    </a:lnT>
                    <a:lnB>
                      <a:noFill/>
                    </a:lnB>
                  </a:tcPr>
                </a:tc>
                <a:tc>
                  <a:txBody>
                    <a:bodyPr/>
                    <a:lstStyle/>
                    <a:p>
                      <a:r>
                        <a:rPr lang="en-US" altLang="zh-CN" sz="800"/>
                        <a:t>0.000000</a:t>
                      </a:r>
                    </a:p>
                  </a:txBody>
                  <a:tcPr marL="27975" marR="27975" marT="13987" marB="13987" anchor="ctr">
                    <a:lnL>
                      <a:noFill/>
                    </a:lnL>
                    <a:lnR>
                      <a:noFill/>
                    </a:lnR>
                    <a:lnT>
                      <a:noFill/>
                    </a:lnT>
                    <a:lnB>
                      <a:noFill/>
                    </a:lnB>
                  </a:tcPr>
                </a:tc>
                <a:tc>
                  <a:txBody>
                    <a:bodyPr/>
                    <a:lstStyle/>
                    <a:p>
                      <a:r>
                        <a:rPr lang="en-US" altLang="zh-CN" sz="800"/>
                        <a:t>0.460000</a:t>
                      </a:r>
                    </a:p>
                  </a:txBody>
                  <a:tcPr marL="27975" marR="27975" marT="13987" marB="13987" anchor="ctr">
                    <a:lnL>
                      <a:noFill/>
                    </a:lnL>
                    <a:lnR>
                      <a:noFill/>
                    </a:lnR>
                    <a:lnT>
                      <a:noFill/>
                    </a:lnT>
                    <a:lnB>
                      <a:noFill/>
                    </a:lnB>
                  </a:tcPr>
                </a:tc>
                <a:tc>
                  <a:txBody>
                    <a:bodyPr/>
                    <a:lstStyle/>
                    <a:p>
                      <a:r>
                        <a:rPr lang="en-US" altLang="zh-CN" sz="800"/>
                        <a:t>0.000000</a:t>
                      </a:r>
                    </a:p>
                  </a:txBody>
                  <a:tcPr marL="27975" marR="27975" marT="13987" marB="13987" anchor="ctr">
                    <a:lnL>
                      <a:noFill/>
                    </a:lnL>
                    <a:lnR>
                      <a:noFill/>
                    </a:lnR>
                    <a:lnT>
                      <a:noFill/>
                    </a:lnT>
                    <a:lnB>
                      <a:noFill/>
                    </a:lnB>
                  </a:tcPr>
                </a:tc>
                <a:tc>
                  <a:txBody>
                    <a:bodyPr/>
                    <a:lstStyle/>
                    <a:p>
                      <a:r>
                        <a:rPr lang="en-US" altLang="zh-CN" sz="800"/>
                        <a:t>0.385000</a:t>
                      </a:r>
                    </a:p>
                  </a:txBody>
                  <a:tcPr marL="27975" marR="27975" marT="13987" marB="13987" anchor="ctr">
                    <a:lnL>
                      <a:noFill/>
                    </a:lnL>
                    <a:lnR>
                      <a:noFill/>
                    </a:lnR>
                    <a:lnT>
                      <a:noFill/>
                    </a:lnT>
                    <a:lnB>
                      <a:noFill/>
                    </a:lnB>
                  </a:tcPr>
                </a:tc>
                <a:tc>
                  <a:txBody>
                    <a:bodyPr/>
                    <a:lstStyle/>
                    <a:p>
                      <a:r>
                        <a:rPr lang="en-US" altLang="zh-CN" sz="800"/>
                        <a:t>3.561000</a:t>
                      </a:r>
                    </a:p>
                  </a:txBody>
                  <a:tcPr marL="27975" marR="27975" marT="13987" marB="13987" anchor="ctr">
                    <a:lnL>
                      <a:noFill/>
                    </a:lnL>
                    <a:lnR>
                      <a:noFill/>
                    </a:lnR>
                    <a:lnT>
                      <a:noFill/>
                    </a:lnT>
                    <a:lnB>
                      <a:noFill/>
                    </a:lnB>
                  </a:tcPr>
                </a:tc>
                <a:tc>
                  <a:txBody>
                    <a:bodyPr/>
                    <a:lstStyle/>
                    <a:p>
                      <a:r>
                        <a:rPr lang="en-US" altLang="zh-CN" sz="800"/>
                        <a:t>2.900000</a:t>
                      </a:r>
                    </a:p>
                  </a:txBody>
                  <a:tcPr marL="27975" marR="27975" marT="13987" marB="13987" anchor="ctr">
                    <a:lnL>
                      <a:noFill/>
                    </a:lnL>
                    <a:lnR>
                      <a:noFill/>
                    </a:lnR>
                    <a:lnT>
                      <a:noFill/>
                    </a:lnT>
                    <a:lnB>
                      <a:noFill/>
                    </a:lnB>
                  </a:tcPr>
                </a:tc>
                <a:tc>
                  <a:txBody>
                    <a:bodyPr/>
                    <a:lstStyle/>
                    <a:p>
                      <a:r>
                        <a:rPr lang="en-US" altLang="zh-CN" sz="800"/>
                        <a:t>1.129600</a:t>
                      </a:r>
                    </a:p>
                  </a:txBody>
                  <a:tcPr marL="27975" marR="27975" marT="13987" marB="13987" anchor="ctr">
                    <a:lnL>
                      <a:noFill/>
                    </a:lnL>
                    <a:lnR>
                      <a:noFill/>
                    </a:lnR>
                    <a:lnT>
                      <a:noFill/>
                    </a:lnT>
                    <a:lnB>
                      <a:noFill/>
                    </a:lnB>
                  </a:tcPr>
                </a:tc>
                <a:tc>
                  <a:txBody>
                    <a:bodyPr/>
                    <a:lstStyle/>
                    <a:p>
                      <a:r>
                        <a:rPr lang="en-US" altLang="zh-CN" sz="800"/>
                        <a:t>1.000000</a:t>
                      </a:r>
                    </a:p>
                  </a:txBody>
                  <a:tcPr marL="27975" marR="27975" marT="13987" marB="13987" anchor="ctr">
                    <a:lnL>
                      <a:noFill/>
                    </a:lnL>
                    <a:lnR>
                      <a:noFill/>
                    </a:lnR>
                    <a:lnT>
                      <a:noFill/>
                    </a:lnT>
                    <a:lnB>
                      <a:noFill/>
                    </a:lnB>
                  </a:tcPr>
                </a:tc>
                <a:tc>
                  <a:txBody>
                    <a:bodyPr/>
                    <a:lstStyle/>
                    <a:p>
                      <a:r>
                        <a:rPr lang="en-US" altLang="zh-CN" sz="800"/>
                        <a:t>187.000000</a:t>
                      </a:r>
                    </a:p>
                  </a:txBody>
                  <a:tcPr marL="27975" marR="27975" marT="13987" marB="13987" anchor="ctr">
                    <a:lnL>
                      <a:noFill/>
                    </a:lnL>
                    <a:lnR>
                      <a:noFill/>
                    </a:lnR>
                    <a:lnT>
                      <a:noFill/>
                    </a:lnT>
                    <a:lnB>
                      <a:noFill/>
                    </a:lnB>
                  </a:tcPr>
                </a:tc>
                <a:tc>
                  <a:txBody>
                    <a:bodyPr/>
                    <a:lstStyle/>
                    <a:p>
                      <a:r>
                        <a:rPr lang="en-US" altLang="zh-CN" sz="800"/>
                        <a:t>12.600000</a:t>
                      </a:r>
                    </a:p>
                  </a:txBody>
                  <a:tcPr marL="27975" marR="27975" marT="13987" marB="13987" anchor="ctr">
                    <a:lnL>
                      <a:noFill/>
                    </a:lnL>
                    <a:lnR>
                      <a:noFill/>
                    </a:lnR>
                    <a:lnT>
                      <a:noFill/>
                    </a:lnT>
                    <a:lnB>
                      <a:noFill/>
                    </a:lnB>
                  </a:tcPr>
                </a:tc>
                <a:tc>
                  <a:txBody>
                    <a:bodyPr/>
                    <a:lstStyle/>
                    <a:p>
                      <a:r>
                        <a:rPr lang="en-US" altLang="zh-CN" sz="800"/>
                        <a:t>0.320000</a:t>
                      </a:r>
                    </a:p>
                  </a:txBody>
                  <a:tcPr marL="27975" marR="27975" marT="13987" marB="13987" anchor="ctr">
                    <a:lnL>
                      <a:noFill/>
                    </a:lnL>
                    <a:lnR>
                      <a:noFill/>
                    </a:lnR>
                    <a:lnT>
                      <a:noFill/>
                    </a:lnT>
                    <a:lnB>
                      <a:noFill/>
                    </a:lnB>
                  </a:tcPr>
                </a:tc>
                <a:tc>
                  <a:txBody>
                    <a:bodyPr/>
                    <a:lstStyle/>
                    <a:p>
                      <a:r>
                        <a:rPr lang="en-US" altLang="zh-CN" sz="800"/>
                        <a:t>1.730000</a:t>
                      </a:r>
                    </a:p>
                  </a:txBody>
                  <a:tcPr marL="27975" marR="27975" marT="13987" marB="13987" anchor="ctr">
                    <a:lnL>
                      <a:noFill/>
                    </a:lnL>
                    <a:lnR>
                      <a:noFill/>
                    </a:lnR>
                    <a:lnT>
                      <a:noFill/>
                    </a:lnT>
                    <a:lnB>
                      <a:noFill/>
                    </a:lnB>
                  </a:tcPr>
                </a:tc>
                <a:tc>
                  <a:txBody>
                    <a:bodyPr/>
                    <a:lstStyle/>
                    <a:p>
                      <a:r>
                        <a:rPr lang="en-US" altLang="zh-CN" sz="800"/>
                        <a:t>5.000000</a:t>
                      </a:r>
                    </a:p>
                  </a:txBody>
                  <a:tcPr marL="27975" marR="27975" marT="13987" marB="13987" anchor="ctr">
                    <a:lnL>
                      <a:noFill/>
                    </a:lnL>
                    <a:lnR>
                      <a:noFill/>
                    </a:lnR>
                    <a:lnT>
                      <a:noFill/>
                    </a:lnT>
                    <a:lnB>
                      <a:noFill/>
                    </a:lnB>
                  </a:tcPr>
                </a:tc>
                <a:extLst>
                  <a:ext uri="{0D108BD9-81ED-4DB2-BD59-A6C34878D82A}">
                    <a16:rowId xmlns:a16="http://schemas.microsoft.com/office/drawing/2014/main" val="1228313299"/>
                  </a:ext>
                </a:extLst>
              </a:tr>
              <a:tr h="187482">
                <a:tc>
                  <a:txBody>
                    <a:bodyPr/>
                    <a:lstStyle/>
                    <a:p>
                      <a:r>
                        <a:rPr lang="en-US" altLang="zh-CN" sz="800"/>
                        <a:t>25%</a:t>
                      </a:r>
                    </a:p>
                  </a:txBody>
                  <a:tcPr marL="27975" marR="27975" marT="13987" marB="13987" anchor="ctr">
                    <a:lnL>
                      <a:noFill/>
                    </a:lnL>
                    <a:lnR>
                      <a:noFill/>
                    </a:lnR>
                    <a:lnT>
                      <a:noFill/>
                    </a:lnT>
                    <a:lnB>
                      <a:noFill/>
                    </a:lnB>
                  </a:tcPr>
                </a:tc>
                <a:tc>
                  <a:txBody>
                    <a:bodyPr/>
                    <a:lstStyle/>
                    <a:p>
                      <a:r>
                        <a:rPr lang="en-US" altLang="zh-CN" sz="800"/>
                        <a:t>0.082045</a:t>
                      </a:r>
                    </a:p>
                  </a:txBody>
                  <a:tcPr marL="27975" marR="27975" marT="13987" marB="13987" anchor="ctr">
                    <a:lnL>
                      <a:noFill/>
                    </a:lnL>
                    <a:lnR>
                      <a:noFill/>
                    </a:lnR>
                    <a:lnT>
                      <a:noFill/>
                    </a:lnT>
                    <a:lnB>
                      <a:noFill/>
                    </a:lnB>
                  </a:tcPr>
                </a:tc>
                <a:tc>
                  <a:txBody>
                    <a:bodyPr/>
                    <a:lstStyle/>
                    <a:p>
                      <a:r>
                        <a:rPr lang="en-US" altLang="zh-CN" sz="800"/>
                        <a:t>0.000000</a:t>
                      </a:r>
                    </a:p>
                  </a:txBody>
                  <a:tcPr marL="27975" marR="27975" marT="13987" marB="13987" anchor="ctr">
                    <a:lnL>
                      <a:noFill/>
                    </a:lnL>
                    <a:lnR>
                      <a:noFill/>
                    </a:lnR>
                    <a:lnT>
                      <a:noFill/>
                    </a:lnT>
                    <a:lnB>
                      <a:noFill/>
                    </a:lnB>
                  </a:tcPr>
                </a:tc>
                <a:tc>
                  <a:txBody>
                    <a:bodyPr/>
                    <a:lstStyle/>
                    <a:p>
                      <a:r>
                        <a:rPr lang="en-US" altLang="zh-CN" sz="800"/>
                        <a:t>5.190000</a:t>
                      </a:r>
                    </a:p>
                  </a:txBody>
                  <a:tcPr marL="27975" marR="27975" marT="13987" marB="13987" anchor="ctr">
                    <a:lnL>
                      <a:noFill/>
                    </a:lnL>
                    <a:lnR>
                      <a:noFill/>
                    </a:lnR>
                    <a:lnT>
                      <a:noFill/>
                    </a:lnT>
                    <a:lnB>
                      <a:noFill/>
                    </a:lnB>
                  </a:tcPr>
                </a:tc>
                <a:tc>
                  <a:txBody>
                    <a:bodyPr/>
                    <a:lstStyle/>
                    <a:p>
                      <a:r>
                        <a:rPr lang="en-US" altLang="zh-CN" sz="800"/>
                        <a:t>0.000000</a:t>
                      </a:r>
                    </a:p>
                  </a:txBody>
                  <a:tcPr marL="27975" marR="27975" marT="13987" marB="13987" anchor="ctr">
                    <a:lnL>
                      <a:noFill/>
                    </a:lnL>
                    <a:lnR>
                      <a:noFill/>
                    </a:lnR>
                    <a:lnT>
                      <a:noFill/>
                    </a:lnT>
                    <a:lnB>
                      <a:noFill/>
                    </a:lnB>
                  </a:tcPr>
                </a:tc>
                <a:tc>
                  <a:txBody>
                    <a:bodyPr/>
                    <a:lstStyle/>
                    <a:p>
                      <a:r>
                        <a:rPr lang="en-US" altLang="zh-CN" sz="800"/>
                        <a:t>0.449000</a:t>
                      </a:r>
                    </a:p>
                  </a:txBody>
                  <a:tcPr marL="27975" marR="27975" marT="13987" marB="13987" anchor="ctr">
                    <a:lnL>
                      <a:noFill/>
                    </a:lnL>
                    <a:lnR>
                      <a:noFill/>
                    </a:lnR>
                    <a:lnT>
                      <a:noFill/>
                    </a:lnT>
                    <a:lnB>
                      <a:noFill/>
                    </a:lnB>
                  </a:tcPr>
                </a:tc>
                <a:tc>
                  <a:txBody>
                    <a:bodyPr/>
                    <a:lstStyle/>
                    <a:p>
                      <a:r>
                        <a:rPr lang="en-US" altLang="zh-CN" sz="800"/>
                        <a:t>5.885500</a:t>
                      </a:r>
                    </a:p>
                  </a:txBody>
                  <a:tcPr marL="27975" marR="27975" marT="13987" marB="13987" anchor="ctr">
                    <a:lnL>
                      <a:noFill/>
                    </a:lnL>
                    <a:lnR>
                      <a:noFill/>
                    </a:lnR>
                    <a:lnT>
                      <a:noFill/>
                    </a:lnT>
                    <a:lnB>
                      <a:noFill/>
                    </a:lnB>
                  </a:tcPr>
                </a:tc>
                <a:tc>
                  <a:txBody>
                    <a:bodyPr/>
                    <a:lstStyle/>
                    <a:p>
                      <a:r>
                        <a:rPr lang="en-US" altLang="zh-CN" sz="800"/>
                        <a:t>45.025000</a:t>
                      </a:r>
                    </a:p>
                  </a:txBody>
                  <a:tcPr marL="27975" marR="27975" marT="13987" marB="13987" anchor="ctr">
                    <a:lnL>
                      <a:noFill/>
                    </a:lnL>
                    <a:lnR>
                      <a:noFill/>
                    </a:lnR>
                    <a:lnT>
                      <a:noFill/>
                    </a:lnT>
                    <a:lnB>
                      <a:noFill/>
                    </a:lnB>
                  </a:tcPr>
                </a:tc>
                <a:tc>
                  <a:txBody>
                    <a:bodyPr/>
                    <a:lstStyle/>
                    <a:p>
                      <a:r>
                        <a:rPr lang="en-US" altLang="zh-CN" sz="800"/>
                        <a:t>2.100175</a:t>
                      </a:r>
                    </a:p>
                  </a:txBody>
                  <a:tcPr marL="27975" marR="27975" marT="13987" marB="13987" anchor="ctr">
                    <a:lnL>
                      <a:noFill/>
                    </a:lnL>
                    <a:lnR>
                      <a:noFill/>
                    </a:lnR>
                    <a:lnT>
                      <a:noFill/>
                    </a:lnT>
                    <a:lnB>
                      <a:noFill/>
                    </a:lnB>
                  </a:tcPr>
                </a:tc>
                <a:tc>
                  <a:txBody>
                    <a:bodyPr/>
                    <a:lstStyle/>
                    <a:p>
                      <a:r>
                        <a:rPr lang="en-US" altLang="zh-CN" sz="800"/>
                        <a:t>4.000000</a:t>
                      </a:r>
                    </a:p>
                  </a:txBody>
                  <a:tcPr marL="27975" marR="27975" marT="13987" marB="13987" anchor="ctr">
                    <a:lnL>
                      <a:noFill/>
                    </a:lnL>
                    <a:lnR>
                      <a:noFill/>
                    </a:lnR>
                    <a:lnT>
                      <a:noFill/>
                    </a:lnT>
                    <a:lnB>
                      <a:noFill/>
                    </a:lnB>
                  </a:tcPr>
                </a:tc>
                <a:tc>
                  <a:txBody>
                    <a:bodyPr/>
                    <a:lstStyle/>
                    <a:p>
                      <a:r>
                        <a:rPr lang="en-US" altLang="zh-CN" sz="800"/>
                        <a:t>279.000000</a:t>
                      </a:r>
                    </a:p>
                  </a:txBody>
                  <a:tcPr marL="27975" marR="27975" marT="13987" marB="13987" anchor="ctr">
                    <a:lnL>
                      <a:noFill/>
                    </a:lnL>
                    <a:lnR>
                      <a:noFill/>
                    </a:lnR>
                    <a:lnT>
                      <a:noFill/>
                    </a:lnT>
                    <a:lnB>
                      <a:noFill/>
                    </a:lnB>
                  </a:tcPr>
                </a:tc>
                <a:tc>
                  <a:txBody>
                    <a:bodyPr/>
                    <a:lstStyle/>
                    <a:p>
                      <a:r>
                        <a:rPr lang="en-US" altLang="zh-CN" sz="800"/>
                        <a:t>17.400000</a:t>
                      </a:r>
                    </a:p>
                  </a:txBody>
                  <a:tcPr marL="27975" marR="27975" marT="13987" marB="13987" anchor="ctr">
                    <a:lnL>
                      <a:noFill/>
                    </a:lnL>
                    <a:lnR>
                      <a:noFill/>
                    </a:lnR>
                    <a:lnT>
                      <a:noFill/>
                    </a:lnT>
                    <a:lnB>
                      <a:noFill/>
                    </a:lnB>
                  </a:tcPr>
                </a:tc>
                <a:tc>
                  <a:txBody>
                    <a:bodyPr/>
                    <a:lstStyle/>
                    <a:p>
                      <a:r>
                        <a:rPr lang="en-US" altLang="zh-CN" sz="800"/>
                        <a:t>375.377500</a:t>
                      </a:r>
                    </a:p>
                  </a:txBody>
                  <a:tcPr marL="27975" marR="27975" marT="13987" marB="13987" anchor="ctr">
                    <a:lnL>
                      <a:noFill/>
                    </a:lnL>
                    <a:lnR>
                      <a:noFill/>
                    </a:lnR>
                    <a:lnT>
                      <a:noFill/>
                    </a:lnT>
                    <a:lnB>
                      <a:noFill/>
                    </a:lnB>
                  </a:tcPr>
                </a:tc>
                <a:tc>
                  <a:txBody>
                    <a:bodyPr/>
                    <a:lstStyle/>
                    <a:p>
                      <a:r>
                        <a:rPr lang="en-US" altLang="zh-CN" sz="800"/>
                        <a:t>6.950000</a:t>
                      </a:r>
                    </a:p>
                  </a:txBody>
                  <a:tcPr marL="27975" marR="27975" marT="13987" marB="13987" anchor="ctr">
                    <a:lnL>
                      <a:noFill/>
                    </a:lnL>
                    <a:lnR>
                      <a:noFill/>
                    </a:lnR>
                    <a:lnT>
                      <a:noFill/>
                    </a:lnT>
                    <a:lnB>
                      <a:noFill/>
                    </a:lnB>
                  </a:tcPr>
                </a:tc>
                <a:tc>
                  <a:txBody>
                    <a:bodyPr/>
                    <a:lstStyle/>
                    <a:p>
                      <a:r>
                        <a:rPr lang="en-US" altLang="zh-CN" sz="800"/>
                        <a:t>17.025000</a:t>
                      </a:r>
                    </a:p>
                  </a:txBody>
                  <a:tcPr marL="27975" marR="27975" marT="13987" marB="13987" anchor="ctr">
                    <a:lnL>
                      <a:noFill/>
                    </a:lnL>
                    <a:lnR>
                      <a:noFill/>
                    </a:lnR>
                    <a:lnT>
                      <a:noFill/>
                    </a:lnT>
                    <a:lnB>
                      <a:noFill/>
                    </a:lnB>
                  </a:tcPr>
                </a:tc>
                <a:extLst>
                  <a:ext uri="{0D108BD9-81ED-4DB2-BD59-A6C34878D82A}">
                    <a16:rowId xmlns:a16="http://schemas.microsoft.com/office/drawing/2014/main" val="614339842"/>
                  </a:ext>
                </a:extLst>
              </a:tr>
              <a:tr h="187482">
                <a:tc>
                  <a:txBody>
                    <a:bodyPr/>
                    <a:lstStyle/>
                    <a:p>
                      <a:r>
                        <a:rPr lang="en-US" altLang="zh-CN" sz="800"/>
                        <a:t>50%</a:t>
                      </a:r>
                    </a:p>
                  </a:txBody>
                  <a:tcPr marL="27975" marR="27975" marT="13987" marB="13987" anchor="ctr">
                    <a:lnL>
                      <a:noFill/>
                    </a:lnL>
                    <a:lnR>
                      <a:noFill/>
                    </a:lnR>
                    <a:lnT>
                      <a:noFill/>
                    </a:lnT>
                    <a:lnB>
                      <a:noFill/>
                    </a:lnB>
                  </a:tcPr>
                </a:tc>
                <a:tc>
                  <a:txBody>
                    <a:bodyPr/>
                    <a:lstStyle/>
                    <a:p>
                      <a:r>
                        <a:rPr lang="en-US" altLang="zh-CN" sz="800"/>
                        <a:t>0.256510</a:t>
                      </a:r>
                    </a:p>
                  </a:txBody>
                  <a:tcPr marL="27975" marR="27975" marT="13987" marB="13987" anchor="ctr">
                    <a:lnL>
                      <a:noFill/>
                    </a:lnL>
                    <a:lnR>
                      <a:noFill/>
                    </a:lnR>
                    <a:lnT>
                      <a:noFill/>
                    </a:lnT>
                    <a:lnB>
                      <a:noFill/>
                    </a:lnB>
                  </a:tcPr>
                </a:tc>
                <a:tc>
                  <a:txBody>
                    <a:bodyPr/>
                    <a:lstStyle/>
                    <a:p>
                      <a:r>
                        <a:rPr lang="en-US" altLang="zh-CN" sz="800"/>
                        <a:t>0.000000</a:t>
                      </a:r>
                    </a:p>
                  </a:txBody>
                  <a:tcPr marL="27975" marR="27975" marT="13987" marB="13987" anchor="ctr">
                    <a:lnL>
                      <a:noFill/>
                    </a:lnL>
                    <a:lnR>
                      <a:noFill/>
                    </a:lnR>
                    <a:lnT>
                      <a:noFill/>
                    </a:lnT>
                    <a:lnB>
                      <a:noFill/>
                    </a:lnB>
                  </a:tcPr>
                </a:tc>
                <a:tc>
                  <a:txBody>
                    <a:bodyPr/>
                    <a:lstStyle/>
                    <a:p>
                      <a:r>
                        <a:rPr lang="en-US" altLang="zh-CN" sz="800"/>
                        <a:t>9.690000</a:t>
                      </a:r>
                    </a:p>
                  </a:txBody>
                  <a:tcPr marL="27975" marR="27975" marT="13987" marB="13987" anchor="ctr">
                    <a:lnL>
                      <a:noFill/>
                    </a:lnL>
                    <a:lnR>
                      <a:noFill/>
                    </a:lnR>
                    <a:lnT>
                      <a:noFill/>
                    </a:lnT>
                    <a:lnB>
                      <a:noFill/>
                    </a:lnB>
                  </a:tcPr>
                </a:tc>
                <a:tc>
                  <a:txBody>
                    <a:bodyPr/>
                    <a:lstStyle/>
                    <a:p>
                      <a:r>
                        <a:rPr lang="en-US" altLang="zh-CN" sz="800"/>
                        <a:t>0.000000</a:t>
                      </a:r>
                    </a:p>
                  </a:txBody>
                  <a:tcPr marL="27975" marR="27975" marT="13987" marB="13987" anchor="ctr">
                    <a:lnL>
                      <a:noFill/>
                    </a:lnL>
                    <a:lnR>
                      <a:noFill/>
                    </a:lnR>
                    <a:lnT>
                      <a:noFill/>
                    </a:lnT>
                    <a:lnB>
                      <a:noFill/>
                    </a:lnB>
                  </a:tcPr>
                </a:tc>
                <a:tc>
                  <a:txBody>
                    <a:bodyPr/>
                    <a:lstStyle/>
                    <a:p>
                      <a:r>
                        <a:rPr lang="en-US" altLang="zh-CN" sz="800"/>
                        <a:t>0.538000</a:t>
                      </a:r>
                    </a:p>
                  </a:txBody>
                  <a:tcPr marL="27975" marR="27975" marT="13987" marB="13987" anchor="ctr">
                    <a:lnL>
                      <a:noFill/>
                    </a:lnL>
                    <a:lnR>
                      <a:noFill/>
                    </a:lnR>
                    <a:lnT>
                      <a:noFill/>
                    </a:lnT>
                    <a:lnB>
                      <a:noFill/>
                    </a:lnB>
                  </a:tcPr>
                </a:tc>
                <a:tc>
                  <a:txBody>
                    <a:bodyPr/>
                    <a:lstStyle/>
                    <a:p>
                      <a:r>
                        <a:rPr lang="en-US" altLang="zh-CN" sz="800"/>
                        <a:t>6.208500</a:t>
                      </a:r>
                    </a:p>
                  </a:txBody>
                  <a:tcPr marL="27975" marR="27975" marT="13987" marB="13987" anchor="ctr">
                    <a:lnL>
                      <a:noFill/>
                    </a:lnL>
                    <a:lnR>
                      <a:noFill/>
                    </a:lnR>
                    <a:lnT>
                      <a:noFill/>
                    </a:lnT>
                    <a:lnB>
                      <a:noFill/>
                    </a:lnB>
                  </a:tcPr>
                </a:tc>
                <a:tc>
                  <a:txBody>
                    <a:bodyPr/>
                    <a:lstStyle/>
                    <a:p>
                      <a:r>
                        <a:rPr lang="en-US" altLang="zh-CN" sz="800"/>
                        <a:t>77.500000</a:t>
                      </a:r>
                    </a:p>
                  </a:txBody>
                  <a:tcPr marL="27975" marR="27975" marT="13987" marB="13987" anchor="ctr">
                    <a:lnL>
                      <a:noFill/>
                    </a:lnL>
                    <a:lnR>
                      <a:noFill/>
                    </a:lnR>
                    <a:lnT>
                      <a:noFill/>
                    </a:lnT>
                    <a:lnB>
                      <a:noFill/>
                    </a:lnB>
                  </a:tcPr>
                </a:tc>
                <a:tc>
                  <a:txBody>
                    <a:bodyPr/>
                    <a:lstStyle/>
                    <a:p>
                      <a:r>
                        <a:rPr lang="en-US" altLang="zh-CN" sz="800"/>
                        <a:t>3.207450</a:t>
                      </a:r>
                    </a:p>
                  </a:txBody>
                  <a:tcPr marL="27975" marR="27975" marT="13987" marB="13987" anchor="ctr">
                    <a:lnL>
                      <a:noFill/>
                    </a:lnL>
                    <a:lnR>
                      <a:noFill/>
                    </a:lnR>
                    <a:lnT>
                      <a:noFill/>
                    </a:lnT>
                    <a:lnB>
                      <a:noFill/>
                    </a:lnB>
                  </a:tcPr>
                </a:tc>
                <a:tc>
                  <a:txBody>
                    <a:bodyPr/>
                    <a:lstStyle/>
                    <a:p>
                      <a:r>
                        <a:rPr lang="en-US" altLang="zh-CN" sz="800"/>
                        <a:t>5.000000</a:t>
                      </a:r>
                    </a:p>
                  </a:txBody>
                  <a:tcPr marL="27975" marR="27975" marT="13987" marB="13987" anchor="ctr">
                    <a:lnL>
                      <a:noFill/>
                    </a:lnL>
                    <a:lnR>
                      <a:noFill/>
                    </a:lnR>
                    <a:lnT>
                      <a:noFill/>
                    </a:lnT>
                    <a:lnB>
                      <a:noFill/>
                    </a:lnB>
                  </a:tcPr>
                </a:tc>
                <a:tc>
                  <a:txBody>
                    <a:bodyPr/>
                    <a:lstStyle/>
                    <a:p>
                      <a:r>
                        <a:rPr lang="en-US" altLang="zh-CN" sz="800"/>
                        <a:t>330.000000</a:t>
                      </a:r>
                    </a:p>
                  </a:txBody>
                  <a:tcPr marL="27975" marR="27975" marT="13987" marB="13987" anchor="ctr">
                    <a:lnL>
                      <a:noFill/>
                    </a:lnL>
                    <a:lnR>
                      <a:noFill/>
                    </a:lnR>
                    <a:lnT>
                      <a:noFill/>
                    </a:lnT>
                    <a:lnB>
                      <a:noFill/>
                    </a:lnB>
                  </a:tcPr>
                </a:tc>
                <a:tc>
                  <a:txBody>
                    <a:bodyPr/>
                    <a:lstStyle/>
                    <a:p>
                      <a:r>
                        <a:rPr lang="en-US" altLang="zh-CN" sz="800"/>
                        <a:t>19.050000</a:t>
                      </a:r>
                    </a:p>
                  </a:txBody>
                  <a:tcPr marL="27975" marR="27975" marT="13987" marB="13987" anchor="ctr">
                    <a:lnL>
                      <a:noFill/>
                    </a:lnL>
                    <a:lnR>
                      <a:noFill/>
                    </a:lnR>
                    <a:lnT>
                      <a:noFill/>
                    </a:lnT>
                    <a:lnB>
                      <a:noFill/>
                    </a:lnB>
                  </a:tcPr>
                </a:tc>
                <a:tc>
                  <a:txBody>
                    <a:bodyPr/>
                    <a:lstStyle/>
                    <a:p>
                      <a:r>
                        <a:rPr lang="en-US" altLang="zh-CN" sz="800"/>
                        <a:t>391.440000</a:t>
                      </a:r>
                    </a:p>
                  </a:txBody>
                  <a:tcPr marL="27975" marR="27975" marT="13987" marB="13987" anchor="ctr">
                    <a:lnL>
                      <a:noFill/>
                    </a:lnL>
                    <a:lnR>
                      <a:noFill/>
                    </a:lnR>
                    <a:lnT>
                      <a:noFill/>
                    </a:lnT>
                    <a:lnB>
                      <a:noFill/>
                    </a:lnB>
                  </a:tcPr>
                </a:tc>
                <a:tc>
                  <a:txBody>
                    <a:bodyPr/>
                    <a:lstStyle/>
                    <a:p>
                      <a:r>
                        <a:rPr lang="en-US" altLang="zh-CN" sz="800"/>
                        <a:t>11.360000</a:t>
                      </a:r>
                    </a:p>
                  </a:txBody>
                  <a:tcPr marL="27975" marR="27975" marT="13987" marB="13987" anchor="ctr">
                    <a:lnL>
                      <a:noFill/>
                    </a:lnL>
                    <a:lnR>
                      <a:noFill/>
                    </a:lnR>
                    <a:lnT>
                      <a:noFill/>
                    </a:lnT>
                    <a:lnB>
                      <a:noFill/>
                    </a:lnB>
                  </a:tcPr>
                </a:tc>
                <a:tc>
                  <a:txBody>
                    <a:bodyPr/>
                    <a:lstStyle/>
                    <a:p>
                      <a:r>
                        <a:rPr lang="en-US" altLang="zh-CN" sz="800"/>
                        <a:t>21.200000</a:t>
                      </a:r>
                    </a:p>
                  </a:txBody>
                  <a:tcPr marL="27975" marR="27975" marT="13987" marB="13987" anchor="ctr">
                    <a:lnL>
                      <a:noFill/>
                    </a:lnL>
                    <a:lnR>
                      <a:noFill/>
                    </a:lnR>
                    <a:lnT>
                      <a:noFill/>
                    </a:lnT>
                    <a:lnB>
                      <a:noFill/>
                    </a:lnB>
                  </a:tcPr>
                </a:tc>
                <a:extLst>
                  <a:ext uri="{0D108BD9-81ED-4DB2-BD59-A6C34878D82A}">
                    <a16:rowId xmlns:a16="http://schemas.microsoft.com/office/drawing/2014/main" val="106516418"/>
                  </a:ext>
                </a:extLst>
              </a:tr>
              <a:tr h="187482">
                <a:tc>
                  <a:txBody>
                    <a:bodyPr/>
                    <a:lstStyle/>
                    <a:p>
                      <a:r>
                        <a:rPr lang="en-US" altLang="zh-CN" sz="800"/>
                        <a:t>75%</a:t>
                      </a:r>
                    </a:p>
                  </a:txBody>
                  <a:tcPr marL="27975" marR="27975" marT="13987" marB="13987" anchor="ctr">
                    <a:lnL>
                      <a:noFill/>
                    </a:lnL>
                    <a:lnR>
                      <a:noFill/>
                    </a:lnR>
                    <a:lnT>
                      <a:noFill/>
                    </a:lnT>
                    <a:lnB>
                      <a:noFill/>
                    </a:lnB>
                  </a:tcPr>
                </a:tc>
                <a:tc>
                  <a:txBody>
                    <a:bodyPr/>
                    <a:lstStyle/>
                    <a:p>
                      <a:r>
                        <a:rPr lang="en-US" altLang="zh-CN" sz="800"/>
                        <a:t>3.677083</a:t>
                      </a:r>
                    </a:p>
                  </a:txBody>
                  <a:tcPr marL="27975" marR="27975" marT="13987" marB="13987" anchor="ctr">
                    <a:lnL>
                      <a:noFill/>
                    </a:lnL>
                    <a:lnR>
                      <a:noFill/>
                    </a:lnR>
                    <a:lnT>
                      <a:noFill/>
                    </a:lnT>
                    <a:lnB>
                      <a:noFill/>
                    </a:lnB>
                  </a:tcPr>
                </a:tc>
                <a:tc>
                  <a:txBody>
                    <a:bodyPr/>
                    <a:lstStyle/>
                    <a:p>
                      <a:r>
                        <a:rPr lang="en-US" altLang="zh-CN" sz="800"/>
                        <a:t>12.500000</a:t>
                      </a:r>
                    </a:p>
                  </a:txBody>
                  <a:tcPr marL="27975" marR="27975" marT="13987" marB="13987" anchor="ctr">
                    <a:lnL>
                      <a:noFill/>
                    </a:lnL>
                    <a:lnR>
                      <a:noFill/>
                    </a:lnR>
                    <a:lnT>
                      <a:noFill/>
                    </a:lnT>
                    <a:lnB>
                      <a:noFill/>
                    </a:lnB>
                  </a:tcPr>
                </a:tc>
                <a:tc>
                  <a:txBody>
                    <a:bodyPr/>
                    <a:lstStyle/>
                    <a:p>
                      <a:r>
                        <a:rPr lang="en-US" altLang="zh-CN" sz="800"/>
                        <a:t>18.100000</a:t>
                      </a:r>
                    </a:p>
                  </a:txBody>
                  <a:tcPr marL="27975" marR="27975" marT="13987" marB="13987" anchor="ctr">
                    <a:lnL>
                      <a:noFill/>
                    </a:lnL>
                    <a:lnR>
                      <a:noFill/>
                    </a:lnR>
                    <a:lnT>
                      <a:noFill/>
                    </a:lnT>
                    <a:lnB>
                      <a:noFill/>
                    </a:lnB>
                  </a:tcPr>
                </a:tc>
                <a:tc>
                  <a:txBody>
                    <a:bodyPr/>
                    <a:lstStyle/>
                    <a:p>
                      <a:r>
                        <a:rPr lang="en-US" altLang="zh-CN" sz="800"/>
                        <a:t>0.000000</a:t>
                      </a:r>
                    </a:p>
                  </a:txBody>
                  <a:tcPr marL="27975" marR="27975" marT="13987" marB="13987" anchor="ctr">
                    <a:lnL>
                      <a:noFill/>
                    </a:lnL>
                    <a:lnR>
                      <a:noFill/>
                    </a:lnR>
                    <a:lnT>
                      <a:noFill/>
                    </a:lnT>
                    <a:lnB>
                      <a:noFill/>
                    </a:lnB>
                  </a:tcPr>
                </a:tc>
                <a:tc>
                  <a:txBody>
                    <a:bodyPr/>
                    <a:lstStyle/>
                    <a:p>
                      <a:r>
                        <a:rPr lang="en-US" altLang="zh-CN" sz="800"/>
                        <a:t>0.624000</a:t>
                      </a:r>
                    </a:p>
                  </a:txBody>
                  <a:tcPr marL="27975" marR="27975" marT="13987" marB="13987" anchor="ctr">
                    <a:lnL>
                      <a:noFill/>
                    </a:lnL>
                    <a:lnR>
                      <a:noFill/>
                    </a:lnR>
                    <a:lnT>
                      <a:noFill/>
                    </a:lnT>
                    <a:lnB>
                      <a:noFill/>
                    </a:lnB>
                  </a:tcPr>
                </a:tc>
                <a:tc>
                  <a:txBody>
                    <a:bodyPr/>
                    <a:lstStyle/>
                    <a:p>
                      <a:r>
                        <a:rPr lang="en-US" altLang="zh-CN" sz="800"/>
                        <a:t>6.623500</a:t>
                      </a:r>
                    </a:p>
                  </a:txBody>
                  <a:tcPr marL="27975" marR="27975" marT="13987" marB="13987" anchor="ctr">
                    <a:lnL>
                      <a:noFill/>
                    </a:lnL>
                    <a:lnR>
                      <a:noFill/>
                    </a:lnR>
                    <a:lnT>
                      <a:noFill/>
                    </a:lnT>
                    <a:lnB>
                      <a:noFill/>
                    </a:lnB>
                  </a:tcPr>
                </a:tc>
                <a:tc>
                  <a:txBody>
                    <a:bodyPr/>
                    <a:lstStyle/>
                    <a:p>
                      <a:r>
                        <a:rPr lang="en-US" altLang="zh-CN" sz="800"/>
                        <a:t>94.075000</a:t>
                      </a:r>
                    </a:p>
                  </a:txBody>
                  <a:tcPr marL="27975" marR="27975" marT="13987" marB="13987" anchor="ctr">
                    <a:lnL>
                      <a:noFill/>
                    </a:lnL>
                    <a:lnR>
                      <a:noFill/>
                    </a:lnR>
                    <a:lnT>
                      <a:noFill/>
                    </a:lnT>
                    <a:lnB>
                      <a:noFill/>
                    </a:lnB>
                  </a:tcPr>
                </a:tc>
                <a:tc>
                  <a:txBody>
                    <a:bodyPr/>
                    <a:lstStyle/>
                    <a:p>
                      <a:r>
                        <a:rPr lang="en-US" altLang="zh-CN" sz="800"/>
                        <a:t>5.188425</a:t>
                      </a:r>
                    </a:p>
                  </a:txBody>
                  <a:tcPr marL="27975" marR="27975" marT="13987" marB="13987" anchor="ctr">
                    <a:lnL>
                      <a:noFill/>
                    </a:lnL>
                    <a:lnR>
                      <a:noFill/>
                    </a:lnR>
                    <a:lnT>
                      <a:noFill/>
                    </a:lnT>
                    <a:lnB>
                      <a:noFill/>
                    </a:lnB>
                  </a:tcPr>
                </a:tc>
                <a:tc>
                  <a:txBody>
                    <a:bodyPr/>
                    <a:lstStyle/>
                    <a:p>
                      <a:r>
                        <a:rPr lang="en-US" altLang="zh-CN" sz="800"/>
                        <a:t>24.000000</a:t>
                      </a:r>
                    </a:p>
                  </a:txBody>
                  <a:tcPr marL="27975" marR="27975" marT="13987" marB="13987" anchor="ctr">
                    <a:lnL>
                      <a:noFill/>
                    </a:lnL>
                    <a:lnR>
                      <a:noFill/>
                    </a:lnR>
                    <a:lnT>
                      <a:noFill/>
                    </a:lnT>
                    <a:lnB>
                      <a:noFill/>
                    </a:lnB>
                  </a:tcPr>
                </a:tc>
                <a:tc>
                  <a:txBody>
                    <a:bodyPr/>
                    <a:lstStyle/>
                    <a:p>
                      <a:r>
                        <a:rPr lang="en-US" altLang="zh-CN" sz="800"/>
                        <a:t>666.000000</a:t>
                      </a:r>
                    </a:p>
                  </a:txBody>
                  <a:tcPr marL="27975" marR="27975" marT="13987" marB="13987" anchor="ctr">
                    <a:lnL>
                      <a:noFill/>
                    </a:lnL>
                    <a:lnR>
                      <a:noFill/>
                    </a:lnR>
                    <a:lnT>
                      <a:noFill/>
                    </a:lnT>
                    <a:lnB>
                      <a:noFill/>
                    </a:lnB>
                  </a:tcPr>
                </a:tc>
                <a:tc>
                  <a:txBody>
                    <a:bodyPr/>
                    <a:lstStyle/>
                    <a:p>
                      <a:r>
                        <a:rPr lang="en-US" altLang="zh-CN" sz="800"/>
                        <a:t>20.200000</a:t>
                      </a:r>
                    </a:p>
                  </a:txBody>
                  <a:tcPr marL="27975" marR="27975" marT="13987" marB="13987" anchor="ctr">
                    <a:lnL>
                      <a:noFill/>
                    </a:lnL>
                    <a:lnR>
                      <a:noFill/>
                    </a:lnR>
                    <a:lnT>
                      <a:noFill/>
                    </a:lnT>
                    <a:lnB>
                      <a:noFill/>
                    </a:lnB>
                  </a:tcPr>
                </a:tc>
                <a:tc>
                  <a:txBody>
                    <a:bodyPr/>
                    <a:lstStyle/>
                    <a:p>
                      <a:r>
                        <a:rPr lang="en-US" altLang="zh-CN" sz="800"/>
                        <a:t>396.225000</a:t>
                      </a:r>
                    </a:p>
                  </a:txBody>
                  <a:tcPr marL="27975" marR="27975" marT="13987" marB="13987" anchor="ctr">
                    <a:lnL>
                      <a:noFill/>
                    </a:lnL>
                    <a:lnR>
                      <a:noFill/>
                    </a:lnR>
                    <a:lnT>
                      <a:noFill/>
                    </a:lnT>
                    <a:lnB>
                      <a:noFill/>
                    </a:lnB>
                  </a:tcPr>
                </a:tc>
                <a:tc>
                  <a:txBody>
                    <a:bodyPr/>
                    <a:lstStyle/>
                    <a:p>
                      <a:r>
                        <a:rPr lang="en-US" altLang="zh-CN" sz="800"/>
                        <a:t>16.955000</a:t>
                      </a:r>
                    </a:p>
                  </a:txBody>
                  <a:tcPr marL="27975" marR="27975" marT="13987" marB="13987" anchor="ctr">
                    <a:lnL>
                      <a:noFill/>
                    </a:lnL>
                    <a:lnR>
                      <a:noFill/>
                    </a:lnR>
                    <a:lnT>
                      <a:noFill/>
                    </a:lnT>
                    <a:lnB>
                      <a:noFill/>
                    </a:lnB>
                  </a:tcPr>
                </a:tc>
                <a:tc>
                  <a:txBody>
                    <a:bodyPr/>
                    <a:lstStyle/>
                    <a:p>
                      <a:r>
                        <a:rPr lang="en-US" altLang="zh-CN" sz="800"/>
                        <a:t>25.000000</a:t>
                      </a:r>
                    </a:p>
                  </a:txBody>
                  <a:tcPr marL="27975" marR="27975" marT="13987" marB="13987" anchor="ctr">
                    <a:lnL>
                      <a:noFill/>
                    </a:lnL>
                    <a:lnR>
                      <a:noFill/>
                    </a:lnR>
                    <a:lnT>
                      <a:noFill/>
                    </a:lnT>
                    <a:lnB>
                      <a:noFill/>
                    </a:lnB>
                  </a:tcPr>
                </a:tc>
                <a:extLst>
                  <a:ext uri="{0D108BD9-81ED-4DB2-BD59-A6C34878D82A}">
                    <a16:rowId xmlns:a16="http://schemas.microsoft.com/office/drawing/2014/main" val="214092571"/>
                  </a:ext>
                </a:extLst>
              </a:tr>
              <a:tr h="187482">
                <a:tc>
                  <a:txBody>
                    <a:bodyPr/>
                    <a:lstStyle/>
                    <a:p>
                      <a:r>
                        <a:rPr lang="en" sz="800"/>
                        <a:t>max</a:t>
                      </a:r>
                    </a:p>
                  </a:txBody>
                  <a:tcPr marL="27975" marR="27975" marT="13987" marB="13987" anchor="ctr">
                    <a:lnL>
                      <a:noFill/>
                    </a:lnL>
                    <a:lnR>
                      <a:noFill/>
                    </a:lnR>
                    <a:lnT>
                      <a:noFill/>
                    </a:lnT>
                    <a:lnB>
                      <a:noFill/>
                    </a:lnB>
                  </a:tcPr>
                </a:tc>
                <a:tc>
                  <a:txBody>
                    <a:bodyPr/>
                    <a:lstStyle/>
                    <a:p>
                      <a:r>
                        <a:rPr lang="en-US" altLang="zh-CN" sz="800"/>
                        <a:t>88.976200</a:t>
                      </a:r>
                    </a:p>
                  </a:txBody>
                  <a:tcPr marL="27975" marR="27975" marT="13987" marB="13987" anchor="ctr">
                    <a:lnL>
                      <a:noFill/>
                    </a:lnL>
                    <a:lnR>
                      <a:noFill/>
                    </a:lnR>
                    <a:lnT>
                      <a:noFill/>
                    </a:lnT>
                    <a:lnB>
                      <a:noFill/>
                    </a:lnB>
                  </a:tcPr>
                </a:tc>
                <a:tc>
                  <a:txBody>
                    <a:bodyPr/>
                    <a:lstStyle/>
                    <a:p>
                      <a:r>
                        <a:rPr lang="en-US" altLang="zh-CN" sz="800"/>
                        <a:t>100.000000</a:t>
                      </a:r>
                    </a:p>
                  </a:txBody>
                  <a:tcPr marL="27975" marR="27975" marT="13987" marB="13987" anchor="ctr">
                    <a:lnL>
                      <a:noFill/>
                    </a:lnL>
                    <a:lnR>
                      <a:noFill/>
                    </a:lnR>
                    <a:lnT>
                      <a:noFill/>
                    </a:lnT>
                    <a:lnB>
                      <a:noFill/>
                    </a:lnB>
                  </a:tcPr>
                </a:tc>
                <a:tc>
                  <a:txBody>
                    <a:bodyPr/>
                    <a:lstStyle/>
                    <a:p>
                      <a:r>
                        <a:rPr lang="en-US" altLang="zh-CN" sz="800"/>
                        <a:t>27.740000</a:t>
                      </a:r>
                    </a:p>
                  </a:txBody>
                  <a:tcPr marL="27975" marR="27975" marT="13987" marB="13987" anchor="ctr">
                    <a:lnL>
                      <a:noFill/>
                    </a:lnL>
                    <a:lnR>
                      <a:noFill/>
                    </a:lnR>
                    <a:lnT>
                      <a:noFill/>
                    </a:lnT>
                    <a:lnB>
                      <a:noFill/>
                    </a:lnB>
                  </a:tcPr>
                </a:tc>
                <a:tc>
                  <a:txBody>
                    <a:bodyPr/>
                    <a:lstStyle/>
                    <a:p>
                      <a:r>
                        <a:rPr lang="en-US" altLang="zh-CN" sz="800"/>
                        <a:t>1.000000</a:t>
                      </a:r>
                    </a:p>
                  </a:txBody>
                  <a:tcPr marL="27975" marR="27975" marT="13987" marB="13987" anchor="ctr">
                    <a:lnL>
                      <a:noFill/>
                    </a:lnL>
                    <a:lnR>
                      <a:noFill/>
                    </a:lnR>
                    <a:lnT>
                      <a:noFill/>
                    </a:lnT>
                    <a:lnB>
                      <a:noFill/>
                    </a:lnB>
                  </a:tcPr>
                </a:tc>
                <a:tc>
                  <a:txBody>
                    <a:bodyPr/>
                    <a:lstStyle/>
                    <a:p>
                      <a:r>
                        <a:rPr lang="en-US" altLang="zh-CN" sz="800"/>
                        <a:t>0.871000</a:t>
                      </a:r>
                    </a:p>
                  </a:txBody>
                  <a:tcPr marL="27975" marR="27975" marT="13987" marB="13987" anchor="ctr">
                    <a:lnL>
                      <a:noFill/>
                    </a:lnL>
                    <a:lnR>
                      <a:noFill/>
                    </a:lnR>
                    <a:lnT>
                      <a:noFill/>
                    </a:lnT>
                    <a:lnB>
                      <a:noFill/>
                    </a:lnB>
                  </a:tcPr>
                </a:tc>
                <a:tc>
                  <a:txBody>
                    <a:bodyPr/>
                    <a:lstStyle/>
                    <a:p>
                      <a:r>
                        <a:rPr lang="en-US" altLang="zh-CN" sz="800"/>
                        <a:t>8.780000</a:t>
                      </a:r>
                    </a:p>
                  </a:txBody>
                  <a:tcPr marL="27975" marR="27975" marT="13987" marB="13987" anchor="ctr">
                    <a:lnL>
                      <a:noFill/>
                    </a:lnL>
                    <a:lnR>
                      <a:noFill/>
                    </a:lnR>
                    <a:lnT>
                      <a:noFill/>
                    </a:lnT>
                    <a:lnB>
                      <a:noFill/>
                    </a:lnB>
                  </a:tcPr>
                </a:tc>
                <a:tc>
                  <a:txBody>
                    <a:bodyPr/>
                    <a:lstStyle/>
                    <a:p>
                      <a:r>
                        <a:rPr lang="en-US" altLang="zh-CN" sz="800"/>
                        <a:t>100.000000</a:t>
                      </a:r>
                    </a:p>
                  </a:txBody>
                  <a:tcPr marL="27975" marR="27975" marT="13987" marB="13987" anchor="ctr">
                    <a:lnL>
                      <a:noFill/>
                    </a:lnL>
                    <a:lnR>
                      <a:noFill/>
                    </a:lnR>
                    <a:lnT>
                      <a:noFill/>
                    </a:lnT>
                    <a:lnB>
                      <a:noFill/>
                    </a:lnB>
                  </a:tcPr>
                </a:tc>
                <a:tc>
                  <a:txBody>
                    <a:bodyPr/>
                    <a:lstStyle/>
                    <a:p>
                      <a:r>
                        <a:rPr lang="en-US" altLang="zh-CN" sz="800"/>
                        <a:t>12.126500</a:t>
                      </a:r>
                    </a:p>
                  </a:txBody>
                  <a:tcPr marL="27975" marR="27975" marT="13987" marB="13987" anchor="ctr">
                    <a:lnL>
                      <a:noFill/>
                    </a:lnL>
                    <a:lnR>
                      <a:noFill/>
                    </a:lnR>
                    <a:lnT>
                      <a:noFill/>
                    </a:lnT>
                    <a:lnB>
                      <a:noFill/>
                    </a:lnB>
                  </a:tcPr>
                </a:tc>
                <a:tc>
                  <a:txBody>
                    <a:bodyPr/>
                    <a:lstStyle/>
                    <a:p>
                      <a:r>
                        <a:rPr lang="en-US" altLang="zh-CN" sz="800"/>
                        <a:t>24.000000</a:t>
                      </a:r>
                    </a:p>
                  </a:txBody>
                  <a:tcPr marL="27975" marR="27975" marT="13987" marB="13987" anchor="ctr">
                    <a:lnL>
                      <a:noFill/>
                    </a:lnL>
                    <a:lnR>
                      <a:noFill/>
                    </a:lnR>
                    <a:lnT>
                      <a:noFill/>
                    </a:lnT>
                    <a:lnB>
                      <a:noFill/>
                    </a:lnB>
                  </a:tcPr>
                </a:tc>
                <a:tc>
                  <a:txBody>
                    <a:bodyPr/>
                    <a:lstStyle/>
                    <a:p>
                      <a:r>
                        <a:rPr lang="en-US" altLang="zh-CN" sz="800"/>
                        <a:t>711.000000</a:t>
                      </a:r>
                    </a:p>
                  </a:txBody>
                  <a:tcPr marL="27975" marR="27975" marT="13987" marB="13987" anchor="ctr">
                    <a:lnL>
                      <a:noFill/>
                    </a:lnL>
                    <a:lnR>
                      <a:noFill/>
                    </a:lnR>
                    <a:lnT>
                      <a:noFill/>
                    </a:lnT>
                    <a:lnB>
                      <a:noFill/>
                    </a:lnB>
                  </a:tcPr>
                </a:tc>
                <a:tc>
                  <a:txBody>
                    <a:bodyPr/>
                    <a:lstStyle/>
                    <a:p>
                      <a:r>
                        <a:rPr lang="en-US" altLang="zh-CN" sz="800"/>
                        <a:t>22.000000</a:t>
                      </a:r>
                    </a:p>
                  </a:txBody>
                  <a:tcPr marL="27975" marR="27975" marT="13987" marB="13987" anchor="ctr">
                    <a:lnL>
                      <a:noFill/>
                    </a:lnL>
                    <a:lnR>
                      <a:noFill/>
                    </a:lnR>
                    <a:lnT>
                      <a:noFill/>
                    </a:lnT>
                    <a:lnB>
                      <a:noFill/>
                    </a:lnB>
                  </a:tcPr>
                </a:tc>
                <a:tc>
                  <a:txBody>
                    <a:bodyPr/>
                    <a:lstStyle/>
                    <a:p>
                      <a:r>
                        <a:rPr lang="en-US" altLang="zh-CN" sz="800"/>
                        <a:t>396.900000</a:t>
                      </a:r>
                    </a:p>
                  </a:txBody>
                  <a:tcPr marL="27975" marR="27975" marT="13987" marB="13987" anchor="ctr">
                    <a:lnL>
                      <a:noFill/>
                    </a:lnL>
                    <a:lnR>
                      <a:noFill/>
                    </a:lnR>
                    <a:lnT>
                      <a:noFill/>
                    </a:lnT>
                    <a:lnB>
                      <a:noFill/>
                    </a:lnB>
                  </a:tcPr>
                </a:tc>
                <a:tc>
                  <a:txBody>
                    <a:bodyPr/>
                    <a:lstStyle/>
                    <a:p>
                      <a:r>
                        <a:rPr lang="en-US" altLang="zh-CN" sz="800"/>
                        <a:t>37.970000</a:t>
                      </a:r>
                    </a:p>
                  </a:txBody>
                  <a:tcPr marL="27975" marR="27975" marT="13987" marB="13987" anchor="ctr">
                    <a:lnL>
                      <a:noFill/>
                    </a:lnL>
                    <a:lnR>
                      <a:noFill/>
                    </a:lnR>
                    <a:lnT>
                      <a:noFill/>
                    </a:lnT>
                    <a:lnB>
                      <a:noFill/>
                    </a:lnB>
                  </a:tcPr>
                </a:tc>
                <a:tc>
                  <a:txBody>
                    <a:bodyPr/>
                    <a:lstStyle/>
                    <a:p>
                      <a:r>
                        <a:rPr lang="en-US" altLang="zh-CN" sz="800"/>
                        <a:t>50.000000</a:t>
                      </a:r>
                    </a:p>
                  </a:txBody>
                  <a:tcPr marL="27975" marR="27975" marT="13987" marB="13987" anchor="ctr">
                    <a:lnL>
                      <a:noFill/>
                    </a:lnL>
                    <a:lnR>
                      <a:noFill/>
                    </a:lnR>
                    <a:lnT>
                      <a:noFill/>
                    </a:lnT>
                    <a:lnB>
                      <a:noFill/>
                    </a:lnB>
                  </a:tcPr>
                </a:tc>
                <a:extLst>
                  <a:ext uri="{0D108BD9-81ED-4DB2-BD59-A6C34878D82A}">
                    <a16:rowId xmlns:a16="http://schemas.microsoft.com/office/drawing/2014/main" val="62339241"/>
                  </a:ext>
                </a:extLst>
              </a:tr>
            </a:tbl>
          </a:graphicData>
        </a:graphic>
      </p:graphicFrame>
    </p:spTree>
    <p:extLst>
      <p:ext uri="{BB962C8B-B14F-4D97-AF65-F5344CB8AC3E}">
        <p14:creationId xmlns:p14="http://schemas.microsoft.com/office/powerpoint/2010/main" val="1343318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F0E721-2CDD-1A40-A5A6-95FB3BC437BA}"/>
              </a:ext>
            </a:extLst>
          </p:cNvPr>
          <p:cNvSpPr>
            <a:spLocks noGrp="1"/>
          </p:cNvSpPr>
          <p:nvPr>
            <p:ph type="title"/>
          </p:nvPr>
        </p:nvSpPr>
        <p:spPr/>
        <p:txBody>
          <a:bodyPr/>
          <a:lstStyle/>
          <a:p>
            <a:r>
              <a:rPr kumimoji="1" lang="en-US" altLang="zh-CN" dirty="0"/>
              <a:t>Correlation between the features</a:t>
            </a:r>
            <a:endParaRPr kumimoji="1" lang="zh-CN" altLang="en-US" dirty="0"/>
          </a:p>
        </p:txBody>
      </p:sp>
      <p:pic>
        <p:nvPicPr>
          <p:cNvPr id="4" name="内容占位符 3">
            <a:extLst>
              <a:ext uri="{FF2B5EF4-FFF2-40B4-BE49-F238E27FC236}">
                <a16:creationId xmlns:a16="http://schemas.microsoft.com/office/drawing/2014/main" id="{4CD2590F-FE33-914D-9A80-D230ADF0E1EF}"/>
              </a:ext>
            </a:extLst>
          </p:cNvPr>
          <p:cNvPicPr>
            <a:picLocks noGrp="1" noChangeAspect="1"/>
          </p:cNvPicPr>
          <p:nvPr>
            <p:ph idx="1"/>
          </p:nvPr>
        </p:nvPicPr>
        <p:blipFill>
          <a:blip r:embed="rId2"/>
          <a:stretch>
            <a:fillRect/>
          </a:stretch>
        </p:blipFill>
        <p:spPr>
          <a:xfrm>
            <a:off x="3701143" y="1609724"/>
            <a:ext cx="5231720" cy="4516135"/>
          </a:xfrm>
          <a:prstGeom prst="rect">
            <a:avLst/>
          </a:prstGeom>
        </p:spPr>
      </p:pic>
    </p:spTree>
    <p:extLst>
      <p:ext uri="{BB962C8B-B14F-4D97-AF65-F5344CB8AC3E}">
        <p14:creationId xmlns:p14="http://schemas.microsoft.com/office/powerpoint/2010/main" val="2607363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A7E6B4-438B-9247-9F07-DE9F7C896C31}"/>
              </a:ext>
            </a:extLst>
          </p:cNvPr>
          <p:cNvSpPr>
            <a:spLocks noGrp="1"/>
          </p:cNvSpPr>
          <p:nvPr>
            <p:ph type="title"/>
          </p:nvPr>
        </p:nvSpPr>
        <p:spPr/>
        <p:txBody>
          <a:bodyPr/>
          <a:lstStyle/>
          <a:p>
            <a:r>
              <a:rPr kumimoji="1" lang="en-US" altLang="zh-CN" dirty="0"/>
              <a:t>Model Selection</a:t>
            </a:r>
            <a:endParaRPr kumimoji="1" lang="zh-CN" altLang="en-US" dirty="0"/>
          </a:p>
        </p:txBody>
      </p:sp>
      <p:sp>
        <p:nvSpPr>
          <p:cNvPr id="3" name="内容占位符 2">
            <a:extLst>
              <a:ext uri="{FF2B5EF4-FFF2-40B4-BE49-F238E27FC236}">
                <a16:creationId xmlns:a16="http://schemas.microsoft.com/office/drawing/2014/main" id="{9F1B3B66-220E-6C4B-81D1-3971593544D8}"/>
              </a:ext>
            </a:extLst>
          </p:cNvPr>
          <p:cNvSpPr>
            <a:spLocks noGrp="1"/>
          </p:cNvSpPr>
          <p:nvPr>
            <p:ph idx="1"/>
          </p:nvPr>
        </p:nvSpPr>
        <p:spPr/>
        <p:txBody>
          <a:bodyPr/>
          <a:lstStyle/>
          <a:p>
            <a:r>
              <a:rPr lang="en" altLang="zh-CN" dirty="0"/>
              <a:t>I will use below methods to create model</a:t>
            </a:r>
            <a:r>
              <a:rPr lang="zh-CN" altLang="en" dirty="0"/>
              <a:t>，</a:t>
            </a:r>
            <a:r>
              <a:rPr lang="en" altLang="zh-CN" dirty="0"/>
              <a:t>and compare which model works best</a:t>
            </a:r>
            <a:r>
              <a:rPr lang="zh-CN" altLang="en" dirty="0"/>
              <a:t>；</a:t>
            </a:r>
          </a:p>
          <a:p>
            <a:pPr lvl="1"/>
            <a:r>
              <a:rPr lang="en" altLang="zh-CN" dirty="0"/>
              <a:t>linear regression</a:t>
            </a:r>
          </a:p>
          <a:p>
            <a:pPr lvl="1"/>
            <a:r>
              <a:rPr lang="en" altLang="zh-CN" dirty="0" err="1"/>
              <a:t>svm</a:t>
            </a:r>
            <a:r>
              <a:rPr lang="en" altLang="zh-CN" dirty="0"/>
              <a:t> regression</a:t>
            </a:r>
          </a:p>
          <a:p>
            <a:pPr lvl="1"/>
            <a:r>
              <a:rPr lang="en" altLang="zh-CN" dirty="0"/>
              <a:t>Random Forest Regressor</a:t>
            </a:r>
          </a:p>
          <a:p>
            <a:pPr lvl="1"/>
            <a:r>
              <a:rPr lang="en" altLang="zh-CN" dirty="0" err="1"/>
              <a:t>XGBoost</a:t>
            </a:r>
            <a:r>
              <a:rPr lang="en" altLang="zh-CN" dirty="0"/>
              <a:t> Regressor</a:t>
            </a:r>
          </a:p>
          <a:p>
            <a:endParaRPr kumimoji="1" lang="zh-CN" altLang="en-US" dirty="0"/>
          </a:p>
        </p:txBody>
      </p:sp>
    </p:spTree>
    <p:extLst>
      <p:ext uri="{BB962C8B-B14F-4D97-AF65-F5344CB8AC3E}">
        <p14:creationId xmlns:p14="http://schemas.microsoft.com/office/powerpoint/2010/main" val="290951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F2E081B-CB5A-48B7-A440-B179A2EFB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1B3BA934-FDBD-6644-A98D-1825538BC553}"/>
              </a:ext>
            </a:extLst>
          </p:cNvPr>
          <p:cNvSpPr>
            <a:spLocks noGrp="1"/>
          </p:cNvSpPr>
          <p:nvPr>
            <p:ph type="title"/>
          </p:nvPr>
        </p:nvSpPr>
        <p:spPr>
          <a:xfrm>
            <a:off x="649224" y="645106"/>
            <a:ext cx="3650279" cy="1259894"/>
          </a:xfrm>
        </p:spPr>
        <p:txBody>
          <a:bodyPr>
            <a:normAutofit/>
          </a:bodyPr>
          <a:lstStyle/>
          <a:p>
            <a:r>
              <a:rPr kumimoji="1" lang="en-US" altLang="zh-CN" dirty="0"/>
              <a:t>Linear Regression</a:t>
            </a:r>
            <a:endParaRPr kumimoji="1" lang="zh-CN" altLang="en-US" dirty="0"/>
          </a:p>
        </p:txBody>
      </p:sp>
      <p:sp>
        <p:nvSpPr>
          <p:cNvPr id="15" name="Rectangle 14">
            <a:extLst>
              <a:ext uri="{FF2B5EF4-FFF2-40B4-BE49-F238E27FC236}">
                <a16:creationId xmlns:a16="http://schemas.microsoft.com/office/drawing/2014/main" id="{012F442E-AE2B-4E8D-B609-E1E0A01DA0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 name="Content Placeholder 9">
            <a:extLst>
              <a:ext uri="{FF2B5EF4-FFF2-40B4-BE49-F238E27FC236}">
                <a16:creationId xmlns:a16="http://schemas.microsoft.com/office/drawing/2014/main" id="{AC931C23-5E30-49F9-897D-803C3816FA0D}"/>
              </a:ext>
            </a:extLst>
          </p:cNvPr>
          <p:cNvSpPr>
            <a:spLocks noGrp="1"/>
          </p:cNvSpPr>
          <p:nvPr>
            <p:ph idx="1"/>
          </p:nvPr>
        </p:nvSpPr>
        <p:spPr>
          <a:xfrm>
            <a:off x="649225" y="2133600"/>
            <a:ext cx="3650278" cy="3759253"/>
          </a:xfrm>
        </p:spPr>
        <p:txBody>
          <a:bodyPr>
            <a:normAutofit/>
          </a:bodyPr>
          <a:lstStyle/>
          <a:p>
            <a:r>
              <a:rPr lang="en-US" sz="1400" b="1" dirty="0"/>
              <a:t>Model Evaluation:</a:t>
            </a:r>
          </a:p>
          <a:p>
            <a:endParaRPr lang="en-US" sz="1400" b="1" dirty="0"/>
          </a:p>
          <a:p>
            <a:pPr lvl="1"/>
            <a:r>
              <a:rPr lang="en" altLang="zh-CN" sz="1200" b="1" dirty="0"/>
              <a:t>R^2: 0.7121818377409195 </a:t>
            </a:r>
          </a:p>
          <a:p>
            <a:pPr lvl="1"/>
            <a:r>
              <a:rPr lang="en" altLang="zh-CN" sz="1200" b="1" dirty="0"/>
              <a:t>Adjusted R^2: 0.6850685326005713 </a:t>
            </a:r>
          </a:p>
          <a:p>
            <a:pPr lvl="1"/>
            <a:r>
              <a:rPr lang="en" altLang="zh-CN" sz="1200" b="1" dirty="0"/>
              <a:t>MAE: 3.8590055923707407 </a:t>
            </a:r>
          </a:p>
          <a:p>
            <a:pPr lvl="1"/>
            <a:r>
              <a:rPr lang="en" altLang="zh-CN" sz="1200" b="1" dirty="0"/>
              <a:t>MSE: 30.053993307124127 </a:t>
            </a:r>
          </a:p>
          <a:p>
            <a:pPr lvl="1"/>
            <a:r>
              <a:rPr lang="en" altLang="zh-CN" sz="1200" b="1" dirty="0"/>
              <a:t>RMSE: 5.482152251362974</a:t>
            </a:r>
            <a:endParaRPr lang="en-US" sz="1200" b="1" dirty="0"/>
          </a:p>
        </p:txBody>
      </p:sp>
      <p:pic>
        <p:nvPicPr>
          <p:cNvPr id="6" name="图片 5">
            <a:extLst>
              <a:ext uri="{FF2B5EF4-FFF2-40B4-BE49-F238E27FC236}">
                <a16:creationId xmlns:a16="http://schemas.microsoft.com/office/drawing/2014/main" id="{BB3FAF34-94F6-2544-8722-17F962F8390D}"/>
              </a:ext>
            </a:extLst>
          </p:cNvPr>
          <p:cNvPicPr>
            <a:picLocks noChangeAspect="1"/>
          </p:cNvPicPr>
          <p:nvPr/>
        </p:nvPicPr>
        <p:blipFill>
          <a:blip r:embed="rId2"/>
          <a:stretch>
            <a:fillRect/>
          </a:stretch>
        </p:blipFill>
        <p:spPr>
          <a:xfrm>
            <a:off x="4654295" y="849650"/>
            <a:ext cx="3360173" cy="2126814"/>
          </a:xfrm>
          <a:prstGeom prst="rect">
            <a:avLst/>
          </a:prstGeom>
        </p:spPr>
      </p:pic>
      <p:pic>
        <p:nvPicPr>
          <p:cNvPr id="5" name="图片 4">
            <a:extLst>
              <a:ext uri="{FF2B5EF4-FFF2-40B4-BE49-F238E27FC236}">
                <a16:creationId xmlns:a16="http://schemas.microsoft.com/office/drawing/2014/main" id="{229299F6-0286-D048-B196-6E6E56A9210D}"/>
              </a:ext>
            </a:extLst>
          </p:cNvPr>
          <p:cNvPicPr>
            <a:picLocks noChangeAspect="1"/>
          </p:cNvPicPr>
          <p:nvPr/>
        </p:nvPicPr>
        <p:blipFill>
          <a:blip r:embed="rId3"/>
          <a:stretch>
            <a:fillRect/>
          </a:stretch>
        </p:blipFill>
        <p:spPr>
          <a:xfrm>
            <a:off x="4654295" y="3558768"/>
            <a:ext cx="3360173" cy="2122214"/>
          </a:xfrm>
          <a:prstGeom prst="rect">
            <a:avLst/>
          </a:prstGeom>
        </p:spPr>
      </p:pic>
      <p:pic>
        <p:nvPicPr>
          <p:cNvPr id="4" name="内容占位符 3">
            <a:extLst>
              <a:ext uri="{FF2B5EF4-FFF2-40B4-BE49-F238E27FC236}">
                <a16:creationId xmlns:a16="http://schemas.microsoft.com/office/drawing/2014/main" id="{4146C3C5-6DB3-394F-8F03-8D5BE2219335}"/>
              </a:ext>
            </a:extLst>
          </p:cNvPr>
          <p:cNvPicPr>
            <a:picLocks noChangeAspect="1"/>
          </p:cNvPicPr>
          <p:nvPr/>
        </p:nvPicPr>
        <p:blipFill>
          <a:blip r:embed="rId4"/>
          <a:stretch>
            <a:fillRect/>
          </a:stretch>
        </p:blipFill>
        <p:spPr>
          <a:xfrm>
            <a:off x="8178194" y="2129681"/>
            <a:ext cx="3394926" cy="2273571"/>
          </a:xfrm>
          <a:prstGeom prst="rect">
            <a:avLst/>
          </a:prstGeom>
        </p:spPr>
      </p:pic>
      <p:sp>
        <p:nvSpPr>
          <p:cNvPr id="17" name="Freeform 11">
            <a:extLst>
              <a:ext uri="{FF2B5EF4-FFF2-40B4-BE49-F238E27FC236}">
                <a16:creationId xmlns:a16="http://schemas.microsoft.com/office/drawing/2014/main" id="{85667E18-65F1-4B6C-B237-5784682F8A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28808893"/>
      </p:ext>
    </p:extLst>
  </p:cSld>
  <p:clrMapOvr>
    <a:masterClrMapping/>
  </p:clrMapOvr>
</p:sld>
</file>

<file path=ppt/theme/theme1.xml><?xml version="1.0" encoding="utf-8"?>
<a:theme xmlns:a="http://schemas.openxmlformats.org/drawingml/2006/main" name="丝状">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otalTime>3</TotalTime>
  <Words>776</Words>
  <Application>Microsoft Macintosh PowerPoint</Application>
  <PresentationFormat>宽屏</PresentationFormat>
  <Paragraphs>202</Paragraphs>
  <Slides>13</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13</vt:i4>
      </vt:variant>
    </vt:vector>
  </HeadingPairs>
  <TitlesOfParts>
    <vt:vector size="17" baseType="lpstr">
      <vt:lpstr>Arial</vt:lpstr>
      <vt:lpstr>Century Gothic</vt:lpstr>
      <vt:lpstr>Wingdings 3</vt:lpstr>
      <vt:lpstr>丝状</vt:lpstr>
      <vt:lpstr>Capstone Project - Predicting House Price</vt:lpstr>
      <vt:lpstr>Introduction</vt:lpstr>
      <vt:lpstr>Business Problem</vt:lpstr>
      <vt:lpstr>Interest </vt:lpstr>
      <vt:lpstr>Data acquisition and clearning </vt:lpstr>
      <vt:lpstr>Data statisics</vt:lpstr>
      <vt:lpstr>Correlation between the features</vt:lpstr>
      <vt:lpstr>Model Selection</vt:lpstr>
      <vt:lpstr>Linear Regression</vt:lpstr>
      <vt:lpstr>Random Forest Regression</vt:lpstr>
      <vt:lpstr>SVM Regression</vt:lpstr>
      <vt:lpstr>XGBoost Regression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Predicting House Price</dc:title>
  <dc:creator>TAO ZHOU</dc:creator>
  <cp:lastModifiedBy>TAO ZHOU</cp:lastModifiedBy>
  <cp:revision>2</cp:revision>
  <dcterms:created xsi:type="dcterms:W3CDTF">2020-09-01T15:51:18Z</dcterms:created>
  <dcterms:modified xsi:type="dcterms:W3CDTF">2020-09-01T15:55:15Z</dcterms:modified>
</cp:coreProperties>
</file>