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6" r:id="rId1"/>
    <p:sldMasterId id="2147483679" r:id="rId2"/>
  </p:sldMasterIdLst>
  <p:notesMasterIdLst>
    <p:notesMasterId r:id="rId28"/>
  </p:notesMasterIdLst>
  <p:sldIdLst>
    <p:sldId id="257" r:id="rId3"/>
    <p:sldId id="318" r:id="rId4"/>
    <p:sldId id="259" r:id="rId5"/>
    <p:sldId id="4556" r:id="rId6"/>
    <p:sldId id="291" r:id="rId7"/>
    <p:sldId id="281" r:id="rId8"/>
    <p:sldId id="312" r:id="rId9"/>
    <p:sldId id="320" r:id="rId10"/>
    <p:sldId id="4558" r:id="rId11"/>
    <p:sldId id="4561" r:id="rId12"/>
    <p:sldId id="4562" r:id="rId13"/>
    <p:sldId id="4557" r:id="rId14"/>
    <p:sldId id="4563" r:id="rId15"/>
    <p:sldId id="4564" r:id="rId16"/>
    <p:sldId id="4565" r:id="rId17"/>
    <p:sldId id="4566" r:id="rId18"/>
    <p:sldId id="4567" r:id="rId19"/>
    <p:sldId id="4568" r:id="rId20"/>
    <p:sldId id="4569" r:id="rId21"/>
    <p:sldId id="4570" r:id="rId22"/>
    <p:sldId id="4571" r:id="rId23"/>
    <p:sldId id="4560" r:id="rId24"/>
    <p:sldId id="4572" r:id="rId25"/>
    <p:sldId id="4573" r:id="rId26"/>
    <p:sldId id="268" r:id="rId27"/>
  </p:sldIdLst>
  <p:sldSz cx="12192000" cy="6858000"/>
  <p:notesSz cx="6858000" cy="9144000"/>
  <p:embeddedFontLst>
    <p:embeddedFont>
      <p:font typeface="Century Gothic" panose="020B050202020202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Light" panose="020B0502040204020203" pitchFamily="34" charset="0"/>
      <p:regular r:id="rId37"/>
      <p:italic r:id="rId38"/>
    </p:embeddedFont>
    <p:embeddedFont>
      <p:font typeface="等线" panose="02010600030101010101" pitchFamily="2" charset="-122"/>
      <p:regular r:id="rId39"/>
      <p:bold r:id="rId40"/>
    </p:embeddedFont>
    <p:embeddedFont>
      <p:font typeface="李旭科书法" panose="02000603000000000000" pitchFamily="2" charset="-122"/>
      <p:regular r:id="rId41"/>
    </p:embeddedFont>
    <p:embeddedFont>
      <p:font typeface="微软雅黑" panose="020B0503020204020204" pitchFamily="34" charset="-122"/>
      <p:regular r:id="rId42"/>
      <p:bold r:id="rId43"/>
    </p:embeddedFont>
  </p:embeddedFont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BFBFB"/>
    <a:srgbClr val="D00417"/>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9" autoAdjust="0"/>
    <p:restoredTop sz="66225"/>
  </p:normalViewPr>
  <p:slideViewPr>
    <p:cSldViewPr snapToGrid="0" snapToObjects="1">
      <p:cViewPr varScale="1">
        <p:scale>
          <a:sx n="83" d="100"/>
          <a:sy n="83" d="100"/>
        </p:scale>
        <p:origin x="355"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B4257-09AE-4B6C-A68D-804D5F16B5A9}"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5AE41-9E60-4105-859E-9DE47E6B66B9}" type="slidenum">
              <a:rPr lang="zh-CN" altLang="en-US" smtClean="0"/>
              <a:t>‹#›</a:t>
            </a:fld>
            <a:endParaRPr lang="zh-CN" altLang="en-US"/>
          </a:p>
        </p:txBody>
      </p:sp>
    </p:spTree>
    <p:extLst>
      <p:ext uri="{BB962C8B-B14F-4D97-AF65-F5344CB8AC3E}">
        <p14:creationId xmlns:p14="http://schemas.microsoft.com/office/powerpoint/2010/main" val="118990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26124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rPr>
              <a:t>Segoe UI</a:t>
            </a:r>
            <a:endParaRPr kumimoji="0" lang="zh-CN" altLang="en-US" sz="1400" b="0" i="0" u="none" strike="noStrike" kern="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defTabSz="914400"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96174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780034"/>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498576"/>
            <a:ext cx="12192000" cy="1357674"/>
          </a:xfrm>
        </p:spPr>
        <p:txBody>
          <a:bodyPr/>
          <a:lstStyle/>
          <a:p>
            <a:r>
              <a:rPr kumimoji="1" lang="en-US" altLang="zh-CN" dirty="0">
                <a:latin typeface="李旭科书法" panose="02000603000000000000" pitchFamily="2" charset="-122"/>
                <a:ea typeface="李旭科书法" panose="02000603000000000000" pitchFamily="2" charset="-122"/>
              </a:rPr>
              <a:t>Music 2077</a:t>
            </a:r>
            <a:endParaRPr kumimoji="1" lang="zh-CN" altLang="en-US" dirty="0">
              <a:latin typeface="李旭科书法" panose="02000603000000000000" pitchFamily="2" charset="-122"/>
              <a:ea typeface="李旭科书法" panose="02000603000000000000" pitchFamily="2" charset="-122"/>
            </a:endParaRPr>
          </a:p>
        </p:txBody>
      </p:sp>
      <p:sp>
        <p:nvSpPr>
          <p:cNvPr id="3" name="文本占位符 2"/>
          <p:cNvSpPr>
            <a:spLocks noGrp="1"/>
          </p:cNvSpPr>
          <p:nvPr>
            <p:ph type="body" sz="quarter" idx="11"/>
          </p:nvPr>
        </p:nvSpPr>
        <p:spPr>
          <a:xfrm>
            <a:off x="8924925" y="5734050"/>
            <a:ext cx="2981325" cy="914399"/>
          </a:xfrm>
        </p:spPr>
        <p:txBody>
          <a:bodyPr/>
          <a:lstStyle/>
          <a:p>
            <a:pPr algn="l"/>
            <a:r>
              <a:rPr kumimoji="1" lang="zh-CN" altLang="en-US" sz="1600" dirty="0">
                <a:latin typeface="+mj-ea"/>
                <a:ea typeface="+mj-ea"/>
              </a:rPr>
              <a:t>指导老师：贾向阳</a:t>
            </a:r>
            <a:endParaRPr kumimoji="1" lang="en-US" altLang="zh-CN" sz="1600" dirty="0">
              <a:latin typeface="+mj-ea"/>
              <a:ea typeface="+mj-ea"/>
            </a:endParaRPr>
          </a:p>
          <a:p>
            <a:pPr algn="l"/>
            <a:r>
              <a:rPr kumimoji="1" lang="zh-CN" altLang="en-US" sz="1600" dirty="0">
                <a:latin typeface="+mj-ea"/>
                <a:ea typeface="+mj-ea"/>
              </a:rPr>
              <a:t>答辩人：党自强、张家瑜</a:t>
            </a:r>
            <a:endParaRPr kumimoji="1" lang="en-US" altLang="zh-CN" sz="1600" dirty="0">
              <a:latin typeface="+mj-ea"/>
              <a:ea typeface="+mj-ea"/>
            </a:endParaRP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触摸检测</a:t>
            </a:r>
          </a:p>
        </p:txBody>
      </p:sp>
      <p:sp>
        <p:nvSpPr>
          <p:cNvPr id="6" name="文本框 5"/>
          <p:cNvSpPr txBox="1"/>
          <p:nvPr/>
        </p:nvSpPr>
        <p:spPr>
          <a:xfrm>
            <a:off x="1678985" y="888110"/>
            <a:ext cx="6409055" cy="5013680"/>
          </a:xfrm>
          <a:prstGeom prst="rect">
            <a:avLst/>
          </a:prstGeom>
        </p:spPr>
        <p:txBody>
          <a:bodyPr wrap="square" rtlCol="0">
            <a:spAutoFit/>
          </a:bodyPr>
          <a:lstStyle>
            <a:defPPr>
              <a:defRPr lang="zh-CN"/>
            </a:defPPr>
            <a:lvl1pPr>
              <a:lnSpc>
                <a:spcPct val="130000"/>
              </a:lnSpc>
            </a:lvl1pPr>
          </a:lstStyle>
          <a:p>
            <a:r>
              <a:rPr lang="en-US" altLang="zh-CN" sz="1600" dirty="0"/>
              <a:t>static bool[] buffer = new bool[12];</a:t>
            </a:r>
            <a:r>
              <a:rPr lang="en-US" altLang="zh-CN" sz="1600" dirty="0">
                <a:sym typeface="+mn-ea"/>
              </a:rPr>
              <a:t>//</a:t>
            </a:r>
            <a:r>
              <a:rPr lang="zh-CN" altLang="en-US" sz="1600" dirty="0">
                <a:sym typeface="+mn-ea"/>
              </a:rPr>
              <a:t>每帧重置为</a:t>
            </a:r>
            <a:r>
              <a:rPr lang="en-US" altLang="zh-CN" sz="1600" dirty="0">
                <a:sym typeface="+mn-ea"/>
              </a:rPr>
              <a:t>false</a:t>
            </a:r>
            <a:endParaRPr lang="en-US" altLang="zh-CN" sz="1600" dirty="0"/>
          </a:p>
          <a:p>
            <a:r>
              <a:rPr lang="en-US" altLang="zh-CN" sz="1600" dirty="0"/>
              <a:t>static bool checked = false//</a:t>
            </a:r>
            <a:r>
              <a:rPr lang="zh-CN" altLang="en-US" sz="1600" dirty="0"/>
              <a:t>每帧重置为</a:t>
            </a:r>
            <a:r>
              <a:rPr lang="en-US" altLang="zh-CN" sz="1600" dirty="0"/>
              <a:t>false</a:t>
            </a:r>
          </a:p>
          <a:p>
            <a:r>
              <a:rPr lang="en-US" altLang="zh-CN" sz="1600" dirty="0"/>
              <a:t>public static bool TrackTest(int index)</a:t>
            </a:r>
          </a:p>
          <a:p>
            <a:r>
              <a:rPr lang="en-US" altLang="zh-CN" sz="1600" dirty="0"/>
              <a:t>{</a:t>
            </a:r>
          </a:p>
          <a:p>
            <a:pPr algn="l">
              <a:buClrTx/>
              <a:buSzTx/>
              <a:buFontTx/>
            </a:pPr>
            <a:r>
              <a:rPr lang="en-US" altLang="zh-CN" sz="1600" dirty="0"/>
              <a:t>    if(</a:t>
            </a:r>
            <a:r>
              <a:rPr lang="zh-CN" altLang="en-US" sz="1600" dirty="0"/>
              <a:t>本帧进行过测试</a:t>
            </a:r>
            <a:r>
              <a:rPr lang="en-US" altLang="zh-CN" sz="1600" dirty="0"/>
              <a:t>) return buffer[index];</a:t>
            </a:r>
          </a:p>
          <a:p>
            <a:r>
              <a:rPr lang="en-US" altLang="zh-CN" sz="1600" dirty="0"/>
              <a:t>    Touch[] touches = </a:t>
            </a:r>
            <a:r>
              <a:rPr lang="zh-CN" altLang="en-US" sz="1600" dirty="0"/>
              <a:t>获得所有</a:t>
            </a:r>
            <a:r>
              <a:rPr lang="en-US" altLang="zh-CN" sz="1600" dirty="0"/>
              <a:t>Touch();</a:t>
            </a:r>
          </a:p>
          <a:p>
            <a:r>
              <a:rPr lang="en-US" altLang="zh-CN" sz="1600" dirty="0"/>
              <a:t>    Ray[] rays = </a:t>
            </a:r>
            <a:r>
              <a:rPr lang="zh-CN" altLang="en-US" sz="1600" dirty="0"/>
              <a:t>获得所有</a:t>
            </a:r>
            <a:r>
              <a:rPr lang="en-US" altLang="zh-CN" sz="1600" dirty="0"/>
              <a:t>Ray(touches);</a:t>
            </a:r>
          </a:p>
          <a:p>
            <a:r>
              <a:rPr lang="en-US" altLang="zh-CN" sz="1600" dirty="0"/>
              <a:t>    Vector3[] collisions = </a:t>
            </a:r>
            <a:r>
              <a:rPr lang="zh-CN" altLang="en-US" sz="1600" dirty="0"/>
              <a:t>获得所有碰撞点</a:t>
            </a:r>
            <a:r>
              <a:rPr lang="en-US" altLang="zh-CN" sz="1600" dirty="0"/>
              <a:t>(rays);</a:t>
            </a:r>
          </a:p>
          <a:p>
            <a:r>
              <a:rPr lang="en-US" altLang="zh-CN" sz="1600" dirty="0"/>
              <a:t>    foreach(Vector3 p in collisions)</a:t>
            </a:r>
          </a:p>
          <a:p>
            <a:r>
              <a:rPr lang="en-US" altLang="zh-CN" sz="1600" dirty="0"/>
              <a:t>    {</a:t>
            </a:r>
          </a:p>
          <a:p>
            <a:r>
              <a:rPr lang="en-US" altLang="zh-CN" sz="1600" dirty="0"/>
              <a:t>        int track = </a:t>
            </a:r>
            <a:r>
              <a:rPr lang="zh-CN" altLang="en-US" sz="1600" dirty="0"/>
              <a:t>获得碰撞点所在</a:t>
            </a:r>
            <a:r>
              <a:rPr lang="en-US" altLang="zh-CN" sz="1600" dirty="0"/>
              <a:t>Track(p);</a:t>
            </a:r>
          </a:p>
          <a:p>
            <a:r>
              <a:rPr lang="en-US" altLang="zh-CN" sz="1600" dirty="0"/>
              <a:t>        buffer[track] = true;</a:t>
            </a:r>
          </a:p>
          <a:p>
            <a:r>
              <a:rPr lang="en-US" altLang="zh-CN" sz="1600" dirty="0"/>
              <a:t>    }</a:t>
            </a:r>
          </a:p>
          <a:p>
            <a:r>
              <a:rPr lang="en-US" altLang="zh-CN" sz="1600" dirty="0"/>
              <a:t>    </a:t>
            </a:r>
            <a:r>
              <a:rPr lang="en-US" altLang="zh-CN" sz="1600" dirty="0">
                <a:sym typeface="+mn-ea"/>
              </a:rPr>
              <a:t>return buffer[index];</a:t>
            </a:r>
            <a:endParaRPr lang="en-US" altLang="zh-CN" sz="1600" dirty="0"/>
          </a:p>
          <a:p>
            <a:r>
              <a:rPr lang="en-US" altLang="zh-CN" sz="1600" dirty="0"/>
              <a:t>}</a:t>
            </a:r>
          </a:p>
        </p:txBody>
      </p:sp>
      <p:sp>
        <p:nvSpPr>
          <p:cNvPr id="7" name="文本占位符 1"/>
          <p:cNvSpPr>
            <a:spLocks noGrp="1"/>
          </p:cNvSpPr>
          <p:nvPr/>
        </p:nvSpPr>
        <p:spPr>
          <a:xfrm>
            <a:off x="7845425" y="346796"/>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8" name="文本框 7"/>
          <p:cNvSpPr txBox="1"/>
          <p:nvPr/>
        </p:nvSpPr>
        <p:spPr>
          <a:xfrm>
            <a:off x="7845425" y="869726"/>
            <a:ext cx="5034915" cy="891540"/>
          </a:xfrm>
          <a:prstGeom prst="rect">
            <a:avLst/>
          </a:prstGeom>
        </p:spPr>
        <p:txBody>
          <a:bodyPr wrap="square" rtlCol="0">
            <a:spAutoFit/>
          </a:bodyPr>
          <a:lstStyle>
            <a:defPPr>
              <a:defRPr lang="zh-CN"/>
            </a:defPPr>
            <a:lvl1pPr>
              <a:lnSpc>
                <a:spcPct val="130000"/>
              </a:lnSpc>
            </a:lvl1pPr>
          </a:lstStyle>
          <a:p>
            <a:r>
              <a:rPr lang="zh-CN" altLang="en-US" sz="2000" dirty="0"/>
              <a:t>每帧统一检测优化了性能</a:t>
            </a:r>
          </a:p>
          <a:p>
            <a:r>
              <a:rPr lang="zh-CN" altLang="en-US" sz="2000" dirty="0"/>
              <a:t>射线检测</a:t>
            </a:r>
            <a:r>
              <a:rPr lang="en-US" altLang="zh-CN" sz="2000" dirty="0"/>
              <a:t>→</a:t>
            </a:r>
            <a:r>
              <a:rPr lang="zh-CN" altLang="en-US" sz="2000" dirty="0"/>
              <a:t>碰撞点使用了</a:t>
            </a:r>
            <a:r>
              <a:rPr lang="en-US" altLang="zh-CN" sz="2000" dirty="0"/>
              <a:t>Unity API</a:t>
            </a:r>
          </a:p>
        </p:txBody>
      </p:sp>
      <p:pic>
        <p:nvPicPr>
          <p:cNvPr id="5" name="图片 4">
            <a:extLst>
              <a:ext uri="{FF2B5EF4-FFF2-40B4-BE49-F238E27FC236}">
                <a16:creationId xmlns:a16="http://schemas.microsoft.com/office/drawing/2014/main" id="{BBD6B892-992B-45BA-B1A8-C9C15181FF74}"/>
              </a:ext>
            </a:extLst>
          </p:cNvPr>
          <p:cNvPicPr>
            <a:picLocks noChangeAspect="1"/>
          </p:cNvPicPr>
          <p:nvPr/>
        </p:nvPicPr>
        <p:blipFill>
          <a:blip r:embed="rId2"/>
          <a:stretch>
            <a:fillRect/>
          </a:stretch>
        </p:blipFill>
        <p:spPr>
          <a:xfrm>
            <a:off x="5572125" y="3534271"/>
            <a:ext cx="6619875" cy="3323729"/>
          </a:xfrm>
          <a:prstGeom prst="rect">
            <a:avLst/>
          </a:prstGeom>
        </p:spPr>
      </p:pic>
    </p:spTree>
    <p:extLst>
      <p:ext uri="{BB962C8B-B14F-4D97-AF65-F5344CB8AC3E}">
        <p14:creationId xmlns:p14="http://schemas.microsoft.com/office/powerpoint/2010/main" val="11050148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池</a:t>
            </a:r>
          </a:p>
        </p:txBody>
      </p:sp>
      <p:sp>
        <p:nvSpPr>
          <p:cNvPr id="5" name="文本框 4"/>
          <p:cNvSpPr txBox="1"/>
          <p:nvPr/>
        </p:nvSpPr>
        <p:spPr>
          <a:xfrm>
            <a:off x="892175" y="948356"/>
            <a:ext cx="6409055" cy="5693866"/>
          </a:xfrm>
          <a:prstGeom prst="rect">
            <a:avLst/>
          </a:prstGeom>
        </p:spPr>
        <p:txBody>
          <a:bodyPr wrap="square" rtlCol="0">
            <a:spAutoFit/>
          </a:bodyPr>
          <a:lstStyle>
            <a:defPPr>
              <a:defRPr lang="zh-CN"/>
            </a:defPPr>
            <a:lvl1pPr>
              <a:lnSpc>
                <a:spcPct val="130000"/>
              </a:lnSpc>
            </a:lvl1pPr>
          </a:lstStyle>
          <a:p>
            <a:r>
              <a:rPr lang="en-US" altLang="zh-CN" sz="1600" dirty="0"/>
              <a:t>public class Pool&lt;T&gt;</a:t>
            </a:r>
          </a:p>
          <a:p>
            <a:r>
              <a:rPr lang="en-US" altLang="zh-CN" sz="1600" dirty="0"/>
              <a:t>{</a:t>
            </a:r>
          </a:p>
          <a:p>
            <a:r>
              <a:rPr lang="en-US" altLang="zh-CN" sz="1600" dirty="0"/>
              <a:t>    static Stack&lt;T&gt; pool = new stack&lt;T&gt;();</a:t>
            </a:r>
          </a:p>
          <a:p>
            <a:r>
              <a:rPr lang="en-US" altLang="zh-CN" sz="1600" dirty="0"/>
              <a:t>    public static T Born(</a:t>
            </a:r>
            <a:r>
              <a:rPr lang="zh-CN" altLang="en-US" sz="1600" dirty="0"/>
              <a:t>参数</a:t>
            </a:r>
            <a:r>
              <a:rPr lang="en-US" altLang="zh-CN" sz="1600" dirty="0"/>
              <a:t>) </a:t>
            </a:r>
          </a:p>
          <a:p>
            <a:r>
              <a:rPr lang="en-US" altLang="zh-CN" sz="1600" dirty="0"/>
              <a:t>    {</a:t>
            </a:r>
          </a:p>
          <a:p>
            <a:r>
              <a:rPr lang="en-US" altLang="zh-CN" sz="1600" dirty="0"/>
              <a:t>        if(pool.count &gt; 0) </a:t>
            </a:r>
          </a:p>
          <a:p>
            <a:r>
              <a:rPr lang="en-US" altLang="zh-CN" sz="1600" dirty="0"/>
              <a:t>        {    </a:t>
            </a:r>
          </a:p>
          <a:p>
            <a:r>
              <a:rPr lang="en-US" altLang="zh-CN" sz="1600" dirty="0"/>
              <a:t>             target = pool.Pop();</a:t>
            </a:r>
          </a:p>
          <a:p>
            <a:r>
              <a:rPr lang="en-US" altLang="zh-CN" sz="1600" dirty="0"/>
              <a:t>             </a:t>
            </a:r>
            <a:r>
              <a:rPr lang="en-US" altLang="zh-CN" sz="1600" dirty="0">
                <a:sym typeface="+mn-ea"/>
              </a:rPr>
              <a:t>target</a:t>
            </a:r>
            <a:r>
              <a:rPr lang="en-US" altLang="zh-CN" sz="1600" dirty="0"/>
              <a:t>.Initialize();</a:t>
            </a:r>
          </a:p>
          <a:p>
            <a:r>
              <a:rPr lang="en-US" altLang="zh-CN" sz="1600" dirty="0"/>
              <a:t>             return target;</a:t>
            </a:r>
          </a:p>
          <a:p>
            <a:r>
              <a:rPr lang="en-US" altLang="zh-CN" sz="1600" dirty="0"/>
              <a:t>        }</a:t>
            </a:r>
          </a:p>
          <a:p>
            <a:r>
              <a:rPr lang="en-US" altLang="zh-CN" sz="1600" dirty="0"/>
              <a:t>        else </a:t>
            </a:r>
          </a:p>
          <a:p>
            <a:r>
              <a:rPr lang="en-US" altLang="zh-CN" sz="1600" dirty="0"/>
              <a:t>        {</a:t>
            </a:r>
          </a:p>
          <a:p>
            <a:r>
              <a:rPr lang="en-US" altLang="zh-CN" sz="1600" dirty="0"/>
              <a:t>             return NewObject();</a:t>
            </a:r>
          </a:p>
          <a:p>
            <a:r>
              <a:rPr lang="en-US" altLang="zh-CN" sz="1600" dirty="0"/>
              <a:t>        }</a:t>
            </a:r>
          </a:p>
          <a:p>
            <a:r>
              <a:rPr lang="en-US" altLang="zh-CN" sz="1600" dirty="0"/>
              <a:t>    }</a:t>
            </a:r>
          </a:p>
          <a:p>
            <a:endParaRPr lang="en-US" altLang="zh-CN" sz="1600" dirty="0"/>
          </a:p>
        </p:txBody>
      </p:sp>
      <p:sp>
        <p:nvSpPr>
          <p:cNvPr id="6" name="文本占位符 1"/>
          <p:cNvSpPr>
            <a:spLocks noGrp="1"/>
          </p:cNvSpPr>
          <p:nvPr/>
        </p:nvSpPr>
        <p:spPr>
          <a:xfrm>
            <a:off x="5796117" y="373706"/>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7" name="文本框 6"/>
          <p:cNvSpPr txBox="1"/>
          <p:nvPr/>
        </p:nvSpPr>
        <p:spPr>
          <a:xfrm>
            <a:off x="5796117" y="1016414"/>
            <a:ext cx="5034915" cy="2491740"/>
          </a:xfrm>
          <a:prstGeom prst="rect">
            <a:avLst/>
          </a:prstGeom>
        </p:spPr>
        <p:txBody>
          <a:bodyPr wrap="square" rtlCol="0">
            <a:spAutoFit/>
          </a:bodyPr>
          <a:lstStyle>
            <a:defPPr>
              <a:defRPr lang="zh-CN"/>
            </a:defPPr>
            <a:lvl1pPr>
              <a:lnSpc>
                <a:spcPct val="130000"/>
              </a:lnSpc>
            </a:lvl1pPr>
          </a:lstStyle>
          <a:p>
            <a:r>
              <a:rPr lang="zh-CN" altLang="en-US" sz="2000" dirty="0"/>
              <a:t>对于经常产生和销毁的对象使用池</a:t>
            </a:r>
          </a:p>
          <a:p>
            <a:r>
              <a:rPr lang="zh-CN" altLang="en-US" sz="2000" dirty="0"/>
              <a:t>作用是避免了大量内存申请</a:t>
            </a:r>
          </a:p>
          <a:p>
            <a:r>
              <a:rPr lang="zh-CN" altLang="en-US" sz="2000" dirty="0"/>
              <a:t>同时避开了巨量</a:t>
            </a:r>
            <a:r>
              <a:rPr lang="en-US" altLang="zh-CN" sz="2000" dirty="0"/>
              <a:t>GC</a:t>
            </a:r>
          </a:p>
          <a:p>
            <a:r>
              <a:rPr lang="zh-CN" altLang="en-US" sz="2000" dirty="0"/>
              <a:t>有效提高性能</a:t>
            </a:r>
          </a:p>
          <a:p>
            <a:r>
              <a:rPr lang="zh-CN" altLang="en-US" sz="2000" dirty="0"/>
              <a:t>实测不使用池的特效性能极差</a:t>
            </a:r>
          </a:p>
          <a:p>
            <a:r>
              <a:rPr lang="zh-CN" altLang="en-US" sz="2000" dirty="0"/>
              <a:t>使用池后性能提升明显</a:t>
            </a:r>
          </a:p>
        </p:txBody>
      </p:sp>
      <p:sp>
        <p:nvSpPr>
          <p:cNvPr id="8" name="文本框 7"/>
          <p:cNvSpPr txBox="1"/>
          <p:nvPr/>
        </p:nvSpPr>
        <p:spPr>
          <a:xfrm>
            <a:off x="5782945" y="3940012"/>
            <a:ext cx="6409055" cy="2092881"/>
          </a:xfrm>
          <a:prstGeom prst="rect">
            <a:avLst/>
          </a:prstGeom>
        </p:spPr>
        <p:txBody>
          <a:bodyPr wrap="square" rtlCol="0">
            <a:spAutoFit/>
          </a:bodyPr>
          <a:lstStyle>
            <a:defPPr>
              <a:defRPr lang="zh-CN"/>
            </a:defPPr>
            <a:lvl1pPr>
              <a:lnSpc>
                <a:spcPct val="130000"/>
              </a:lnSpc>
            </a:lvl1pPr>
          </a:lstStyle>
          <a:p>
            <a:r>
              <a:rPr lang="en-US" sz="1600" dirty="0"/>
              <a:t>    public static void Die(T t)</a:t>
            </a:r>
          </a:p>
          <a:p>
            <a:r>
              <a:rPr lang="en-US" sz="1600" dirty="0"/>
              <a:t>    {</a:t>
            </a:r>
          </a:p>
          <a:p>
            <a:r>
              <a:rPr lang="en-US" sz="1600" dirty="0"/>
              <a:t>         t.Hide();</a:t>
            </a:r>
          </a:p>
          <a:p>
            <a:r>
              <a:rPr lang="en-US" sz="1600" dirty="0"/>
              <a:t>         pool.Push(t);</a:t>
            </a:r>
          </a:p>
          <a:p>
            <a:r>
              <a:rPr lang="en-US" sz="1600" dirty="0"/>
              <a:t>    }</a:t>
            </a:r>
          </a:p>
          <a:p>
            <a:r>
              <a:rPr lang="en-US" sz="1600" dirty="0"/>
              <a:t>}</a:t>
            </a:r>
          </a:p>
        </p:txBody>
      </p:sp>
    </p:spTree>
    <p:extLst>
      <p:ext uri="{BB962C8B-B14F-4D97-AF65-F5344CB8AC3E}">
        <p14:creationId xmlns:p14="http://schemas.microsoft.com/office/powerpoint/2010/main" val="4547385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音乐可视化</a:t>
            </a:r>
          </a:p>
        </p:txBody>
      </p:sp>
      <p:sp>
        <p:nvSpPr>
          <p:cNvPr id="9" name="文本框 8"/>
          <p:cNvSpPr txBox="1"/>
          <p:nvPr/>
        </p:nvSpPr>
        <p:spPr>
          <a:xfrm>
            <a:off x="450107" y="1258486"/>
            <a:ext cx="6409055" cy="4693593"/>
          </a:xfrm>
          <a:prstGeom prst="rect">
            <a:avLst/>
          </a:prstGeom>
        </p:spPr>
        <p:txBody>
          <a:bodyPr wrap="square" rtlCol="0">
            <a:spAutoFit/>
          </a:bodyPr>
          <a:lstStyle>
            <a:defPPr>
              <a:defRPr lang="zh-CN"/>
            </a:defPPr>
            <a:lvl1pPr>
              <a:lnSpc>
                <a:spcPct val="130000"/>
              </a:lnSpc>
            </a:lvl1pPr>
          </a:lstStyle>
          <a:p>
            <a:r>
              <a:rPr lang="en-US" altLang="zh-CN" sz="1600" dirty="0"/>
              <a:t> public class Sampler : MonoBehaviour</a:t>
            </a:r>
          </a:p>
          <a:p>
            <a:r>
              <a:rPr lang="en-US" altLang="zh-CN" sz="1600" dirty="0"/>
              <a:t>{</a:t>
            </a:r>
          </a:p>
          <a:p>
            <a:r>
              <a:rPr lang="en-US" altLang="zh-CN" sz="1600" dirty="0"/>
              <a:t>    public float[] samples = new float[64];</a:t>
            </a:r>
          </a:p>
          <a:p>
            <a:r>
              <a:rPr lang="en-US" altLang="zh-CN" sz="1600" dirty="0"/>
              <a:t>    public int[] sampleCount = new int [8];</a:t>
            </a:r>
          </a:p>
          <a:p>
            <a:endParaRPr lang="en-US" altLang="zh-CN" sz="1600" dirty="0"/>
          </a:p>
          <a:p>
            <a:r>
              <a:rPr lang="en-US" altLang="zh-CN" sz="1600" dirty="0"/>
              <a:t>    public float[] bands = new float[8];</a:t>
            </a:r>
          </a:p>
          <a:p>
            <a:r>
              <a:rPr lang="en-US" altLang="zh-CN" sz="1600" dirty="0"/>
              <a:t>    public float[] freqBands = new float[8];</a:t>
            </a:r>
          </a:p>
          <a:p>
            <a:r>
              <a:rPr lang="en-US" altLang="zh-CN" sz="1600" dirty="0"/>
              <a:t>    public float[] bandBuffer = new float[8];</a:t>
            </a:r>
          </a:p>
          <a:p>
            <a:endParaRPr lang="en-US" altLang="zh-CN" sz="1600" dirty="0"/>
          </a:p>
          <a:p>
            <a:r>
              <a:rPr lang="en-US" altLang="zh-CN" sz="1600" dirty="0"/>
              <a:t>    public float[] bufferDecrease = new float[8];</a:t>
            </a:r>
          </a:p>
          <a:p>
            <a:r>
              <a:rPr lang="en-US" altLang="zh-CN" sz="1600" dirty="0"/>
              <a:t>    float[] bandHighest = new float[8];</a:t>
            </a:r>
          </a:p>
          <a:p>
            <a:endParaRPr lang="en-US" altLang="zh-CN" sz="1600" dirty="0"/>
          </a:p>
          <a:p>
            <a:r>
              <a:rPr lang="en-US" altLang="zh-CN" sz="1600" dirty="0"/>
              <a:t>    public float[] normalizedBands = new float[8];</a:t>
            </a:r>
          </a:p>
          <a:p>
            <a:r>
              <a:rPr lang="en-US" altLang="zh-CN" sz="1600" dirty="0"/>
              <a:t>    float[] normalizedBandBuffer = new float[8];</a:t>
            </a:r>
          </a:p>
        </p:txBody>
      </p:sp>
      <p:sp>
        <p:nvSpPr>
          <p:cNvPr id="10" name="文本占位符 1"/>
          <p:cNvSpPr>
            <a:spLocks noGrp="1"/>
          </p:cNvSpPr>
          <p:nvPr/>
        </p:nvSpPr>
        <p:spPr>
          <a:xfrm>
            <a:off x="5785485" y="385127"/>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11" name="文本框 10"/>
          <p:cNvSpPr txBox="1"/>
          <p:nvPr/>
        </p:nvSpPr>
        <p:spPr>
          <a:xfrm>
            <a:off x="5785485" y="964950"/>
            <a:ext cx="5034915" cy="3291840"/>
          </a:xfrm>
          <a:prstGeom prst="rect">
            <a:avLst/>
          </a:prstGeom>
        </p:spPr>
        <p:txBody>
          <a:bodyPr wrap="square" rtlCol="0">
            <a:spAutoFit/>
          </a:bodyPr>
          <a:lstStyle>
            <a:defPPr>
              <a:defRPr lang="zh-CN"/>
            </a:defPPr>
            <a:lvl1pPr>
              <a:lnSpc>
                <a:spcPct val="130000"/>
              </a:lnSpc>
            </a:lvl1pPr>
          </a:lstStyle>
          <a:p>
            <a:r>
              <a:rPr lang="zh-CN" altLang="en-US" sz="2000" dirty="0"/>
              <a:t>声明了大量数组</a:t>
            </a:r>
          </a:p>
          <a:p>
            <a:r>
              <a:rPr lang="en-US" altLang="zh-CN" sz="2000" dirty="0"/>
              <a:t>samples</a:t>
            </a:r>
            <a:r>
              <a:rPr lang="zh-CN" altLang="en-US" sz="2000" dirty="0"/>
              <a:t>用于储存原始采样信息</a:t>
            </a:r>
          </a:p>
          <a:p>
            <a:r>
              <a:rPr lang="en-US" altLang="zh-CN" sz="2000" dirty="0"/>
              <a:t>sampleCount</a:t>
            </a:r>
            <a:r>
              <a:rPr lang="zh-CN" altLang="en-US" sz="2000" dirty="0"/>
              <a:t>用于计算采样跨度</a:t>
            </a:r>
          </a:p>
          <a:p>
            <a:r>
              <a:rPr lang="zh-CN" altLang="en-US" sz="2000" dirty="0"/>
              <a:t>第二组</a:t>
            </a:r>
            <a:r>
              <a:rPr lang="en-US" altLang="zh-CN" sz="2000" dirty="0"/>
              <a:t>bands</a:t>
            </a:r>
            <a:r>
              <a:rPr lang="zh-CN" altLang="en-US" sz="2000" dirty="0"/>
              <a:t>等用于计算采样平均值</a:t>
            </a:r>
          </a:p>
          <a:p>
            <a:r>
              <a:rPr lang="zh-CN" altLang="en-US" sz="2000" dirty="0"/>
              <a:t>第三组</a:t>
            </a:r>
            <a:r>
              <a:rPr lang="en-US" altLang="zh-CN" sz="2000" dirty="0"/>
              <a:t>bands</a:t>
            </a:r>
            <a:r>
              <a:rPr lang="zh-CN" altLang="en-US" sz="2000" dirty="0"/>
              <a:t>等用于计算采用平滑化</a:t>
            </a:r>
          </a:p>
          <a:p>
            <a:r>
              <a:rPr lang="zh-CN" altLang="en-US" sz="2000" dirty="0"/>
              <a:t>最后一组用于计算采样归一化</a:t>
            </a:r>
          </a:p>
          <a:p>
            <a:endParaRPr lang="zh-CN" altLang="en-US" sz="2000" dirty="0"/>
          </a:p>
          <a:p>
            <a:endParaRPr lang="zh-CN" altLang="en-US" sz="2000" dirty="0"/>
          </a:p>
        </p:txBody>
      </p:sp>
      <p:sp>
        <p:nvSpPr>
          <p:cNvPr id="12" name="文本框 11"/>
          <p:cNvSpPr txBox="1"/>
          <p:nvPr/>
        </p:nvSpPr>
        <p:spPr>
          <a:xfrm>
            <a:off x="5782945" y="3669796"/>
            <a:ext cx="6409055" cy="2693045"/>
          </a:xfrm>
          <a:prstGeom prst="rect">
            <a:avLst/>
          </a:prstGeom>
        </p:spPr>
        <p:txBody>
          <a:bodyPr wrap="square" rtlCol="0">
            <a:spAutoFit/>
          </a:bodyPr>
          <a:lstStyle>
            <a:defPPr>
              <a:defRPr lang="zh-CN"/>
            </a:defPPr>
            <a:lvl1pPr>
              <a:lnSpc>
                <a:spcPct val="130000"/>
              </a:lnSpc>
            </a:lvl1pPr>
          </a:lstStyle>
          <a:p>
            <a:r>
              <a:rPr lang="en-US" altLang="zh-CN" sz="1600" dirty="0"/>
              <a:t>private void Update()</a:t>
            </a:r>
          </a:p>
          <a:p>
            <a:r>
              <a:rPr lang="en-US" altLang="zh-CN" sz="1600" dirty="0"/>
              <a:t>{</a:t>
            </a:r>
          </a:p>
          <a:p>
            <a:r>
              <a:rPr lang="en-US" altLang="zh-CN" sz="1600" dirty="0"/>
              <a:t>    </a:t>
            </a:r>
            <a:r>
              <a:rPr lang="zh-CN" altLang="en-US" sz="1600" dirty="0"/>
              <a:t>采样</a:t>
            </a:r>
            <a:r>
              <a:rPr lang="en-US" altLang="zh-CN" sz="1600" dirty="0"/>
              <a:t>();</a:t>
            </a:r>
          </a:p>
          <a:p>
            <a:r>
              <a:rPr lang="en-US" altLang="zh-CN" sz="1600" dirty="0"/>
              <a:t>    </a:t>
            </a:r>
            <a:r>
              <a:rPr lang="zh-CN" altLang="en-US" sz="1600" dirty="0"/>
              <a:t>平均化</a:t>
            </a:r>
            <a:r>
              <a:rPr lang="en-US" altLang="zh-CN" sz="1600" dirty="0"/>
              <a:t>();</a:t>
            </a:r>
          </a:p>
          <a:p>
            <a:r>
              <a:rPr lang="en-US" altLang="zh-CN" sz="1600" dirty="0"/>
              <a:t>    </a:t>
            </a:r>
            <a:r>
              <a:rPr lang="zh-CN" altLang="en-US" sz="1600" dirty="0"/>
              <a:t>归一化</a:t>
            </a:r>
            <a:r>
              <a:rPr lang="en-US" altLang="zh-CN" sz="1600" dirty="0"/>
              <a:t>();</a:t>
            </a:r>
          </a:p>
          <a:p>
            <a:r>
              <a:rPr lang="en-US" altLang="zh-CN" sz="1600" dirty="0"/>
              <a:t>    </a:t>
            </a:r>
            <a:r>
              <a:rPr lang="zh-CN" altLang="en-US" sz="1600" dirty="0"/>
              <a:t>平滑化</a:t>
            </a:r>
            <a:r>
              <a:rPr lang="en-US" altLang="zh-CN" sz="1600" dirty="0"/>
              <a:t>();</a:t>
            </a:r>
          </a:p>
          <a:p>
            <a:r>
              <a:rPr lang="en-US" altLang="zh-CN" sz="1600" dirty="0"/>
              <a:t>    </a:t>
            </a:r>
            <a:r>
              <a:rPr lang="zh-CN" altLang="en-US" sz="1600" dirty="0"/>
              <a:t>去除非法值</a:t>
            </a:r>
            <a:r>
              <a:rPr lang="en-US" altLang="zh-CN" sz="1600" dirty="0"/>
              <a:t>();</a:t>
            </a:r>
          </a:p>
          <a:p>
            <a:r>
              <a:rPr lang="en-US" altLang="zh-CN" sz="1600" dirty="0"/>
              <a:t>}</a:t>
            </a:r>
          </a:p>
        </p:txBody>
      </p:sp>
    </p:spTree>
    <p:extLst>
      <p:ext uri="{BB962C8B-B14F-4D97-AF65-F5344CB8AC3E}">
        <p14:creationId xmlns:p14="http://schemas.microsoft.com/office/powerpoint/2010/main" val="294317232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音乐可视化</a:t>
            </a:r>
          </a:p>
        </p:txBody>
      </p:sp>
      <p:sp>
        <p:nvSpPr>
          <p:cNvPr id="10" name="文本占位符 1"/>
          <p:cNvSpPr>
            <a:spLocks noGrp="1"/>
          </p:cNvSpPr>
          <p:nvPr/>
        </p:nvSpPr>
        <p:spPr>
          <a:xfrm>
            <a:off x="5785485" y="385127"/>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8" name="文本框 7"/>
          <p:cNvSpPr txBox="1"/>
          <p:nvPr/>
        </p:nvSpPr>
        <p:spPr>
          <a:xfrm>
            <a:off x="564515" y="1372170"/>
            <a:ext cx="11627485" cy="5013680"/>
          </a:xfrm>
          <a:prstGeom prst="rect">
            <a:avLst/>
          </a:prstGeom>
        </p:spPr>
        <p:txBody>
          <a:bodyPr wrap="square" rtlCol="0">
            <a:spAutoFit/>
          </a:bodyPr>
          <a:lstStyle>
            <a:defPPr>
              <a:defRPr lang="zh-CN"/>
            </a:defPPr>
            <a:lvl1pPr>
              <a:lnSpc>
                <a:spcPct val="130000"/>
              </a:lnSpc>
            </a:lvl1pPr>
          </a:lstStyle>
          <a:p>
            <a:r>
              <a:rPr lang="zh-CN" altLang="en-US" sz="1600" dirty="0"/>
              <a:t>初始化</a:t>
            </a:r>
            <a:r>
              <a:rPr lang="en-US" altLang="zh-CN" sz="1600" dirty="0"/>
              <a:t>()</a:t>
            </a:r>
          </a:p>
          <a:p>
            <a:r>
              <a:rPr lang="en-US" altLang="zh-CN" sz="1600" dirty="0"/>
              <a:t>{</a:t>
            </a:r>
          </a:p>
          <a:p>
            <a:r>
              <a:rPr lang="en-US" altLang="zh-CN" sz="1600" dirty="0"/>
              <a:t>    float acc = (sampleCount / BandCount);</a:t>
            </a:r>
          </a:p>
          <a:p>
            <a:r>
              <a:rPr lang="en-US" altLang="zh-CN" sz="1600" dirty="0"/>
              <a:t>    int sum = 0;</a:t>
            </a:r>
          </a:p>
          <a:p>
            <a:r>
              <a:rPr lang="en-US" altLang="zh-CN" sz="1600" dirty="0"/>
              <a:t>    int last = 0;</a:t>
            </a:r>
          </a:p>
          <a:p>
            <a:r>
              <a:rPr lang="en-US" altLang="zh-CN" sz="1600" dirty="0"/>
              <a:t>    for (int i = 0; i &lt; BandCount - 1; i++)</a:t>
            </a:r>
          </a:p>
          <a:p>
            <a:r>
              <a:rPr lang="en-US" altLang="zh-CN" sz="1600" dirty="0"/>
              <a:t>    {</a:t>
            </a:r>
          </a:p>
          <a:p>
            <a:r>
              <a:rPr lang="en-US" altLang="zh-CN" sz="1600" dirty="0"/>
              <a:t>        int pow = (int)Mathf.Pow(2, acc * (i));</a:t>
            </a:r>
          </a:p>
          <a:p>
            <a:r>
              <a:rPr lang="en-US" altLang="zh-CN" sz="1600" dirty="0"/>
              <a:t>        sampleCount[i] = pow - sum;</a:t>
            </a:r>
          </a:p>
          <a:p>
            <a:r>
              <a:rPr lang="en-US" altLang="zh-CN" sz="1600" dirty="0"/>
              <a:t>        if (sampleCount[i] &lt; last) sampleCount[i] = last;</a:t>
            </a:r>
          </a:p>
          <a:p>
            <a:r>
              <a:rPr lang="en-US" altLang="zh-CN" sz="1600" dirty="0"/>
              <a:t>        sum += sampleCount[i];</a:t>
            </a:r>
          </a:p>
          <a:p>
            <a:r>
              <a:rPr lang="en-US" altLang="zh-CN" sz="1600" dirty="0"/>
              <a:t>        last = sampleCount[i];</a:t>
            </a:r>
          </a:p>
          <a:p>
            <a:r>
              <a:rPr lang="en-US" altLang="zh-CN" sz="1600" dirty="0"/>
              <a:t>    }</a:t>
            </a:r>
          </a:p>
          <a:p>
            <a:r>
              <a:rPr lang="en-US" altLang="zh-CN" sz="1600" dirty="0"/>
              <a:t>    sampleCount[BandCount - 1] = samples.Length - sum;</a:t>
            </a:r>
            <a:br>
              <a:rPr lang="en-US" altLang="zh-CN" sz="1600" dirty="0"/>
            </a:br>
            <a:r>
              <a:rPr lang="en-US" altLang="zh-CN" sz="1600" dirty="0"/>
              <a:t>} </a:t>
            </a:r>
          </a:p>
        </p:txBody>
      </p:sp>
      <p:sp>
        <p:nvSpPr>
          <p:cNvPr id="13" name="文本框 12"/>
          <p:cNvSpPr txBox="1"/>
          <p:nvPr/>
        </p:nvSpPr>
        <p:spPr>
          <a:xfrm>
            <a:off x="5785485" y="899660"/>
            <a:ext cx="5034915" cy="3291840"/>
          </a:xfrm>
          <a:prstGeom prst="rect">
            <a:avLst/>
          </a:prstGeom>
        </p:spPr>
        <p:txBody>
          <a:bodyPr wrap="square" rtlCol="0">
            <a:spAutoFit/>
          </a:bodyPr>
          <a:lstStyle>
            <a:defPPr>
              <a:defRPr lang="zh-CN"/>
            </a:defPPr>
            <a:lvl1pPr>
              <a:lnSpc>
                <a:spcPct val="130000"/>
              </a:lnSpc>
            </a:lvl1pPr>
          </a:lstStyle>
          <a:p>
            <a:r>
              <a:rPr lang="zh-CN" altLang="en-US" sz="2000" dirty="0"/>
              <a:t>众所周知频率是低强高弱的</a:t>
            </a:r>
          </a:p>
          <a:p>
            <a:r>
              <a:rPr lang="zh-CN" altLang="en-US" sz="2000" dirty="0"/>
              <a:t>我们需要依照指数函数去采样</a:t>
            </a:r>
          </a:p>
          <a:p>
            <a:r>
              <a:rPr lang="zh-CN" altLang="en-US" sz="2000" dirty="0"/>
              <a:t>以采样数</a:t>
            </a:r>
            <a:r>
              <a:rPr lang="en-US" altLang="zh-CN" sz="2000" dirty="0"/>
              <a:t>256</a:t>
            </a:r>
            <a:r>
              <a:rPr lang="zh-CN" altLang="en-US" sz="2000" dirty="0"/>
              <a:t>组数</a:t>
            </a:r>
            <a:r>
              <a:rPr lang="en-US" altLang="zh-CN" sz="2000" dirty="0"/>
              <a:t>8</a:t>
            </a:r>
            <a:r>
              <a:rPr lang="zh-CN" altLang="en-US" sz="2000" dirty="0"/>
              <a:t>为例</a:t>
            </a:r>
          </a:p>
          <a:p>
            <a:r>
              <a:rPr lang="zh-CN" altLang="en-US" sz="2000" dirty="0"/>
              <a:t>低</a:t>
            </a:r>
            <a:r>
              <a:rPr lang="en-US" altLang="zh-CN" sz="2000" dirty="0"/>
              <a:t>0</a:t>
            </a:r>
            <a:r>
              <a:rPr lang="zh-CN" altLang="en-US" sz="2000" dirty="0"/>
              <a:t>组只采样一个频段</a:t>
            </a:r>
          </a:p>
          <a:p>
            <a:r>
              <a:rPr lang="zh-CN" altLang="en-US" sz="2000" dirty="0"/>
              <a:t>而第</a:t>
            </a:r>
            <a:r>
              <a:rPr lang="en-US" altLang="zh-CN" sz="2000" dirty="0"/>
              <a:t>7</a:t>
            </a:r>
            <a:r>
              <a:rPr lang="zh-CN" altLang="en-US" sz="2000" dirty="0"/>
              <a:t>组需要采样</a:t>
            </a:r>
            <a:r>
              <a:rPr lang="en-US" altLang="zh-CN" sz="2000" dirty="0"/>
              <a:t>128</a:t>
            </a:r>
            <a:r>
              <a:rPr lang="zh-CN" altLang="en-US" sz="2000" dirty="0"/>
              <a:t>个频段</a:t>
            </a:r>
          </a:p>
          <a:p>
            <a:r>
              <a:rPr lang="zh-CN" altLang="en-US" sz="2000" dirty="0"/>
              <a:t>考虑到异形采样数或组数以及浮点截断</a:t>
            </a:r>
          </a:p>
          <a:p>
            <a:r>
              <a:rPr lang="zh-CN" altLang="en-US" sz="2000" dirty="0"/>
              <a:t>使用这个算法得到每组需要采样的个数</a:t>
            </a:r>
          </a:p>
          <a:p>
            <a:endParaRPr lang="en-US" altLang="zh-CN" sz="2000" dirty="0"/>
          </a:p>
        </p:txBody>
      </p:sp>
    </p:spTree>
    <p:extLst>
      <p:ext uri="{BB962C8B-B14F-4D97-AF65-F5344CB8AC3E}">
        <p14:creationId xmlns:p14="http://schemas.microsoft.com/office/powerpoint/2010/main" val="121520362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音乐可视化</a:t>
            </a:r>
          </a:p>
        </p:txBody>
      </p:sp>
      <p:sp>
        <p:nvSpPr>
          <p:cNvPr id="10" name="文本占位符 1"/>
          <p:cNvSpPr>
            <a:spLocks noGrp="1"/>
          </p:cNvSpPr>
          <p:nvPr/>
        </p:nvSpPr>
        <p:spPr>
          <a:xfrm>
            <a:off x="5785485" y="385127"/>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7" name="文本框 6"/>
          <p:cNvSpPr txBox="1"/>
          <p:nvPr/>
        </p:nvSpPr>
        <p:spPr>
          <a:xfrm>
            <a:off x="450107" y="1320234"/>
            <a:ext cx="11627485" cy="4930581"/>
          </a:xfrm>
          <a:prstGeom prst="rect">
            <a:avLst/>
          </a:prstGeom>
        </p:spPr>
        <p:txBody>
          <a:bodyPr wrap="square" rtlCol="0">
            <a:spAutoFit/>
          </a:bodyPr>
          <a:lstStyle>
            <a:defPPr>
              <a:defRPr lang="zh-CN"/>
            </a:defPPr>
            <a:lvl1pPr>
              <a:lnSpc>
                <a:spcPct val="130000"/>
              </a:lnSpc>
            </a:lvl1pPr>
          </a:lstStyle>
          <a:p>
            <a:pPr>
              <a:lnSpc>
                <a:spcPct val="120000"/>
              </a:lnSpc>
            </a:pPr>
            <a:r>
              <a:rPr lang="zh-CN" altLang="en-US" sz="1600" dirty="0"/>
              <a:t>采样</a:t>
            </a:r>
            <a:r>
              <a:rPr lang="en-US" altLang="zh-CN" sz="1600" dirty="0"/>
              <a:t>() { </a:t>
            </a:r>
            <a:r>
              <a:rPr lang="zh-CN" altLang="en-US" sz="1600" dirty="0"/>
              <a:t>把采样数据放入</a:t>
            </a:r>
            <a:r>
              <a:rPr lang="en-US" altLang="zh-CN" sz="1600" dirty="0"/>
              <a:t>samples;}</a:t>
            </a:r>
          </a:p>
          <a:p>
            <a:pPr>
              <a:lnSpc>
                <a:spcPct val="120000"/>
              </a:lnSpc>
            </a:pPr>
            <a:r>
              <a:rPr lang="zh-CN" altLang="en-US" sz="1600" dirty="0"/>
              <a:t>平均化</a:t>
            </a:r>
            <a:r>
              <a:rPr lang="en-US" altLang="zh-CN" sz="1600" dirty="0"/>
              <a:t>() </a:t>
            </a:r>
          </a:p>
          <a:p>
            <a:pPr>
              <a:lnSpc>
                <a:spcPct val="120000"/>
              </a:lnSpc>
            </a:pPr>
            <a:r>
              <a:rPr lang="en-US" altLang="zh-CN" sz="1600" dirty="0"/>
              <a:t>{</a:t>
            </a:r>
          </a:p>
          <a:p>
            <a:pPr>
              <a:lnSpc>
                <a:spcPct val="120000"/>
              </a:lnSpc>
            </a:pPr>
            <a:r>
              <a:rPr lang="en-US" altLang="zh-CN" sz="1600" dirty="0"/>
              <a:t>    int c = 0;</a:t>
            </a:r>
          </a:p>
          <a:p>
            <a:pPr>
              <a:lnSpc>
                <a:spcPct val="120000"/>
              </a:lnSpc>
            </a:pPr>
            <a:r>
              <a:rPr lang="en-US" altLang="zh-CN" sz="1600" dirty="0"/>
              <a:t>    for(int i = 0; i &lt; c; i++)</a:t>
            </a:r>
          </a:p>
          <a:p>
            <a:pPr>
              <a:lnSpc>
                <a:spcPct val="120000"/>
              </a:lnSpc>
            </a:pPr>
            <a:r>
              <a:rPr lang="en-US" altLang="zh-CN" sz="1600" dirty="0"/>
              <a:t>    {</a:t>
            </a:r>
          </a:p>
          <a:p>
            <a:pPr>
              <a:lnSpc>
                <a:spcPct val="120000"/>
              </a:lnSpc>
            </a:pPr>
            <a:r>
              <a:rPr lang="en-US" altLang="zh-CN" sz="1600" dirty="0"/>
              <a:t>        float average = 0;</a:t>
            </a:r>
          </a:p>
          <a:p>
            <a:pPr>
              <a:lnSpc>
                <a:spcPct val="120000"/>
              </a:lnSpc>
            </a:pPr>
            <a:r>
              <a:rPr lang="en-US" altLang="zh-CN" sz="1600" dirty="0"/>
              <a:t>        for(int j = 0; j &lt; sampleCount[i]; j++)</a:t>
            </a:r>
          </a:p>
          <a:p>
            <a:pPr>
              <a:lnSpc>
                <a:spcPct val="120000"/>
              </a:lnSpc>
            </a:pPr>
            <a:r>
              <a:rPr lang="en-US" altLang="zh-CN" sz="1600" dirty="0"/>
              <a:t>        {</a:t>
            </a:r>
          </a:p>
          <a:p>
            <a:pPr>
              <a:lnSpc>
                <a:spcPct val="120000"/>
              </a:lnSpc>
            </a:pPr>
            <a:r>
              <a:rPr lang="en-US" altLang="zh-CN" sz="1600" dirty="0"/>
              <a:t>            average += samples[counter] * (counter + 1);</a:t>
            </a:r>
          </a:p>
          <a:p>
            <a:pPr>
              <a:lnSpc>
                <a:spcPct val="120000"/>
              </a:lnSpc>
            </a:pPr>
            <a:r>
              <a:rPr lang="en-US" altLang="zh-CN" sz="1600" dirty="0"/>
              <a:t>            counter++;</a:t>
            </a:r>
          </a:p>
          <a:p>
            <a:pPr>
              <a:lnSpc>
                <a:spcPct val="120000"/>
              </a:lnSpc>
            </a:pPr>
            <a:r>
              <a:rPr lang="en-US" altLang="zh-CN" sz="1600" dirty="0"/>
              <a:t>        }</a:t>
            </a:r>
          </a:p>
          <a:p>
            <a:pPr>
              <a:lnSpc>
                <a:spcPct val="120000"/>
              </a:lnSpc>
            </a:pPr>
            <a:r>
              <a:rPr lang="en-US" altLang="zh-CN" sz="1600" dirty="0"/>
              <a:t>        average /= sampleCount[i];</a:t>
            </a:r>
          </a:p>
          <a:p>
            <a:pPr>
              <a:lnSpc>
                <a:spcPct val="120000"/>
              </a:lnSpc>
            </a:pPr>
            <a:r>
              <a:rPr lang="en-US" altLang="zh-CN" sz="1600" dirty="0"/>
              <a:t>        freqBands[i] = average * 10;</a:t>
            </a:r>
          </a:p>
          <a:p>
            <a:pPr>
              <a:lnSpc>
                <a:spcPct val="120000"/>
              </a:lnSpc>
            </a:pPr>
            <a:r>
              <a:rPr lang="en-US" altLang="zh-CN" sz="1600" dirty="0"/>
              <a:t>    }</a:t>
            </a:r>
          </a:p>
          <a:p>
            <a:pPr>
              <a:lnSpc>
                <a:spcPct val="120000"/>
              </a:lnSpc>
            </a:pPr>
            <a:r>
              <a:rPr lang="en-US" altLang="zh-CN" sz="1600" dirty="0"/>
              <a:t>}</a:t>
            </a:r>
          </a:p>
        </p:txBody>
      </p:sp>
      <p:sp>
        <p:nvSpPr>
          <p:cNvPr id="9" name="文本框 8"/>
          <p:cNvSpPr txBox="1"/>
          <p:nvPr/>
        </p:nvSpPr>
        <p:spPr>
          <a:xfrm>
            <a:off x="5785485" y="991783"/>
            <a:ext cx="5034915" cy="1291590"/>
          </a:xfrm>
          <a:prstGeom prst="rect">
            <a:avLst/>
          </a:prstGeom>
        </p:spPr>
        <p:txBody>
          <a:bodyPr wrap="square" rtlCol="0">
            <a:spAutoFit/>
          </a:bodyPr>
          <a:lstStyle>
            <a:defPPr>
              <a:defRPr lang="zh-CN"/>
            </a:defPPr>
            <a:lvl1pPr>
              <a:lnSpc>
                <a:spcPct val="130000"/>
              </a:lnSpc>
            </a:lvl1pPr>
          </a:lstStyle>
          <a:p>
            <a:r>
              <a:rPr lang="zh-CN" altLang="en-US" sz="2000" dirty="0"/>
              <a:t>采样函数把不同频段的振幅存入</a:t>
            </a:r>
            <a:r>
              <a:rPr lang="en-US" altLang="zh-CN" sz="2000" dirty="0"/>
              <a:t>samples</a:t>
            </a:r>
          </a:p>
          <a:p>
            <a:r>
              <a:rPr lang="zh-CN" altLang="en-US" sz="2000" dirty="0"/>
              <a:t>平均化函数按照前面的采样个数采样</a:t>
            </a:r>
          </a:p>
          <a:p>
            <a:r>
              <a:rPr lang="zh-CN" altLang="en-US" sz="2000" dirty="0"/>
              <a:t>然后对它们求算数平均值</a:t>
            </a:r>
          </a:p>
        </p:txBody>
      </p:sp>
    </p:spTree>
    <p:extLst>
      <p:ext uri="{BB962C8B-B14F-4D97-AF65-F5344CB8AC3E}">
        <p14:creationId xmlns:p14="http://schemas.microsoft.com/office/powerpoint/2010/main" val="283700589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音乐可视化</a:t>
            </a:r>
          </a:p>
        </p:txBody>
      </p:sp>
      <p:sp>
        <p:nvSpPr>
          <p:cNvPr id="10" name="文本占位符 1"/>
          <p:cNvSpPr>
            <a:spLocks noGrp="1"/>
          </p:cNvSpPr>
          <p:nvPr/>
        </p:nvSpPr>
        <p:spPr>
          <a:xfrm>
            <a:off x="5785485" y="385127"/>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8" name="文本框 7"/>
          <p:cNvSpPr txBox="1"/>
          <p:nvPr/>
        </p:nvSpPr>
        <p:spPr>
          <a:xfrm>
            <a:off x="435160" y="1361537"/>
            <a:ext cx="11627485" cy="1865126"/>
          </a:xfrm>
          <a:prstGeom prst="rect">
            <a:avLst/>
          </a:prstGeom>
        </p:spPr>
        <p:txBody>
          <a:bodyPr wrap="square" rtlCol="0">
            <a:spAutoFit/>
          </a:bodyPr>
          <a:lstStyle>
            <a:defPPr>
              <a:defRPr lang="zh-CN"/>
            </a:defPPr>
            <a:lvl1pPr>
              <a:lnSpc>
                <a:spcPct val="130000"/>
              </a:lnSpc>
            </a:lvl1pPr>
          </a:lstStyle>
          <a:p>
            <a:pPr>
              <a:lnSpc>
                <a:spcPct val="120000"/>
              </a:lnSpc>
            </a:pPr>
            <a:r>
              <a:rPr lang="zh-CN" altLang="en-US" sz="1600" dirty="0"/>
              <a:t>归一化</a:t>
            </a:r>
            <a:r>
              <a:rPr lang="en-US" altLang="zh-CN" sz="1600" dirty="0"/>
              <a:t>()</a:t>
            </a:r>
          </a:p>
          <a:p>
            <a:pPr>
              <a:lnSpc>
                <a:spcPct val="120000"/>
              </a:lnSpc>
            </a:pPr>
            <a:r>
              <a:rPr lang="en-US" altLang="zh-CN" sz="1600" dirty="0"/>
              <a:t>{</a:t>
            </a:r>
          </a:p>
          <a:p>
            <a:pPr>
              <a:lnSpc>
                <a:spcPct val="120000"/>
              </a:lnSpc>
            </a:pPr>
            <a:r>
              <a:rPr lang="en-US" altLang="zh-CN" sz="1600" dirty="0"/>
              <a:t>    </a:t>
            </a:r>
            <a:r>
              <a:rPr lang="zh-CN" altLang="en-US" sz="1600" dirty="0"/>
              <a:t>求每个</a:t>
            </a:r>
            <a:r>
              <a:rPr lang="en-US" altLang="zh-CN" sz="1600" dirty="0"/>
              <a:t>band</a:t>
            </a:r>
            <a:r>
              <a:rPr lang="zh-CN" altLang="en-US" sz="1600" dirty="0"/>
              <a:t>的历史最大值</a:t>
            </a:r>
            <a:r>
              <a:rPr lang="en-US" altLang="zh-CN" sz="1600" dirty="0"/>
              <a:t>();</a:t>
            </a:r>
          </a:p>
          <a:p>
            <a:pPr>
              <a:lnSpc>
                <a:spcPct val="120000"/>
              </a:lnSpc>
            </a:pPr>
            <a:r>
              <a:rPr lang="en-US" altLang="zh-CN" sz="1600" dirty="0"/>
              <a:t>    normalizedBand = band / </a:t>
            </a:r>
            <a:r>
              <a:rPr lang="zh-CN" altLang="en-US" sz="1600" dirty="0"/>
              <a:t>历史最大值</a:t>
            </a:r>
            <a:r>
              <a:rPr lang="en-US" altLang="zh-CN" sz="1600" dirty="0"/>
              <a:t>;</a:t>
            </a:r>
          </a:p>
          <a:p>
            <a:pPr>
              <a:lnSpc>
                <a:spcPct val="120000"/>
              </a:lnSpc>
            </a:pPr>
            <a:r>
              <a:rPr lang="en-US" altLang="zh-CN" sz="1600" dirty="0"/>
              <a:t>    </a:t>
            </a:r>
            <a:r>
              <a:rPr lang="zh-CN" altLang="en-US" sz="1600" dirty="0"/>
              <a:t>历史最大值 </a:t>
            </a:r>
            <a:r>
              <a:rPr lang="en-US" altLang="zh-CN" sz="1600" dirty="0"/>
              <a:t>-= </a:t>
            </a:r>
            <a:r>
              <a:rPr lang="zh-CN" altLang="en-US" sz="1600" dirty="0"/>
              <a:t>衰减量</a:t>
            </a:r>
            <a:r>
              <a:rPr lang="en-US" altLang="zh-CN" sz="1600" dirty="0"/>
              <a:t>;</a:t>
            </a:r>
          </a:p>
          <a:p>
            <a:pPr>
              <a:lnSpc>
                <a:spcPct val="120000"/>
              </a:lnSpc>
            </a:pPr>
            <a:r>
              <a:rPr lang="en-US" altLang="zh-CN" sz="1600" dirty="0"/>
              <a:t>}</a:t>
            </a:r>
          </a:p>
        </p:txBody>
      </p:sp>
      <p:sp>
        <p:nvSpPr>
          <p:cNvPr id="11" name="文本框 10"/>
          <p:cNvSpPr txBox="1"/>
          <p:nvPr/>
        </p:nvSpPr>
        <p:spPr>
          <a:xfrm>
            <a:off x="5785485" y="1002510"/>
            <a:ext cx="5034915" cy="1291590"/>
          </a:xfrm>
          <a:prstGeom prst="rect">
            <a:avLst/>
          </a:prstGeom>
        </p:spPr>
        <p:txBody>
          <a:bodyPr wrap="square" rtlCol="0">
            <a:spAutoFit/>
          </a:bodyPr>
          <a:lstStyle>
            <a:defPPr>
              <a:defRPr lang="zh-CN"/>
            </a:defPPr>
            <a:lvl1pPr>
              <a:lnSpc>
                <a:spcPct val="130000"/>
              </a:lnSpc>
            </a:lvl1pPr>
          </a:lstStyle>
          <a:p>
            <a:r>
              <a:rPr lang="zh-CN" altLang="en-US" sz="2000" dirty="0"/>
              <a:t>动态根据音乐强度变化改变</a:t>
            </a:r>
          </a:p>
          <a:p>
            <a:r>
              <a:rPr lang="zh-CN" altLang="en-US" sz="2000" dirty="0"/>
              <a:t>不会出现部分频段长期低强度或高强度</a:t>
            </a:r>
            <a:r>
              <a:rPr lang="en-US" altLang="zh-CN" sz="2000" dirty="0"/>
              <a:t>bu'hu</a:t>
            </a:r>
          </a:p>
        </p:txBody>
      </p:sp>
    </p:spTree>
    <p:extLst>
      <p:ext uri="{BB962C8B-B14F-4D97-AF65-F5344CB8AC3E}">
        <p14:creationId xmlns:p14="http://schemas.microsoft.com/office/powerpoint/2010/main" val="64119267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5"/>
            <a:ext cx="6384740" cy="596089"/>
          </a:xfrm>
        </p:spPr>
        <p:txBody>
          <a:bodyPr anchor="t"/>
          <a:lstStyle/>
          <a:p>
            <a:r>
              <a:rPr kumimoji="1" lang="zh-CN" altLang="en-US" sz="2800" dirty="0"/>
              <a:t>关键技术：</a:t>
            </a:r>
            <a:endParaRPr lang="en-US" altLang="zh-CN" sz="2800" dirty="0"/>
          </a:p>
          <a:p>
            <a:endParaRPr kumimoji="1" lang="zh-CN" altLang="en-US" sz="2800" dirty="0"/>
          </a:p>
        </p:txBody>
      </p:sp>
      <p:sp>
        <p:nvSpPr>
          <p:cNvPr id="3" name="文本框 2">
            <a:extLst>
              <a:ext uri="{FF2B5EF4-FFF2-40B4-BE49-F238E27FC236}">
                <a16:creationId xmlns:a16="http://schemas.microsoft.com/office/drawing/2014/main" id="{530D5955-15EF-45E9-8D8A-A712E60C0E4E}"/>
              </a:ext>
            </a:extLst>
          </p:cNvPr>
          <p:cNvSpPr txBox="1"/>
          <p:nvPr/>
        </p:nvSpPr>
        <p:spPr>
          <a:xfrm>
            <a:off x="450107" y="869726"/>
            <a:ext cx="4524229" cy="450508"/>
          </a:xfrm>
          <a:prstGeom prst="rect">
            <a:avLst/>
          </a:prstGeom>
        </p:spPr>
        <p:txBody>
          <a:bodyPr wrap="square" rtlCol="0">
            <a:spAutoFit/>
          </a:bodyPr>
          <a:lstStyle>
            <a:defPPr>
              <a:defRPr lang="zh-CN"/>
            </a:defPPr>
            <a:lvl1pPr>
              <a:lnSpc>
                <a:spcPct val="130000"/>
              </a:lnSpc>
            </a:lvl1pPr>
          </a:lstStyle>
          <a:p>
            <a:r>
              <a:rPr lang="zh-CN" altLang="en-US" sz="2000" dirty="0"/>
              <a:t>音乐可视化</a:t>
            </a:r>
          </a:p>
        </p:txBody>
      </p:sp>
      <p:sp>
        <p:nvSpPr>
          <p:cNvPr id="10" name="文本占位符 1"/>
          <p:cNvSpPr>
            <a:spLocks noGrp="1"/>
          </p:cNvSpPr>
          <p:nvPr/>
        </p:nvSpPr>
        <p:spPr>
          <a:xfrm>
            <a:off x="5785485" y="385127"/>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7" name="文本框 6"/>
          <p:cNvSpPr txBox="1"/>
          <p:nvPr/>
        </p:nvSpPr>
        <p:spPr>
          <a:xfrm>
            <a:off x="457835" y="1350168"/>
            <a:ext cx="11627485" cy="4339650"/>
          </a:xfrm>
          <a:prstGeom prst="rect">
            <a:avLst/>
          </a:prstGeom>
        </p:spPr>
        <p:txBody>
          <a:bodyPr wrap="square" rtlCol="0">
            <a:spAutoFit/>
          </a:bodyPr>
          <a:lstStyle>
            <a:defPPr>
              <a:defRPr lang="zh-CN"/>
            </a:defPPr>
            <a:lvl1pPr>
              <a:lnSpc>
                <a:spcPct val="130000"/>
              </a:lnSpc>
            </a:lvl1pPr>
          </a:lstStyle>
          <a:p>
            <a:pPr>
              <a:lnSpc>
                <a:spcPct val="120000"/>
              </a:lnSpc>
            </a:pPr>
            <a:r>
              <a:rPr lang="zh-CN" altLang="en-US" sz="1600" dirty="0"/>
              <a:t>平滑化</a:t>
            </a:r>
            <a:r>
              <a:rPr lang="en-US" altLang="zh-CN" sz="1600" dirty="0"/>
              <a:t>()</a:t>
            </a:r>
          </a:p>
          <a:p>
            <a:pPr>
              <a:lnSpc>
                <a:spcPct val="120000"/>
              </a:lnSpc>
            </a:pPr>
            <a:r>
              <a:rPr lang="en-US" altLang="zh-CN" sz="1600" dirty="0"/>
              <a:t>{</a:t>
            </a:r>
          </a:p>
          <a:p>
            <a:pPr>
              <a:lnSpc>
                <a:spcPct val="120000"/>
              </a:lnSpc>
            </a:pPr>
            <a:r>
              <a:rPr lang="en-US" altLang="zh-CN" sz="1600" dirty="0"/>
              <a:t>    for(int i = 0; i &lt; bandCount; i++)</a:t>
            </a:r>
          </a:p>
          <a:p>
            <a:pPr>
              <a:lnSpc>
                <a:spcPct val="120000"/>
              </a:lnSpc>
            </a:pPr>
            <a:r>
              <a:rPr lang="en-US" altLang="zh-CN" sz="1600" dirty="0"/>
              <a:t>    {</a:t>
            </a:r>
          </a:p>
          <a:p>
            <a:pPr>
              <a:lnSpc>
                <a:spcPct val="120000"/>
              </a:lnSpc>
            </a:pPr>
            <a:r>
              <a:rPr lang="en-US" altLang="zh-CN" sz="1600" dirty="0"/>
              <a:t>        </a:t>
            </a:r>
            <a:r>
              <a:rPr lang="en-US" altLang="zh-CN" sz="1600" dirty="0">
                <a:sym typeface="+mn-ea"/>
              </a:rPr>
              <a:t>if(</a:t>
            </a:r>
            <a:r>
              <a:rPr lang="zh-CN" altLang="en-US" sz="1600" dirty="0">
                <a:sym typeface="+mn-ea"/>
              </a:rPr>
              <a:t>某组该帧强度强于上一帧</a:t>
            </a:r>
            <a:r>
              <a:rPr lang="en-US" altLang="zh-CN" sz="1600" dirty="0">
                <a:sym typeface="+mn-ea"/>
              </a:rPr>
              <a:t>)</a:t>
            </a:r>
          </a:p>
          <a:p>
            <a:pPr>
              <a:lnSpc>
                <a:spcPct val="120000"/>
              </a:lnSpc>
            </a:pPr>
            <a:r>
              <a:rPr lang="en-US" altLang="zh-CN" sz="1600" dirty="0">
                <a:sym typeface="+mn-ea"/>
              </a:rPr>
              <a:t>            </a:t>
            </a:r>
            <a:r>
              <a:rPr lang="zh-CN" altLang="en-US" sz="1600" dirty="0">
                <a:sym typeface="+mn-ea"/>
              </a:rPr>
              <a:t>上升平滑函数</a:t>
            </a:r>
            <a:r>
              <a:rPr lang="en-US" altLang="zh-CN" sz="1600" dirty="0">
                <a:sym typeface="+mn-ea"/>
              </a:rPr>
              <a:t>();</a:t>
            </a:r>
          </a:p>
          <a:p>
            <a:pPr>
              <a:lnSpc>
                <a:spcPct val="120000"/>
              </a:lnSpc>
            </a:pPr>
            <a:r>
              <a:rPr lang="en-US" altLang="zh-CN" sz="1600" dirty="0">
                <a:sym typeface="+mn-ea"/>
              </a:rPr>
              <a:t>        else  </a:t>
            </a:r>
            <a:r>
              <a:rPr lang="zh-CN" altLang="en-US" sz="1600" dirty="0">
                <a:sym typeface="+mn-ea"/>
              </a:rPr>
              <a:t>下降平滑汉书</a:t>
            </a:r>
            <a:r>
              <a:rPr lang="en-US" altLang="zh-CN" sz="1600" dirty="0">
                <a:sym typeface="+mn-ea"/>
              </a:rPr>
              <a:t>();</a:t>
            </a:r>
            <a:endParaRPr lang="en-US" altLang="zh-CN" sz="1600" dirty="0"/>
          </a:p>
          <a:p>
            <a:pPr>
              <a:lnSpc>
                <a:spcPct val="120000"/>
              </a:lnSpc>
            </a:pPr>
            <a:r>
              <a:rPr lang="en-US" altLang="zh-CN" sz="1600" dirty="0"/>
              <a:t>    }</a:t>
            </a:r>
          </a:p>
          <a:p>
            <a:pPr>
              <a:lnSpc>
                <a:spcPct val="120000"/>
              </a:lnSpc>
            </a:pPr>
            <a:r>
              <a:rPr lang="en-US" altLang="zh-CN" sz="1600" dirty="0"/>
              <a:t>}</a:t>
            </a:r>
          </a:p>
          <a:p>
            <a:pPr>
              <a:lnSpc>
                <a:spcPct val="120000"/>
              </a:lnSpc>
            </a:pPr>
            <a:endParaRPr lang="en-US" altLang="zh-CN" sz="1600" dirty="0"/>
          </a:p>
          <a:p>
            <a:pPr>
              <a:lnSpc>
                <a:spcPct val="120000"/>
              </a:lnSpc>
            </a:pPr>
            <a:r>
              <a:rPr lang="zh-CN" altLang="en-US" sz="1600" dirty="0"/>
              <a:t>去除非法值</a:t>
            </a:r>
            <a:r>
              <a:rPr lang="en-US" altLang="zh-CN" sz="1600" dirty="0"/>
              <a:t>()</a:t>
            </a:r>
          </a:p>
          <a:p>
            <a:pPr>
              <a:lnSpc>
                <a:spcPct val="120000"/>
              </a:lnSpc>
            </a:pPr>
            <a:r>
              <a:rPr lang="en-US" altLang="zh-CN" sz="1600" dirty="0"/>
              <a:t>{</a:t>
            </a:r>
          </a:p>
          <a:p>
            <a:pPr>
              <a:lnSpc>
                <a:spcPct val="120000"/>
              </a:lnSpc>
            </a:pPr>
            <a:r>
              <a:rPr lang="en-US" altLang="zh-CN" sz="1600" dirty="0"/>
              <a:t>    if(</a:t>
            </a:r>
            <a:r>
              <a:rPr lang="zh-CN" altLang="en-US" sz="1600" dirty="0"/>
              <a:t>某组强度为负数</a:t>
            </a:r>
            <a:r>
              <a:rPr lang="en-US" altLang="zh-CN" sz="1600" dirty="0"/>
              <a:t>) </a:t>
            </a:r>
            <a:r>
              <a:rPr lang="zh-CN" altLang="en-US" sz="1600" dirty="0"/>
              <a:t>将其归零</a:t>
            </a:r>
            <a:r>
              <a:rPr lang="en-US" altLang="zh-CN" sz="1600" dirty="0"/>
              <a:t>;</a:t>
            </a:r>
          </a:p>
          <a:p>
            <a:pPr>
              <a:lnSpc>
                <a:spcPct val="120000"/>
              </a:lnSpc>
            </a:pPr>
            <a:r>
              <a:rPr lang="en-US" altLang="zh-CN" sz="1600" dirty="0"/>
              <a:t>}</a:t>
            </a:r>
          </a:p>
        </p:txBody>
      </p:sp>
      <p:sp>
        <p:nvSpPr>
          <p:cNvPr id="9" name="文本框 8"/>
          <p:cNvSpPr txBox="1"/>
          <p:nvPr/>
        </p:nvSpPr>
        <p:spPr>
          <a:xfrm>
            <a:off x="5785485" y="924384"/>
            <a:ext cx="5034915" cy="1691640"/>
          </a:xfrm>
          <a:prstGeom prst="rect">
            <a:avLst/>
          </a:prstGeom>
        </p:spPr>
        <p:txBody>
          <a:bodyPr wrap="square" rtlCol="0">
            <a:spAutoFit/>
          </a:bodyPr>
          <a:lstStyle>
            <a:defPPr>
              <a:defRPr lang="zh-CN"/>
            </a:defPPr>
            <a:lvl1pPr>
              <a:lnSpc>
                <a:spcPct val="130000"/>
              </a:lnSpc>
            </a:lvl1pPr>
          </a:lstStyle>
          <a:p>
            <a:r>
              <a:rPr lang="zh-CN" altLang="en-US" sz="2000" dirty="0"/>
              <a:t>主要用于增强视觉效果</a:t>
            </a:r>
          </a:p>
          <a:p>
            <a:r>
              <a:rPr lang="zh-CN" altLang="en-US" sz="2000" dirty="0"/>
              <a:t>当强度上升时数值跳跃上升</a:t>
            </a:r>
          </a:p>
          <a:p>
            <a:r>
              <a:rPr lang="zh-CN" altLang="en-US" sz="2000" dirty="0"/>
              <a:t>当强度下降时数值平滑下降</a:t>
            </a:r>
          </a:p>
          <a:p>
            <a:r>
              <a:rPr lang="zh-CN" altLang="en-US" sz="2000" dirty="0"/>
              <a:t>实现俗称</a:t>
            </a:r>
            <a:r>
              <a:rPr lang="en-US" altLang="zh-CN" sz="2000" dirty="0"/>
              <a:t>”</a:t>
            </a:r>
            <a:r>
              <a:rPr lang="zh-CN" altLang="en-US" sz="2000" dirty="0"/>
              <a:t>跳水</a:t>
            </a:r>
            <a:r>
              <a:rPr lang="en-US" altLang="zh-CN" sz="2000" dirty="0"/>
              <a:t>”</a:t>
            </a:r>
            <a:r>
              <a:rPr lang="zh-CN" altLang="en-US" sz="2000" dirty="0"/>
              <a:t>的效果</a:t>
            </a:r>
          </a:p>
        </p:txBody>
      </p:sp>
    </p:spTree>
    <p:extLst>
      <p:ext uri="{BB962C8B-B14F-4D97-AF65-F5344CB8AC3E}">
        <p14:creationId xmlns:p14="http://schemas.microsoft.com/office/powerpoint/2010/main" val="319225056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a:spLocks noGrp="1"/>
          </p:cNvSpPr>
          <p:nvPr>
            <p:ph type="body" sz="quarter" idx="4294967295"/>
          </p:nvPr>
        </p:nvSpPr>
        <p:spPr>
          <a:xfrm>
            <a:off x="0" y="182245"/>
            <a:ext cx="7486015" cy="405765"/>
          </a:xfrm>
        </p:spPr>
        <p:txBody>
          <a:bodyPr anchor="t"/>
          <a:lstStyle/>
          <a:p>
            <a:pPr>
              <a:lnSpc>
                <a:spcPct val="120000"/>
              </a:lnSpc>
            </a:pPr>
            <a:r>
              <a:rPr lang="zh-CN" altLang="en-US" dirty="0">
                <a:sym typeface="+mn-ea"/>
              </a:rPr>
              <a:t>一个可视化示例</a:t>
            </a:r>
            <a:r>
              <a:rPr lang="en-US" altLang="zh-CN" dirty="0">
                <a:sym typeface="+mn-ea"/>
              </a:rPr>
              <a:t>:</a:t>
            </a:r>
            <a:r>
              <a:rPr lang="zh-CN" altLang="en-US" dirty="0">
                <a:sym typeface="+mn-ea"/>
              </a:rPr>
              <a:t>文字的失真抖动</a:t>
            </a:r>
          </a:p>
        </p:txBody>
      </p:sp>
      <p:sp>
        <p:nvSpPr>
          <p:cNvPr id="11" name="文本框 10"/>
          <p:cNvSpPr txBox="1"/>
          <p:nvPr/>
        </p:nvSpPr>
        <p:spPr>
          <a:xfrm>
            <a:off x="194945" y="753745"/>
            <a:ext cx="6962140" cy="2973122"/>
          </a:xfrm>
          <a:prstGeom prst="rect">
            <a:avLst/>
          </a:prstGeom>
        </p:spPr>
        <p:txBody>
          <a:bodyPr wrap="square" rtlCol="0">
            <a:spAutoFit/>
          </a:bodyPr>
          <a:lstStyle>
            <a:defPPr>
              <a:defRPr lang="zh-CN"/>
            </a:defPPr>
            <a:lvl1pPr>
              <a:lnSpc>
                <a:spcPct val="130000"/>
              </a:lnSpc>
            </a:lvl1pPr>
          </a:lstStyle>
          <a:p>
            <a:r>
              <a:rPr lang="en-US" altLang="zh-CN" sz="1600" dirty="0"/>
              <a:t>public class MusicPlayer : MonoBehaviour</a:t>
            </a:r>
          </a:p>
          <a:p>
            <a:r>
              <a:rPr lang="en-US" altLang="zh-CN" sz="1600" dirty="0"/>
              <a:t>{</a:t>
            </a:r>
          </a:p>
          <a:p>
            <a:r>
              <a:rPr lang="en-US" altLang="zh-CN" sz="1600" dirty="0"/>
              <a:t>    Text text;</a:t>
            </a:r>
          </a:p>
          <a:p>
            <a:r>
              <a:rPr lang="en-US" altLang="zh-CN" sz="1600" dirty="0"/>
              <a:t>    Update()</a:t>
            </a:r>
          </a:p>
          <a:p>
            <a:r>
              <a:rPr lang="en-US" altLang="zh-CN" sz="1600" dirty="0"/>
              <a:t>    {</a:t>
            </a:r>
          </a:p>
          <a:p>
            <a:r>
              <a:rPr lang="en-US" altLang="zh-CN" sz="1600" dirty="0"/>
              <a:t>        float avg = </a:t>
            </a:r>
            <a:r>
              <a:rPr lang="en-US" altLang="zh-CN" sz="1600" dirty="0">
                <a:sym typeface="+mn-ea"/>
              </a:rPr>
              <a:t>normalizedBands</a:t>
            </a:r>
            <a:r>
              <a:rPr lang="zh-CN" altLang="en-US" sz="1600" dirty="0">
                <a:sym typeface="+mn-ea"/>
              </a:rPr>
              <a:t>的平均值</a:t>
            </a:r>
            <a:r>
              <a:rPr lang="en-US" altLang="zh-CN" sz="1600" dirty="0">
                <a:sym typeface="+mn-ea"/>
              </a:rPr>
              <a:t>();</a:t>
            </a:r>
            <a:endParaRPr lang="en-US" altLang="zh-CN" sz="1600" dirty="0"/>
          </a:p>
          <a:p>
            <a:r>
              <a:rPr lang="en-US" altLang="zh-CN" sz="1600" dirty="0"/>
              <a:t>        text.material.SetFloat(“_diso”, avg);</a:t>
            </a:r>
          </a:p>
          <a:p>
            <a:r>
              <a:rPr lang="en-US" altLang="zh-CN" sz="1600" dirty="0"/>
              <a:t>    }</a:t>
            </a:r>
          </a:p>
          <a:p>
            <a:r>
              <a:rPr lang="en-US" altLang="zh-CN" sz="1600" dirty="0"/>
              <a:t>}</a:t>
            </a:r>
          </a:p>
        </p:txBody>
      </p:sp>
      <p:sp>
        <p:nvSpPr>
          <p:cNvPr id="12" name="文本占位符 1"/>
          <p:cNvSpPr>
            <a:spLocks noGrp="1"/>
          </p:cNvSpPr>
          <p:nvPr/>
        </p:nvSpPr>
        <p:spPr>
          <a:xfrm>
            <a:off x="6095601" y="265112"/>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13" name="文本框 12"/>
          <p:cNvSpPr txBox="1"/>
          <p:nvPr/>
        </p:nvSpPr>
        <p:spPr>
          <a:xfrm>
            <a:off x="6095601" y="836612"/>
            <a:ext cx="6962140" cy="3291840"/>
          </a:xfrm>
          <a:prstGeom prst="rect">
            <a:avLst/>
          </a:prstGeom>
        </p:spPr>
        <p:txBody>
          <a:bodyPr wrap="square" rtlCol="0">
            <a:spAutoFit/>
          </a:bodyPr>
          <a:lstStyle>
            <a:defPPr>
              <a:defRPr lang="zh-CN"/>
            </a:defPPr>
            <a:lvl1pPr>
              <a:lnSpc>
                <a:spcPct val="130000"/>
              </a:lnSpc>
            </a:lvl1pPr>
          </a:lstStyle>
          <a:p>
            <a:r>
              <a:rPr lang="zh-CN" altLang="en-US" sz="2000" dirty="0"/>
              <a:t>效果主要用着色器实现</a:t>
            </a:r>
          </a:p>
          <a:p>
            <a:r>
              <a:rPr lang="zh-CN" altLang="en-US" sz="2000" dirty="0"/>
              <a:t>将文字的</a:t>
            </a:r>
            <a:r>
              <a:rPr lang="en-US" altLang="zh-CN" sz="2000" dirty="0"/>
              <a:t>UV</a:t>
            </a:r>
            <a:r>
              <a:rPr lang="zh-CN" altLang="en-US" sz="2000" dirty="0"/>
              <a:t>用 </a:t>
            </a:r>
            <a:r>
              <a:rPr lang="en-US" altLang="zh-CN" sz="2000" dirty="0"/>
              <a:t>a % b * b</a:t>
            </a:r>
            <a:r>
              <a:rPr lang="zh-CN" altLang="en-US" sz="2000" dirty="0"/>
              <a:t>分组</a:t>
            </a:r>
          </a:p>
          <a:p>
            <a:r>
              <a:rPr lang="zh-CN" altLang="en-US" sz="2000" dirty="0"/>
              <a:t>每组施加一个噪声</a:t>
            </a:r>
          </a:p>
          <a:p>
            <a:r>
              <a:rPr lang="zh-CN" altLang="en-US" sz="2000" dirty="0"/>
              <a:t>在片元着色器使其</a:t>
            </a:r>
            <a:r>
              <a:rPr lang="en-US" altLang="zh-CN" sz="2000" dirty="0"/>
              <a:t>u</a:t>
            </a:r>
            <a:r>
              <a:rPr lang="zh-CN" altLang="en-US" sz="2000" dirty="0"/>
              <a:t>产生偏移</a:t>
            </a:r>
          </a:p>
          <a:p>
            <a:r>
              <a:rPr lang="zh-CN" altLang="en-US" sz="2000" dirty="0"/>
              <a:t>偏移量为时间随机函数乘以</a:t>
            </a:r>
            <a:r>
              <a:rPr lang="en-US" altLang="zh-CN" sz="2000" dirty="0"/>
              <a:t>_diso</a:t>
            </a:r>
          </a:p>
          <a:p>
            <a:r>
              <a:rPr lang="zh-CN" altLang="en-US" sz="2000" dirty="0"/>
              <a:t>在脚本中根据采样器调整</a:t>
            </a:r>
            <a:r>
              <a:rPr lang="en-US" altLang="zh-CN" sz="2000" dirty="0"/>
              <a:t>_diso</a:t>
            </a:r>
            <a:endParaRPr lang="zh-CN" altLang="en-US" sz="2000" dirty="0"/>
          </a:p>
          <a:p>
            <a:r>
              <a:rPr lang="zh-CN" altLang="en-US" sz="2000" dirty="0"/>
              <a:t>就实现了文字失真抖动</a:t>
            </a:r>
          </a:p>
          <a:p>
            <a:r>
              <a:rPr lang="zh-CN" altLang="en-US" sz="2000" dirty="0"/>
              <a:t>用</a:t>
            </a:r>
            <a:r>
              <a:rPr lang="en-US" altLang="zh-CN" sz="2000" dirty="0"/>
              <a:t>GPU</a:t>
            </a:r>
            <a:r>
              <a:rPr lang="zh-CN" altLang="en-US" sz="2000" dirty="0"/>
              <a:t>实现效果比用</a:t>
            </a:r>
            <a:r>
              <a:rPr lang="en-US" altLang="zh-CN" sz="2000" dirty="0"/>
              <a:t>CPU</a:t>
            </a:r>
            <a:r>
              <a:rPr lang="zh-CN" altLang="en-US" sz="2000" dirty="0"/>
              <a:t>性能高</a:t>
            </a:r>
            <a:r>
              <a:rPr lang="en-US" altLang="zh-CN" sz="2000" dirty="0"/>
              <a:t>250</a:t>
            </a:r>
            <a:r>
              <a:rPr lang="zh-CN" altLang="en-US" sz="2000" dirty="0"/>
              <a:t>倍左右</a:t>
            </a:r>
          </a:p>
        </p:txBody>
      </p:sp>
    </p:spTree>
    <p:extLst>
      <p:ext uri="{BB962C8B-B14F-4D97-AF65-F5344CB8AC3E}">
        <p14:creationId xmlns:p14="http://schemas.microsoft.com/office/powerpoint/2010/main" val="35449733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9252" y="2284834"/>
            <a:ext cx="6962140" cy="3579763"/>
          </a:xfrm>
          <a:prstGeom prst="rect">
            <a:avLst/>
          </a:prstGeom>
        </p:spPr>
        <p:txBody>
          <a:bodyPr wrap="square" rtlCol="0">
            <a:spAutoFit/>
          </a:bodyPr>
          <a:lstStyle>
            <a:defPPr>
              <a:defRPr lang="zh-CN"/>
            </a:defPPr>
            <a:lvl1pPr>
              <a:lnSpc>
                <a:spcPct val="130000"/>
              </a:lnSpc>
            </a:lvl1pPr>
          </a:lstStyle>
          <a:p>
            <a:r>
              <a:rPr lang="en-US" altLang="zh-CN" sz="1600" dirty="0"/>
              <a:t>public class Breakable : </a:t>
            </a:r>
            <a:r>
              <a:rPr lang="en-US" altLang="zh-CN" sz="1600" dirty="0" err="1"/>
              <a:t>MonoBehaviour</a:t>
            </a:r>
            <a:endParaRPr lang="en-US" altLang="zh-CN" sz="1600" dirty="0"/>
          </a:p>
          <a:p>
            <a:r>
              <a:rPr lang="en-US" altLang="zh-CN" sz="1600" dirty="0"/>
              <a:t>{</a:t>
            </a:r>
          </a:p>
          <a:p>
            <a:r>
              <a:rPr lang="en-US" altLang="zh-CN" sz="1600" dirty="0"/>
              <a:t>     static </a:t>
            </a:r>
            <a:r>
              <a:rPr lang="en-US" altLang="zh-CN" sz="1600" dirty="0" err="1"/>
              <a:t>int</a:t>
            </a:r>
            <a:r>
              <a:rPr lang="en-US" altLang="zh-CN" sz="1600" dirty="0"/>
              <a:t>[] Coordinates = {2,3,2,3,1,0,1,0,2,3,1,0,1,2, 3,0,3,3,0,0,1,1,2,2};</a:t>
            </a:r>
          </a:p>
          <a:p>
            <a:r>
              <a:rPr lang="en-US" altLang="zh-CN" sz="1600" dirty="0"/>
              <a:t>     public void </a:t>
            </a:r>
            <a:r>
              <a:rPr lang="en-US" altLang="zh-CN" sz="1600" dirty="0" err="1"/>
              <a:t>PieceUp</a:t>
            </a:r>
            <a:r>
              <a:rPr lang="en-US" altLang="zh-CN" sz="1600" dirty="0"/>
              <a:t>(Vector3 </a:t>
            </a:r>
            <a:r>
              <a:rPr lang="en-US" altLang="zh-CN" sz="1600" dirty="0" err="1"/>
              <a:t>breakP</a:t>
            </a:r>
            <a:r>
              <a:rPr lang="en-US" altLang="zh-CN" sz="1600" dirty="0"/>
              <a:t>)</a:t>
            </a:r>
          </a:p>
          <a:p>
            <a:r>
              <a:rPr lang="en-US" altLang="zh-CN" sz="1600" dirty="0"/>
              <a:t>     {</a:t>
            </a:r>
          </a:p>
          <a:p>
            <a:r>
              <a:rPr lang="en-US" altLang="zh-CN" sz="1600" dirty="0"/>
              <a:t>         Mesh[] </a:t>
            </a:r>
            <a:r>
              <a:rPr lang="en-US" altLang="zh-CN" sz="1600" dirty="0" err="1"/>
              <a:t>ms</a:t>
            </a:r>
            <a:r>
              <a:rPr lang="en-US" altLang="zh-CN" sz="1600" dirty="0"/>
              <a:t> = </a:t>
            </a:r>
            <a:r>
              <a:rPr lang="en-US" altLang="zh-CN" sz="1600" dirty="0" err="1"/>
              <a:t>GenerateMesh</a:t>
            </a:r>
            <a:r>
              <a:rPr lang="en-US" altLang="zh-CN" sz="1600" dirty="0"/>
              <a:t>(mesh, </a:t>
            </a:r>
            <a:r>
              <a:rPr lang="en-US" altLang="zh-CN" sz="1600" dirty="0" err="1"/>
              <a:t>breakP</a:t>
            </a:r>
            <a:r>
              <a:rPr lang="en-US" altLang="zh-CN" sz="1600" dirty="0"/>
              <a:t>);</a:t>
            </a:r>
          </a:p>
          <a:p>
            <a:r>
              <a:rPr lang="en-US" altLang="zh-CN" sz="1600" dirty="0"/>
              <a:t>         </a:t>
            </a:r>
            <a:r>
              <a:rPr lang="en-US" altLang="zh-CN" sz="1600" dirty="0" err="1"/>
              <a:t>GameObject</a:t>
            </a:r>
            <a:r>
              <a:rPr lang="en-US" altLang="zh-CN" sz="1600" dirty="0"/>
              <a:t>[] </a:t>
            </a:r>
            <a:r>
              <a:rPr lang="en-US" altLang="zh-CN" sz="1600" dirty="0" err="1"/>
              <a:t>gos</a:t>
            </a:r>
            <a:r>
              <a:rPr lang="en-US" altLang="zh-CN" sz="1600" dirty="0"/>
              <a:t> = </a:t>
            </a:r>
            <a:r>
              <a:rPr lang="en-US" altLang="zh-CN" sz="1600" dirty="0" err="1"/>
              <a:t>GenerateObject</a:t>
            </a:r>
            <a:r>
              <a:rPr lang="en-US" altLang="zh-CN" sz="1600" dirty="0"/>
              <a:t>(mesh, </a:t>
            </a:r>
            <a:r>
              <a:rPr lang="en-US" altLang="zh-CN" sz="1600" dirty="0" err="1"/>
              <a:t>meshRenderer</a:t>
            </a:r>
            <a:r>
              <a:rPr lang="en-US" altLang="zh-CN" sz="1600" dirty="0"/>
              <a:t>);</a:t>
            </a:r>
          </a:p>
          <a:p>
            <a:r>
              <a:rPr lang="en-US" altLang="zh-CN" sz="1600" dirty="0"/>
              <a:t>         </a:t>
            </a:r>
            <a:r>
              <a:rPr lang="en-US" altLang="zh-CN" sz="1600" dirty="0" err="1"/>
              <a:t>foreach</a:t>
            </a:r>
            <a:r>
              <a:rPr lang="en-US" altLang="zh-CN" sz="1600" dirty="0"/>
              <a:t>(</a:t>
            </a:r>
            <a:r>
              <a:rPr lang="en-US" altLang="zh-CN" sz="1600" dirty="0" err="1"/>
              <a:t>GameObject</a:t>
            </a:r>
            <a:r>
              <a:rPr lang="en-US" altLang="zh-CN" sz="1600" dirty="0"/>
              <a:t> go in </a:t>
            </a:r>
            <a:r>
              <a:rPr lang="en-US" altLang="zh-CN" sz="1600" dirty="0" err="1"/>
              <a:t>gos</a:t>
            </a:r>
            <a:r>
              <a:rPr lang="en-US" altLang="zh-CN" sz="1600" dirty="0"/>
              <a:t>)</a:t>
            </a:r>
          </a:p>
          <a:p>
            <a:r>
              <a:rPr lang="en-US" altLang="zh-CN" sz="1600" dirty="0"/>
              <a:t>               </a:t>
            </a:r>
            <a:r>
              <a:rPr lang="zh-CN" altLang="en-US" sz="1600" dirty="0"/>
              <a:t>把它们炸上天</a:t>
            </a:r>
            <a:r>
              <a:rPr lang="en-US" altLang="zh-CN" sz="1600" dirty="0"/>
              <a:t>();</a:t>
            </a:r>
          </a:p>
          <a:p>
            <a:r>
              <a:rPr lang="en-US" altLang="zh-CN" sz="1600" dirty="0"/>
              <a:t>     }</a:t>
            </a:r>
          </a:p>
          <a:p>
            <a:r>
              <a:rPr lang="en-US" altLang="zh-CN" sz="1600" dirty="0"/>
              <a:t>}</a:t>
            </a:r>
          </a:p>
        </p:txBody>
      </p:sp>
      <p:sp>
        <p:nvSpPr>
          <p:cNvPr id="12" name="文本占位符 1"/>
          <p:cNvSpPr>
            <a:spLocks noGrp="1"/>
          </p:cNvSpPr>
          <p:nvPr/>
        </p:nvSpPr>
        <p:spPr>
          <a:xfrm>
            <a:off x="6095601" y="265112"/>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13" name="文本框 12"/>
          <p:cNvSpPr txBox="1"/>
          <p:nvPr/>
        </p:nvSpPr>
        <p:spPr>
          <a:xfrm>
            <a:off x="6095601" y="836612"/>
            <a:ext cx="6962140" cy="2053319"/>
          </a:xfrm>
          <a:prstGeom prst="rect">
            <a:avLst/>
          </a:prstGeom>
        </p:spPr>
        <p:txBody>
          <a:bodyPr wrap="square" rtlCol="0">
            <a:spAutoFit/>
          </a:bodyPr>
          <a:lstStyle>
            <a:defPPr>
              <a:defRPr lang="zh-CN"/>
            </a:defPPr>
            <a:lvl1pPr>
              <a:lnSpc>
                <a:spcPct val="130000"/>
              </a:lnSpc>
            </a:lvl1pPr>
          </a:lstStyle>
          <a:p>
            <a:r>
              <a:rPr lang="zh-CN" altLang="en-US" sz="2000" dirty="0"/>
              <a:t>说简易是因为只能处理六面体</a:t>
            </a:r>
            <a:endParaRPr lang="en-US" altLang="zh-CN" sz="2000" dirty="0"/>
          </a:p>
          <a:p>
            <a:r>
              <a:rPr lang="en-US" altLang="zh-CN" sz="2000" dirty="0"/>
              <a:t>Unity</a:t>
            </a:r>
            <a:r>
              <a:rPr lang="zh-CN" altLang="en-US" sz="2000" dirty="0"/>
              <a:t>中内置模型顶点信息使用</a:t>
            </a:r>
            <a:r>
              <a:rPr lang="en-US" altLang="zh-CN" sz="2000" dirty="0" err="1"/>
              <a:t>stl</a:t>
            </a:r>
            <a:r>
              <a:rPr lang="zh-CN" altLang="en-US" sz="2000" dirty="0"/>
              <a:t>格式</a:t>
            </a:r>
          </a:p>
          <a:p>
            <a:r>
              <a:rPr lang="zh-CN" altLang="en-US" sz="2000" dirty="0"/>
              <a:t>易得知六面体的</a:t>
            </a:r>
            <a:r>
              <a:rPr lang="en-US" altLang="zh-CN" sz="2000" dirty="0" err="1"/>
              <a:t>stl</a:t>
            </a:r>
            <a:r>
              <a:rPr lang="zh-CN" altLang="en-US" sz="2000" dirty="0"/>
              <a:t>顶点数组由</a:t>
            </a:r>
            <a:r>
              <a:rPr lang="en-US" altLang="zh-CN" sz="2000" dirty="0"/>
              <a:t>24</a:t>
            </a:r>
            <a:r>
              <a:rPr lang="zh-CN" altLang="en-US" sz="2000" dirty="0"/>
              <a:t>个顶点组成</a:t>
            </a:r>
          </a:p>
          <a:p>
            <a:r>
              <a:rPr lang="zh-CN" altLang="en-US" sz="2000" dirty="0"/>
              <a:t>我们只关注它们的</a:t>
            </a:r>
            <a:r>
              <a:rPr lang="en-US" altLang="zh-CN" sz="2000" dirty="0"/>
              <a:t>x</a:t>
            </a:r>
            <a:r>
              <a:rPr lang="zh-CN" altLang="en-US" sz="2000" dirty="0"/>
              <a:t>与</a:t>
            </a:r>
            <a:r>
              <a:rPr lang="en-US" altLang="zh-CN" sz="2000" dirty="0"/>
              <a:t>z</a:t>
            </a:r>
            <a:r>
              <a:rPr lang="zh-CN" altLang="en-US" sz="2000" dirty="0"/>
              <a:t>而不关注</a:t>
            </a:r>
            <a:r>
              <a:rPr lang="en-US" altLang="zh-CN" sz="2000" dirty="0"/>
              <a:t>y</a:t>
            </a:r>
          </a:p>
          <a:p>
            <a:r>
              <a:rPr lang="zh-CN" altLang="en-US" sz="2000" dirty="0"/>
              <a:t>所以我们将顶点分组信息存在</a:t>
            </a:r>
            <a:r>
              <a:rPr lang="en-US" altLang="zh-CN" sz="2000" dirty="0"/>
              <a:t>Coordinates</a:t>
            </a:r>
            <a:r>
              <a:rPr lang="zh-CN" altLang="en-US" sz="2000" dirty="0"/>
              <a:t>里</a:t>
            </a:r>
          </a:p>
        </p:txBody>
      </p:sp>
      <p:sp>
        <p:nvSpPr>
          <p:cNvPr id="6" name="文本占位符 1"/>
          <p:cNvSpPr>
            <a:spLocks noGrp="1"/>
          </p:cNvSpPr>
          <p:nvPr>
            <p:ph type="body" sz="quarter" idx="4294967295"/>
          </p:nvPr>
        </p:nvSpPr>
        <p:spPr>
          <a:xfrm>
            <a:off x="0" y="1480263"/>
            <a:ext cx="7486015" cy="405765"/>
          </a:xfrm>
        </p:spPr>
        <p:txBody>
          <a:bodyPr anchor="t"/>
          <a:lstStyle/>
          <a:p>
            <a:pPr>
              <a:lnSpc>
                <a:spcPct val="120000"/>
              </a:lnSpc>
            </a:pPr>
            <a:r>
              <a:rPr lang="zh-CN" altLang="en-US" dirty="0">
                <a:sym typeface="+mn-ea"/>
              </a:rPr>
              <a:t>简易玻璃碎裂效果</a:t>
            </a:r>
          </a:p>
        </p:txBody>
      </p:sp>
    </p:spTree>
    <p:extLst>
      <p:ext uri="{BB962C8B-B14F-4D97-AF65-F5344CB8AC3E}">
        <p14:creationId xmlns:p14="http://schemas.microsoft.com/office/powerpoint/2010/main" val="30281838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9252" y="2065598"/>
            <a:ext cx="6962140" cy="4792402"/>
          </a:xfrm>
          <a:prstGeom prst="rect">
            <a:avLst/>
          </a:prstGeom>
        </p:spPr>
        <p:txBody>
          <a:bodyPr wrap="square" rtlCol="0">
            <a:spAutoFit/>
          </a:bodyPr>
          <a:lstStyle>
            <a:defPPr>
              <a:defRPr lang="zh-CN"/>
            </a:defPPr>
            <a:lvl1pPr>
              <a:lnSpc>
                <a:spcPct val="130000"/>
              </a:lnSpc>
            </a:lvl1pPr>
          </a:lstStyle>
          <a:p>
            <a:pPr>
              <a:lnSpc>
                <a:spcPct val="120000"/>
              </a:lnSpc>
            </a:pPr>
            <a:r>
              <a:rPr lang="en-US" altLang="zh-CN" sz="1600" dirty="0"/>
              <a:t>public class Breakable : </a:t>
            </a:r>
            <a:r>
              <a:rPr lang="en-US" altLang="zh-CN" sz="1600" dirty="0" err="1"/>
              <a:t>MonoBehaviour</a:t>
            </a:r>
            <a:endParaRPr lang="en-US" altLang="zh-CN" sz="1600" dirty="0"/>
          </a:p>
          <a:p>
            <a:pPr>
              <a:lnSpc>
                <a:spcPct val="120000"/>
              </a:lnSpc>
            </a:pPr>
            <a:r>
              <a:rPr lang="en-US" altLang="zh-CN" sz="1600" dirty="0"/>
              <a:t>{</a:t>
            </a:r>
          </a:p>
          <a:p>
            <a:pPr>
              <a:lnSpc>
                <a:spcPct val="120000"/>
              </a:lnSpc>
            </a:pPr>
            <a:r>
              <a:rPr lang="en-US" altLang="zh-CN" sz="1600" dirty="0"/>
              <a:t>     Mesh[] </a:t>
            </a:r>
            <a:r>
              <a:rPr lang="en-US" altLang="zh-CN" sz="1600" dirty="0" err="1"/>
              <a:t>GenerateMesh</a:t>
            </a:r>
            <a:r>
              <a:rPr lang="en-US" altLang="zh-CN" sz="1600" dirty="0"/>
              <a:t>(Mesh </a:t>
            </a:r>
            <a:r>
              <a:rPr lang="en-US" altLang="zh-CN" sz="1600" dirty="0" err="1"/>
              <a:t>mesh</a:t>
            </a:r>
            <a:r>
              <a:rPr lang="en-US" altLang="zh-CN" sz="1600" dirty="0"/>
              <a:t>, Vector3 </a:t>
            </a:r>
            <a:r>
              <a:rPr lang="en-US" altLang="zh-CN" sz="1600" dirty="0" err="1"/>
              <a:t>breakP</a:t>
            </a:r>
            <a:r>
              <a:rPr lang="en-US" altLang="zh-CN" sz="1600" dirty="0"/>
              <a:t>)</a:t>
            </a:r>
          </a:p>
          <a:p>
            <a:pPr>
              <a:lnSpc>
                <a:spcPct val="120000"/>
              </a:lnSpc>
            </a:pPr>
            <a:r>
              <a:rPr lang="en-US" altLang="zh-CN" sz="1600" dirty="0"/>
              <a:t>     {</a:t>
            </a:r>
          </a:p>
          <a:p>
            <a:pPr>
              <a:lnSpc>
                <a:spcPct val="120000"/>
              </a:lnSpc>
            </a:pPr>
            <a:r>
              <a:rPr lang="en-US" altLang="zh-CN" sz="1600" dirty="0"/>
              <a:t>         Mesh[] targets = new Mesh[4];</a:t>
            </a:r>
          </a:p>
          <a:p>
            <a:pPr>
              <a:lnSpc>
                <a:spcPct val="120000"/>
              </a:lnSpc>
            </a:pPr>
            <a:r>
              <a:rPr lang="en-US" altLang="zh-CN" sz="1600" dirty="0"/>
              <a:t>         float[] </a:t>
            </a:r>
            <a:r>
              <a:rPr lang="en-US" altLang="zh-CN" sz="1600" dirty="0" err="1"/>
              <a:t>randoms</a:t>
            </a:r>
            <a:r>
              <a:rPr lang="en-US" altLang="zh-CN" sz="1600" dirty="0"/>
              <a:t> = </a:t>
            </a:r>
            <a:r>
              <a:rPr lang="zh-CN" altLang="en-US" sz="1600" dirty="0"/>
              <a:t>生成四个随机数</a:t>
            </a:r>
            <a:r>
              <a:rPr lang="en-US" altLang="zh-CN" sz="1600" dirty="0"/>
              <a:t>(); </a:t>
            </a:r>
          </a:p>
          <a:p>
            <a:pPr>
              <a:lnSpc>
                <a:spcPct val="120000"/>
              </a:lnSpc>
            </a:pPr>
            <a:r>
              <a:rPr lang="en-US" altLang="zh-CN" sz="1600" dirty="0"/>
              <a:t>         </a:t>
            </a:r>
            <a:r>
              <a:rPr lang="en-US" altLang="zh-CN" sz="1600" dirty="0" err="1"/>
              <a:t>foreach</a:t>
            </a:r>
            <a:r>
              <a:rPr lang="en-US" altLang="zh-CN" sz="1600" dirty="0"/>
              <a:t>(Mesh m in targets)</a:t>
            </a:r>
          </a:p>
          <a:p>
            <a:pPr>
              <a:lnSpc>
                <a:spcPct val="120000"/>
              </a:lnSpc>
            </a:pPr>
            <a:r>
              <a:rPr lang="en-US" altLang="zh-CN" sz="1600" dirty="0"/>
              <a:t>         {</a:t>
            </a:r>
          </a:p>
          <a:p>
            <a:pPr>
              <a:lnSpc>
                <a:spcPct val="120000"/>
              </a:lnSpc>
            </a:pPr>
            <a:r>
              <a:rPr lang="en-US" altLang="zh-CN" sz="1600" dirty="0"/>
              <a:t>              </a:t>
            </a:r>
            <a:r>
              <a:rPr lang="zh-CN" altLang="en-US" sz="1600" dirty="0"/>
              <a:t>初始化</a:t>
            </a:r>
            <a:r>
              <a:rPr lang="en-US" altLang="zh-CN" sz="1600" dirty="0" err="1"/>
              <a:t>uv</a:t>
            </a:r>
            <a:r>
              <a:rPr lang="en-US" altLang="zh-CN" sz="1600" dirty="0"/>
              <a:t>/</a:t>
            </a:r>
            <a:r>
              <a:rPr lang="zh-CN" altLang="en-US" sz="1600" dirty="0"/>
              <a:t>顶点</a:t>
            </a:r>
            <a:r>
              <a:rPr lang="en-US" altLang="zh-CN" sz="1600" dirty="0"/>
              <a:t>/</a:t>
            </a:r>
            <a:r>
              <a:rPr lang="zh-CN" altLang="en-US" sz="1600" dirty="0"/>
              <a:t>法线</a:t>
            </a:r>
            <a:r>
              <a:rPr lang="en-US" altLang="zh-CN" sz="1600" dirty="0"/>
              <a:t>/</a:t>
            </a:r>
            <a:r>
              <a:rPr lang="zh-CN" altLang="en-US" sz="1600" dirty="0"/>
              <a:t>三角形数组</a:t>
            </a:r>
            <a:r>
              <a:rPr lang="en-US" altLang="zh-CN" sz="1600" dirty="0"/>
              <a:t>();</a:t>
            </a:r>
          </a:p>
          <a:p>
            <a:pPr>
              <a:lnSpc>
                <a:spcPct val="120000"/>
              </a:lnSpc>
            </a:pPr>
            <a:r>
              <a:rPr lang="en-US" altLang="zh-CN" sz="1600" dirty="0"/>
              <a:t>              </a:t>
            </a:r>
            <a:r>
              <a:rPr lang="zh-CN" altLang="en-US" sz="1600" dirty="0"/>
              <a:t>分组移动顶点坐标</a:t>
            </a:r>
            <a:r>
              <a:rPr lang="en-US" altLang="zh-CN" sz="1600" dirty="0"/>
              <a:t>();</a:t>
            </a:r>
          </a:p>
          <a:p>
            <a:pPr>
              <a:lnSpc>
                <a:spcPct val="120000"/>
              </a:lnSpc>
            </a:pPr>
            <a:r>
              <a:rPr lang="en-US" altLang="zh-CN" sz="1600" dirty="0"/>
              <a:t>              </a:t>
            </a:r>
            <a:r>
              <a:rPr lang="zh-CN" altLang="en-US" sz="1600" dirty="0"/>
              <a:t>分组插值</a:t>
            </a:r>
            <a:r>
              <a:rPr lang="en-US" altLang="zh-CN" sz="1600" dirty="0" err="1"/>
              <a:t>uv</a:t>
            </a:r>
            <a:r>
              <a:rPr lang="zh-CN" altLang="en-US" sz="1600" dirty="0"/>
              <a:t>坐标</a:t>
            </a:r>
            <a:r>
              <a:rPr lang="en-US" altLang="zh-CN" sz="1600" dirty="0"/>
              <a:t>();</a:t>
            </a:r>
          </a:p>
          <a:p>
            <a:pPr>
              <a:lnSpc>
                <a:spcPct val="120000"/>
              </a:lnSpc>
            </a:pPr>
            <a:r>
              <a:rPr lang="en-US" altLang="zh-CN" sz="1600" dirty="0"/>
              <a:t>              </a:t>
            </a:r>
            <a:r>
              <a:rPr lang="zh-CN" altLang="en-US" sz="1600" dirty="0"/>
              <a:t>计算新法线</a:t>
            </a:r>
            <a:r>
              <a:rPr lang="en-US" altLang="zh-CN" sz="1600" dirty="0"/>
              <a:t>();</a:t>
            </a:r>
          </a:p>
          <a:p>
            <a:pPr>
              <a:lnSpc>
                <a:spcPct val="120000"/>
              </a:lnSpc>
            </a:pPr>
            <a:r>
              <a:rPr lang="en-US" altLang="zh-CN" sz="1600" dirty="0"/>
              <a:t>         }</a:t>
            </a:r>
          </a:p>
          <a:p>
            <a:pPr>
              <a:lnSpc>
                <a:spcPct val="120000"/>
              </a:lnSpc>
            </a:pPr>
            <a:r>
              <a:rPr lang="en-US" altLang="zh-CN" sz="1600" dirty="0"/>
              <a:t>         return targets;</a:t>
            </a:r>
          </a:p>
          <a:p>
            <a:pPr>
              <a:lnSpc>
                <a:spcPct val="120000"/>
              </a:lnSpc>
            </a:pPr>
            <a:r>
              <a:rPr lang="en-US" altLang="zh-CN" sz="1600" dirty="0"/>
              <a:t>     }</a:t>
            </a:r>
          </a:p>
          <a:p>
            <a:pPr>
              <a:lnSpc>
                <a:spcPct val="120000"/>
              </a:lnSpc>
            </a:pPr>
            <a:r>
              <a:rPr lang="en-US" altLang="zh-CN" sz="1600" dirty="0"/>
              <a:t>}</a:t>
            </a:r>
          </a:p>
        </p:txBody>
      </p:sp>
      <p:sp>
        <p:nvSpPr>
          <p:cNvPr id="12" name="文本占位符 1"/>
          <p:cNvSpPr>
            <a:spLocks noGrp="1"/>
          </p:cNvSpPr>
          <p:nvPr/>
        </p:nvSpPr>
        <p:spPr>
          <a:xfrm>
            <a:off x="6095601" y="265112"/>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13" name="文本框 12"/>
          <p:cNvSpPr txBox="1"/>
          <p:nvPr/>
        </p:nvSpPr>
        <p:spPr>
          <a:xfrm>
            <a:off x="6095601" y="836612"/>
            <a:ext cx="6962140" cy="2453429"/>
          </a:xfrm>
          <a:prstGeom prst="rect">
            <a:avLst/>
          </a:prstGeom>
        </p:spPr>
        <p:txBody>
          <a:bodyPr wrap="square" rtlCol="0">
            <a:spAutoFit/>
          </a:bodyPr>
          <a:lstStyle>
            <a:defPPr>
              <a:defRPr lang="zh-CN"/>
            </a:defPPr>
            <a:lvl1pPr>
              <a:lnSpc>
                <a:spcPct val="130000"/>
              </a:lnSpc>
            </a:lvl1pPr>
          </a:lstStyle>
          <a:p>
            <a:r>
              <a:rPr lang="zh-CN" altLang="en-US" sz="2000" dirty="0"/>
              <a:t>随机数用于设置碎片边缘的位置</a:t>
            </a:r>
          </a:p>
          <a:p>
            <a:r>
              <a:rPr lang="zh-CN" altLang="en-US" sz="2000" dirty="0"/>
              <a:t>这个算法的核心思路是生成四个</a:t>
            </a:r>
            <a:r>
              <a:rPr lang="en-US" altLang="zh-CN" sz="2000" dirty="0"/>
              <a:t>Mesh</a:t>
            </a:r>
            <a:r>
              <a:rPr lang="zh-CN" altLang="en-US" sz="2000" dirty="0"/>
              <a:t>的复制品</a:t>
            </a:r>
          </a:p>
          <a:p>
            <a:r>
              <a:rPr lang="zh-CN" altLang="en-US" sz="2000" dirty="0"/>
              <a:t>然后移动四个</a:t>
            </a:r>
            <a:r>
              <a:rPr lang="en-US" altLang="zh-CN" sz="2000" dirty="0"/>
              <a:t>Mesh</a:t>
            </a:r>
            <a:r>
              <a:rPr lang="zh-CN" altLang="en-US" sz="2000" dirty="0"/>
              <a:t>的顶点</a:t>
            </a:r>
          </a:p>
          <a:p>
            <a:r>
              <a:rPr lang="zh-CN" altLang="en-US" sz="2000" dirty="0"/>
              <a:t>使其看起来是碎片的形状</a:t>
            </a:r>
          </a:p>
          <a:p>
            <a:r>
              <a:rPr lang="zh-CN" altLang="en-US" sz="2000" dirty="0"/>
              <a:t>限制是只能根据六面体生成六面体</a:t>
            </a:r>
          </a:p>
          <a:p>
            <a:r>
              <a:rPr lang="zh-CN" altLang="en-US" sz="2000" dirty="0"/>
              <a:t>最后根据新几何体的形状修正</a:t>
            </a:r>
            <a:r>
              <a:rPr lang="en-US" altLang="zh-CN" sz="2000" dirty="0" err="1"/>
              <a:t>uv</a:t>
            </a:r>
            <a:r>
              <a:rPr lang="zh-CN" altLang="en-US" sz="2000" dirty="0"/>
              <a:t>和法线</a:t>
            </a:r>
          </a:p>
        </p:txBody>
      </p:sp>
      <p:sp>
        <p:nvSpPr>
          <p:cNvPr id="6" name="文本占位符 1"/>
          <p:cNvSpPr>
            <a:spLocks noGrp="1"/>
          </p:cNvSpPr>
          <p:nvPr>
            <p:ph type="body" sz="quarter" idx="4294967295"/>
          </p:nvPr>
        </p:nvSpPr>
        <p:spPr>
          <a:xfrm>
            <a:off x="0" y="1480263"/>
            <a:ext cx="7486015" cy="405765"/>
          </a:xfrm>
        </p:spPr>
        <p:txBody>
          <a:bodyPr anchor="t"/>
          <a:lstStyle/>
          <a:p>
            <a:pPr>
              <a:lnSpc>
                <a:spcPct val="120000"/>
              </a:lnSpc>
            </a:pPr>
            <a:r>
              <a:rPr lang="zh-CN" altLang="en-US" dirty="0">
                <a:sym typeface="+mn-ea"/>
              </a:rPr>
              <a:t>简易玻璃碎裂效果</a:t>
            </a:r>
          </a:p>
        </p:txBody>
      </p:sp>
    </p:spTree>
    <p:extLst>
      <p:ext uri="{BB962C8B-B14F-4D97-AF65-F5344CB8AC3E}">
        <p14:creationId xmlns:p14="http://schemas.microsoft.com/office/powerpoint/2010/main" val="378669239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28703" y="1768367"/>
            <a:ext cx="3450427" cy="732453"/>
          </a:xfrm>
        </p:spPr>
        <p:txBody>
          <a:bodyPr/>
          <a:lstStyle/>
          <a:p>
            <a:r>
              <a:rPr lang="en-US" altLang="zh-CN" dirty="0"/>
              <a:t>CONTENTS</a:t>
            </a:r>
          </a:p>
        </p:txBody>
      </p:sp>
      <p:sp>
        <p:nvSpPr>
          <p:cNvPr id="3" name="文本占位符 2"/>
          <p:cNvSpPr>
            <a:spLocks noGrp="1"/>
          </p:cNvSpPr>
          <p:nvPr>
            <p:ph type="body" sz="quarter" idx="11"/>
          </p:nvPr>
        </p:nvSpPr>
        <p:spPr>
          <a:xfrm>
            <a:off x="6875388" y="1895980"/>
            <a:ext cx="3138030" cy="470551"/>
          </a:xfrm>
        </p:spPr>
        <p:txBody>
          <a:bodyPr/>
          <a:lstStyle/>
          <a:p>
            <a:r>
              <a:rPr lang="zh-CN" altLang="en-US" sz="2400" dirty="0"/>
              <a:t>背景和意义</a:t>
            </a:r>
          </a:p>
        </p:txBody>
      </p:sp>
      <p:sp>
        <p:nvSpPr>
          <p:cNvPr id="4" name="文本占位符 3"/>
          <p:cNvSpPr>
            <a:spLocks noGrp="1"/>
          </p:cNvSpPr>
          <p:nvPr>
            <p:ph type="body" sz="quarter" idx="12"/>
          </p:nvPr>
        </p:nvSpPr>
        <p:spPr>
          <a:xfrm>
            <a:off x="6875388" y="2500820"/>
            <a:ext cx="3138030" cy="470553"/>
          </a:xfrm>
        </p:spPr>
        <p:txBody>
          <a:bodyPr/>
          <a:lstStyle/>
          <a:p>
            <a:r>
              <a:rPr lang="zh-CN" altLang="en-US" sz="2400" dirty="0"/>
              <a:t>软件功能</a:t>
            </a:r>
          </a:p>
        </p:txBody>
      </p:sp>
      <p:sp>
        <p:nvSpPr>
          <p:cNvPr id="5" name="文本占位符 4"/>
          <p:cNvSpPr>
            <a:spLocks noGrp="1"/>
          </p:cNvSpPr>
          <p:nvPr>
            <p:ph type="body" sz="quarter" idx="13"/>
          </p:nvPr>
        </p:nvSpPr>
        <p:spPr>
          <a:xfrm>
            <a:off x="6875388" y="3113080"/>
            <a:ext cx="3138030" cy="337452"/>
          </a:xfrm>
        </p:spPr>
        <p:txBody>
          <a:bodyPr/>
          <a:lstStyle/>
          <a:p>
            <a:r>
              <a:rPr lang="zh-CN" altLang="en-US" sz="2400" dirty="0"/>
              <a:t>关键技术</a:t>
            </a:r>
          </a:p>
        </p:txBody>
      </p:sp>
      <p:sp>
        <p:nvSpPr>
          <p:cNvPr id="8" name="文本占位符 5">
            <a:extLst>
              <a:ext uri="{FF2B5EF4-FFF2-40B4-BE49-F238E27FC236}">
                <a16:creationId xmlns:a16="http://schemas.microsoft.com/office/drawing/2014/main" id="{4D89F017-DF53-48C0-918C-86F5DED89713}"/>
              </a:ext>
            </a:extLst>
          </p:cNvPr>
          <p:cNvSpPr txBox="1">
            <a:spLocks/>
          </p:cNvSpPr>
          <p:nvPr/>
        </p:nvSpPr>
        <p:spPr>
          <a:xfrm>
            <a:off x="6875388" y="3641520"/>
            <a:ext cx="3138030" cy="337452"/>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效果展示</a:t>
            </a:r>
          </a:p>
        </p:txBody>
      </p:sp>
      <p:sp>
        <p:nvSpPr>
          <p:cNvPr id="7" name="文本占位符 5">
            <a:extLst>
              <a:ext uri="{FF2B5EF4-FFF2-40B4-BE49-F238E27FC236}">
                <a16:creationId xmlns:a16="http://schemas.microsoft.com/office/drawing/2014/main" id="{3DD7597D-8AB2-4B12-9E48-F21B9ED3FDE9}"/>
              </a:ext>
            </a:extLst>
          </p:cNvPr>
          <p:cNvSpPr txBox="1">
            <a:spLocks/>
          </p:cNvSpPr>
          <p:nvPr/>
        </p:nvSpPr>
        <p:spPr>
          <a:xfrm>
            <a:off x="6875388" y="4169960"/>
            <a:ext cx="3138030" cy="337452"/>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未来优化</a:t>
            </a:r>
          </a:p>
        </p:txBody>
      </p:sp>
    </p:spTree>
    <p:extLst>
      <p:ext uri="{BB962C8B-B14F-4D97-AF65-F5344CB8AC3E}">
        <p14:creationId xmlns:p14="http://schemas.microsoft.com/office/powerpoint/2010/main" val="6200018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99252" y="2065598"/>
            <a:ext cx="6962140" cy="3906006"/>
          </a:xfrm>
          <a:prstGeom prst="rect">
            <a:avLst/>
          </a:prstGeom>
        </p:spPr>
        <p:txBody>
          <a:bodyPr wrap="square" rtlCol="0">
            <a:spAutoFit/>
          </a:bodyPr>
          <a:lstStyle>
            <a:defPPr>
              <a:defRPr lang="zh-CN"/>
            </a:defPPr>
            <a:lvl1pPr>
              <a:lnSpc>
                <a:spcPct val="130000"/>
              </a:lnSpc>
            </a:lvl1pPr>
          </a:lstStyle>
          <a:p>
            <a:pPr>
              <a:lnSpc>
                <a:spcPct val="120000"/>
              </a:lnSpc>
            </a:pPr>
            <a:r>
              <a:rPr lang="en-US" altLang="zh-CN" sz="1600" dirty="0"/>
              <a:t>public class Breakable : </a:t>
            </a:r>
            <a:r>
              <a:rPr lang="en-US" altLang="zh-CN" sz="1600" dirty="0" err="1"/>
              <a:t>MonoBehaviour</a:t>
            </a:r>
            <a:endParaRPr lang="en-US" altLang="zh-CN" sz="1600" dirty="0"/>
          </a:p>
          <a:p>
            <a:pPr>
              <a:lnSpc>
                <a:spcPct val="120000"/>
              </a:lnSpc>
            </a:pPr>
            <a:r>
              <a:rPr lang="en-US" altLang="zh-CN" sz="1600" dirty="0"/>
              <a:t>{</a:t>
            </a:r>
          </a:p>
          <a:p>
            <a:pPr>
              <a:lnSpc>
                <a:spcPct val="120000"/>
              </a:lnSpc>
            </a:pPr>
            <a:r>
              <a:rPr lang="en-US" altLang="zh-CN" sz="1600" dirty="0"/>
              <a:t>     </a:t>
            </a:r>
            <a:r>
              <a:rPr lang="en-US" altLang="zh-CN" sz="1600" dirty="0" err="1">
                <a:sym typeface="+mn-ea"/>
              </a:rPr>
              <a:t>GameObject</a:t>
            </a:r>
            <a:r>
              <a:rPr lang="en-US" altLang="zh-CN" sz="1600" dirty="0">
                <a:sym typeface="+mn-ea"/>
              </a:rPr>
              <a:t>[] </a:t>
            </a:r>
            <a:r>
              <a:rPr lang="en-US" altLang="zh-CN" sz="1600" dirty="0"/>
              <a:t> </a:t>
            </a:r>
            <a:r>
              <a:rPr lang="en-US" altLang="zh-CN" sz="1600" dirty="0" err="1">
                <a:sym typeface="+mn-ea"/>
              </a:rPr>
              <a:t>GenerateObject</a:t>
            </a:r>
            <a:r>
              <a:rPr lang="en-US" altLang="zh-CN" sz="1600" dirty="0"/>
              <a:t>(Mesh[] meshes, </a:t>
            </a:r>
            <a:r>
              <a:rPr lang="en-US" altLang="zh-CN" sz="1600" dirty="0" err="1"/>
              <a:t>MeshRenderer</a:t>
            </a:r>
            <a:r>
              <a:rPr lang="en-US" altLang="zh-CN" sz="1600" dirty="0"/>
              <a:t> </a:t>
            </a:r>
            <a:r>
              <a:rPr lang="en-US" altLang="zh-CN" sz="1600" dirty="0" err="1"/>
              <a:t>mr</a:t>
            </a:r>
            <a:r>
              <a:rPr lang="en-US" altLang="zh-CN" sz="1600" dirty="0"/>
              <a:t>)</a:t>
            </a:r>
          </a:p>
          <a:p>
            <a:pPr>
              <a:lnSpc>
                <a:spcPct val="120000"/>
              </a:lnSpc>
            </a:pPr>
            <a:r>
              <a:rPr lang="en-US" altLang="zh-CN" sz="1600" dirty="0"/>
              <a:t>     {</a:t>
            </a:r>
          </a:p>
          <a:p>
            <a:pPr>
              <a:lnSpc>
                <a:spcPct val="120000"/>
              </a:lnSpc>
            </a:pPr>
            <a:r>
              <a:rPr lang="en-US" altLang="zh-CN" sz="1600" dirty="0"/>
              <a:t>         </a:t>
            </a:r>
            <a:r>
              <a:rPr lang="en-US" altLang="zh-CN" sz="1600" dirty="0" err="1"/>
              <a:t>GameObject</a:t>
            </a:r>
            <a:r>
              <a:rPr lang="en-US" altLang="zh-CN" sz="1600" dirty="0"/>
              <a:t>[] targets = new </a:t>
            </a:r>
            <a:r>
              <a:rPr lang="en-US" altLang="zh-CN" sz="1600" dirty="0" err="1"/>
              <a:t>GameObject</a:t>
            </a:r>
            <a:r>
              <a:rPr lang="en-US" altLang="zh-CN" sz="1600" dirty="0"/>
              <a:t>[4];</a:t>
            </a:r>
          </a:p>
          <a:p>
            <a:pPr>
              <a:lnSpc>
                <a:spcPct val="120000"/>
              </a:lnSpc>
            </a:pPr>
            <a:r>
              <a:rPr lang="en-US" altLang="zh-CN" sz="1600" dirty="0"/>
              <a:t>         for(</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 &lt; 4; </a:t>
            </a:r>
            <a:r>
              <a:rPr lang="en-US" altLang="zh-CN" sz="1600" dirty="0" err="1"/>
              <a:t>i</a:t>
            </a:r>
            <a:r>
              <a:rPr lang="en-US" altLang="zh-CN" sz="1600" dirty="0"/>
              <a:t>++)</a:t>
            </a:r>
          </a:p>
          <a:p>
            <a:pPr>
              <a:lnSpc>
                <a:spcPct val="120000"/>
              </a:lnSpc>
            </a:pPr>
            <a:r>
              <a:rPr lang="en-US" altLang="zh-CN" sz="1600" dirty="0"/>
              <a:t>         {</a:t>
            </a:r>
          </a:p>
          <a:p>
            <a:pPr>
              <a:lnSpc>
                <a:spcPct val="120000"/>
              </a:lnSpc>
            </a:pPr>
            <a:r>
              <a:rPr lang="en-US" altLang="zh-CN" sz="1600" dirty="0"/>
              <a:t>              </a:t>
            </a:r>
            <a:r>
              <a:rPr lang="zh-CN" altLang="en-US" sz="1600" dirty="0"/>
              <a:t>按</a:t>
            </a:r>
            <a:r>
              <a:rPr lang="en-US" altLang="zh-CN" sz="1600" dirty="0"/>
              <a:t>Unity</a:t>
            </a:r>
            <a:r>
              <a:rPr lang="zh-CN" altLang="en-US" sz="1600" dirty="0"/>
              <a:t>的格式生成物体</a:t>
            </a:r>
            <a:r>
              <a:rPr lang="en-US" altLang="zh-CN" sz="1600" dirty="0"/>
              <a:t>();</a:t>
            </a:r>
          </a:p>
          <a:p>
            <a:pPr>
              <a:lnSpc>
                <a:spcPct val="120000"/>
              </a:lnSpc>
            </a:pPr>
            <a:r>
              <a:rPr lang="en-US" altLang="zh-CN" sz="1600" dirty="0"/>
              <a:t>              </a:t>
            </a:r>
            <a:r>
              <a:rPr lang="zh-CN" altLang="en-US" sz="1600" dirty="0"/>
              <a:t>把所有渲染信息设置为</a:t>
            </a:r>
            <a:r>
              <a:rPr lang="en-US" altLang="zh-CN" sz="1600" dirty="0" err="1"/>
              <a:t>mr</a:t>
            </a:r>
            <a:r>
              <a:rPr lang="en-US" altLang="zh-CN" sz="1600" dirty="0"/>
              <a:t>();              </a:t>
            </a:r>
          </a:p>
          <a:p>
            <a:pPr>
              <a:lnSpc>
                <a:spcPct val="120000"/>
              </a:lnSpc>
            </a:pPr>
            <a:r>
              <a:rPr lang="en-US" altLang="zh-CN" sz="1600" dirty="0"/>
              <a:t>         }</a:t>
            </a:r>
          </a:p>
          <a:p>
            <a:pPr>
              <a:lnSpc>
                <a:spcPct val="120000"/>
              </a:lnSpc>
            </a:pPr>
            <a:r>
              <a:rPr lang="en-US" altLang="zh-CN" sz="1600" dirty="0"/>
              <a:t>         return targets;</a:t>
            </a:r>
          </a:p>
          <a:p>
            <a:pPr>
              <a:lnSpc>
                <a:spcPct val="120000"/>
              </a:lnSpc>
            </a:pPr>
            <a:r>
              <a:rPr lang="en-US" altLang="zh-CN" sz="1600" dirty="0"/>
              <a:t>     }</a:t>
            </a:r>
          </a:p>
          <a:p>
            <a:pPr>
              <a:lnSpc>
                <a:spcPct val="120000"/>
              </a:lnSpc>
            </a:pPr>
            <a:r>
              <a:rPr lang="en-US" altLang="zh-CN" sz="1600" dirty="0"/>
              <a:t>}</a:t>
            </a:r>
          </a:p>
        </p:txBody>
      </p:sp>
      <p:sp>
        <p:nvSpPr>
          <p:cNvPr id="12" name="文本占位符 1"/>
          <p:cNvSpPr>
            <a:spLocks noGrp="1"/>
          </p:cNvSpPr>
          <p:nvPr/>
        </p:nvSpPr>
        <p:spPr>
          <a:xfrm>
            <a:off x="6095601" y="265112"/>
            <a:ext cx="4346575" cy="405765"/>
          </a:xfr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800" dirty="0"/>
              <a:t>分析：</a:t>
            </a:r>
          </a:p>
        </p:txBody>
      </p:sp>
      <p:sp>
        <p:nvSpPr>
          <p:cNvPr id="13" name="文本框 12"/>
          <p:cNvSpPr txBox="1"/>
          <p:nvPr/>
        </p:nvSpPr>
        <p:spPr>
          <a:xfrm>
            <a:off x="6095601" y="836612"/>
            <a:ext cx="6962140" cy="1253100"/>
          </a:xfrm>
          <a:prstGeom prst="rect">
            <a:avLst/>
          </a:prstGeom>
        </p:spPr>
        <p:txBody>
          <a:bodyPr wrap="square" rtlCol="0">
            <a:spAutoFit/>
          </a:bodyPr>
          <a:lstStyle>
            <a:defPPr>
              <a:defRPr lang="zh-CN"/>
            </a:defPPr>
            <a:lvl1pPr>
              <a:lnSpc>
                <a:spcPct val="130000"/>
              </a:lnSpc>
            </a:lvl1pPr>
          </a:lstStyle>
          <a:p>
            <a:r>
              <a:rPr lang="zh-CN" altLang="en-US" sz="2000" dirty="0"/>
              <a:t>为了碎片生成的更密集，递归的调用了</a:t>
            </a:r>
            <a:r>
              <a:rPr lang="en-US" altLang="zh-CN" sz="2000" dirty="0" err="1"/>
              <a:t>PieceUp</a:t>
            </a:r>
            <a:endParaRPr lang="en-US" altLang="zh-CN" sz="2000" dirty="0"/>
          </a:p>
          <a:p>
            <a:r>
              <a:rPr lang="zh-CN" altLang="en-US" sz="2000" dirty="0"/>
              <a:t>碎片数量大幅增长，经调试得</a:t>
            </a:r>
            <a:r>
              <a:rPr lang="en-US" altLang="zh-CN" sz="2000" dirty="0"/>
              <a:t>GC</a:t>
            </a:r>
            <a:r>
              <a:rPr lang="zh-CN" altLang="en-US" sz="2000" dirty="0"/>
              <a:t>消耗高</a:t>
            </a:r>
          </a:p>
          <a:p>
            <a:r>
              <a:rPr lang="zh-CN" altLang="en-US" sz="2000" dirty="0"/>
              <a:t>所以最后在碎片上使用了池</a:t>
            </a:r>
          </a:p>
        </p:txBody>
      </p:sp>
      <p:sp>
        <p:nvSpPr>
          <p:cNvPr id="6" name="文本占位符 1"/>
          <p:cNvSpPr>
            <a:spLocks noGrp="1"/>
          </p:cNvSpPr>
          <p:nvPr>
            <p:ph type="body" sz="quarter" idx="4294967295"/>
          </p:nvPr>
        </p:nvSpPr>
        <p:spPr>
          <a:xfrm>
            <a:off x="0" y="1480263"/>
            <a:ext cx="7486015" cy="405765"/>
          </a:xfrm>
        </p:spPr>
        <p:txBody>
          <a:bodyPr anchor="t"/>
          <a:lstStyle/>
          <a:p>
            <a:pPr>
              <a:lnSpc>
                <a:spcPct val="120000"/>
              </a:lnSpc>
            </a:pPr>
            <a:r>
              <a:rPr lang="zh-CN" altLang="en-US" dirty="0">
                <a:sym typeface="+mn-ea"/>
              </a:rPr>
              <a:t>简易玻璃碎裂效果</a:t>
            </a:r>
          </a:p>
        </p:txBody>
      </p:sp>
    </p:spTree>
    <p:extLst>
      <p:ext uri="{BB962C8B-B14F-4D97-AF65-F5344CB8AC3E}">
        <p14:creationId xmlns:p14="http://schemas.microsoft.com/office/powerpoint/2010/main" val="8495973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4294967295"/>
          </p:nvPr>
        </p:nvSpPr>
        <p:spPr>
          <a:xfrm>
            <a:off x="95693" y="265112"/>
            <a:ext cx="7486015" cy="405765"/>
          </a:xfrm>
        </p:spPr>
        <p:txBody>
          <a:bodyPr anchor="t"/>
          <a:lstStyle/>
          <a:p>
            <a:pPr>
              <a:lnSpc>
                <a:spcPct val="120000"/>
              </a:lnSpc>
            </a:pPr>
            <a:r>
              <a:rPr lang="zh-CN" altLang="en-US" dirty="0">
                <a:sym typeface="+mn-ea"/>
              </a:rPr>
              <a:t>其它着色器</a:t>
            </a:r>
          </a:p>
        </p:txBody>
      </p:sp>
      <p:sp>
        <p:nvSpPr>
          <p:cNvPr id="7" name="文本框 6"/>
          <p:cNvSpPr txBox="1"/>
          <p:nvPr/>
        </p:nvSpPr>
        <p:spPr>
          <a:xfrm>
            <a:off x="194945" y="753745"/>
            <a:ext cx="6962140" cy="829945"/>
          </a:xfrm>
          <a:prstGeom prst="rect">
            <a:avLst/>
          </a:prstGeom>
        </p:spPr>
        <p:txBody>
          <a:bodyPr wrap="square" rtlCol="0">
            <a:spAutoFit/>
          </a:bodyPr>
          <a:lstStyle>
            <a:defPPr>
              <a:defRPr lang="zh-CN"/>
            </a:defPPr>
            <a:lvl1pPr>
              <a:lnSpc>
                <a:spcPct val="130000"/>
              </a:lnSpc>
            </a:lvl1pPr>
          </a:lstStyle>
          <a:p>
            <a:pPr>
              <a:lnSpc>
                <a:spcPct val="120000"/>
              </a:lnSpc>
            </a:pPr>
            <a:r>
              <a:rPr lang="zh-CN" altLang="en-US" sz="2000" dirty="0"/>
              <a:t>项目中所有光效使用了着色器</a:t>
            </a:r>
          </a:p>
          <a:p>
            <a:pPr>
              <a:lnSpc>
                <a:spcPct val="120000"/>
              </a:lnSpc>
            </a:pPr>
            <a:r>
              <a:rPr lang="zh-CN" altLang="en-US" sz="2000" dirty="0"/>
              <a:t>因为与</a:t>
            </a:r>
            <a:r>
              <a:rPr lang="en-US" altLang="zh-CN" sz="2000" dirty="0"/>
              <a:t>C#</a:t>
            </a:r>
            <a:r>
              <a:rPr lang="zh-CN" altLang="en-US" sz="2000" dirty="0"/>
              <a:t>无关所以不多赘述</a:t>
            </a:r>
          </a:p>
        </p:txBody>
      </p:sp>
    </p:spTree>
    <p:extLst>
      <p:ext uri="{BB962C8B-B14F-4D97-AF65-F5344CB8AC3E}">
        <p14:creationId xmlns:p14="http://schemas.microsoft.com/office/powerpoint/2010/main" val="29176877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效果展示</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40006247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未来优化</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275614707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1382034" y="1627855"/>
            <a:ext cx="9427931" cy="3139634"/>
          </a:xfrm>
        </p:spPr>
        <p:txBody>
          <a:bodyPr/>
          <a:lstStyle/>
          <a:p>
            <a:r>
              <a:rPr kumimoji="1" lang="zh-CN" altLang="en-US" sz="2800" dirty="0"/>
              <a:t>管理器而非自治：</a:t>
            </a:r>
            <a:endParaRPr kumimoji="1" lang="en-US" altLang="zh-CN" sz="2800" dirty="0"/>
          </a:p>
          <a:p>
            <a:r>
              <a:rPr lang="zh-CN" altLang="en-US" sz="2000" dirty="0">
                <a:solidFill>
                  <a:schemeClr val="tx1"/>
                </a:solidFill>
                <a:latin typeface="+mn-lt"/>
              </a:rPr>
              <a:t>如今：每个音符都使用自己的脚本，每个音符都自己管理自己，每个音符都会调用生命周期函数，使得在一帧（≈</a:t>
            </a:r>
            <a:r>
              <a:rPr lang="en-US" altLang="zh-CN" sz="2000" dirty="0">
                <a:solidFill>
                  <a:schemeClr val="tx1"/>
                </a:solidFill>
                <a:latin typeface="+mn-lt"/>
              </a:rPr>
              <a:t>0.02s</a:t>
            </a:r>
            <a:r>
              <a:rPr lang="zh-CN" altLang="en-US" sz="2000" dirty="0">
                <a:solidFill>
                  <a:schemeClr val="tx1"/>
                </a:solidFill>
                <a:latin typeface="+mn-lt"/>
              </a:rPr>
              <a:t>）</a:t>
            </a:r>
            <a:r>
              <a:rPr lang="zh-CN" altLang="en-US" sz="2000">
                <a:solidFill>
                  <a:schemeClr val="tx1"/>
                </a:solidFill>
                <a:latin typeface="+mn-lt"/>
              </a:rPr>
              <a:t>的处理时间内，大量生命周期函数会被</a:t>
            </a:r>
            <a:r>
              <a:rPr lang="zh-CN" altLang="en-US" sz="2000" dirty="0">
                <a:solidFill>
                  <a:schemeClr val="tx1"/>
                </a:solidFill>
                <a:latin typeface="+mn-lt"/>
              </a:rPr>
              <a:t>调用</a:t>
            </a:r>
            <a:endParaRPr lang="en-US" altLang="zh-CN" sz="2000" dirty="0">
              <a:solidFill>
                <a:schemeClr val="tx1"/>
              </a:solidFill>
              <a:latin typeface="+mn-lt"/>
            </a:endParaRPr>
          </a:p>
          <a:p>
            <a:endParaRPr lang="en-US" altLang="zh-CN" sz="2000" dirty="0">
              <a:solidFill>
                <a:schemeClr val="tx1"/>
              </a:solidFill>
              <a:latin typeface="+mn-lt"/>
            </a:endParaRPr>
          </a:p>
          <a:p>
            <a:r>
              <a:rPr lang="zh-CN" altLang="en-US" sz="2000" dirty="0">
                <a:solidFill>
                  <a:schemeClr val="tx1"/>
                </a:solidFill>
                <a:latin typeface="+mn-lt"/>
              </a:rPr>
              <a:t>未来优化：使用管理器管理所有的音符，给管理器挂脚本，这样的话在一帧的处理内，要调的生命周期函数就少的多多了</a:t>
            </a:r>
            <a:endParaRPr lang="en-US" altLang="zh-CN" sz="2000" dirty="0">
              <a:solidFill>
                <a:schemeClr val="tx1"/>
              </a:solidFill>
              <a:latin typeface="+mn-lt"/>
            </a:endParaRPr>
          </a:p>
        </p:txBody>
      </p:sp>
    </p:spTree>
    <p:extLst>
      <p:ext uri="{BB962C8B-B14F-4D97-AF65-F5344CB8AC3E}">
        <p14:creationId xmlns:p14="http://schemas.microsoft.com/office/powerpoint/2010/main" val="32452302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THANK YOU</a:t>
            </a:r>
          </a:p>
          <a:p>
            <a:r>
              <a:rPr kumimoji="1" lang="en-US" altLang="zh-CN" dirty="0"/>
              <a:t>FOR WATCHING</a:t>
            </a:r>
            <a:endParaRPr kumimoji="1" lang="zh-CN" altLang="en-US" dirty="0"/>
          </a:p>
        </p:txBody>
      </p:sp>
      <p:sp>
        <p:nvSpPr>
          <p:cNvPr id="5" name="文本占位符 4"/>
          <p:cNvSpPr>
            <a:spLocks noGrp="1"/>
          </p:cNvSpPr>
          <p:nvPr>
            <p:ph type="body" sz="quarter" idx="11"/>
          </p:nvPr>
        </p:nvSpPr>
        <p:spPr/>
        <p:txBody>
          <a:bodyPr/>
          <a:lstStyle/>
          <a:p>
            <a:r>
              <a:rPr lang="zh-CN" altLang="en-US" sz="2000" dirty="0"/>
              <a:t>欢迎批评指导！</a:t>
            </a:r>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背景和意义</a:t>
            </a:r>
          </a:p>
        </p:txBody>
      </p:sp>
    </p:spTree>
    <p:extLst>
      <p:ext uri="{BB962C8B-B14F-4D97-AF65-F5344CB8AC3E}">
        <p14:creationId xmlns:p14="http://schemas.microsoft.com/office/powerpoint/2010/main" val="5373225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4346390" cy="405376"/>
          </a:xfrm>
        </p:spPr>
        <p:txBody>
          <a:bodyPr anchor="t"/>
          <a:lstStyle/>
          <a:p>
            <a:r>
              <a:rPr kumimoji="1" lang="zh-CN" altLang="en-US" sz="2800" dirty="0"/>
              <a:t>背景和意义：</a:t>
            </a:r>
          </a:p>
        </p:txBody>
      </p:sp>
      <p:sp>
        <p:nvSpPr>
          <p:cNvPr id="3" name="文本框 2"/>
          <p:cNvSpPr txBox="1"/>
          <p:nvPr/>
        </p:nvSpPr>
        <p:spPr>
          <a:xfrm>
            <a:off x="450107" y="872945"/>
            <a:ext cx="11270838" cy="1250727"/>
          </a:xfrm>
          <a:prstGeom prst="rect">
            <a:avLst/>
          </a:prstGeom>
        </p:spPr>
        <p:txBody>
          <a:bodyPr wrap="square" rtlCol="0">
            <a:spAutoFit/>
          </a:bodyPr>
          <a:lstStyle>
            <a:defPPr>
              <a:defRPr lang="zh-CN"/>
            </a:defPPr>
            <a:lvl1pPr>
              <a:lnSpc>
                <a:spcPct val="130000"/>
              </a:lnSpc>
            </a:lvl1pPr>
          </a:lstStyle>
          <a:p>
            <a:r>
              <a:rPr lang="zh-CN" altLang="en-US" sz="2000" dirty="0"/>
              <a:t>同为游戏以及音乐爱好者，我们基于</a:t>
            </a:r>
            <a:r>
              <a:rPr lang="en-US" altLang="zh-CN" sz="2000" dirty="0"/>
              <a:t>CDPR</a:t>
            </a:r>
            <a:r>
              <a:rPr lang="zh-CN" altLang="en-US" sz="2000" dirty="0"/>
              <a:t>的最新大作</a:t>
            </a:r>
            <a:r>
              <a:rPr lang="en-US" altLang="zh-CN" sz="2000" dirty="0"/>
              <a:t>Cyberpunk 2077</a:t>
            </a:r>
            <a:r>
              <a:rPr lang="zh-CN" altLang="en-US" sz="2000" dirty="0"/>
              <a:t>的赛博朋克背景风格，制作一款以赛博朋克为背景的音乐游戏，同时注意到市面上的音乐游戏基本都为单排按键的游戏，如下图所示</a:t>
            </a:r>
          </a:p>
        </p:txBody>
      </p:sp>
      <p:pic>
        <p:nvPicPr>
          <p:cNvPr id="4" name="图片 3">
            <a:extLst>
              <a:ext uri="{FF2B5EF4-FFF2-40B4-BE49-F238E27FC236}">
                <a16:creationId xmlns:a16="http://schemas.microsoft.com/office/drawing/2014/main" id="{B9B48A44-6F5E-4F4E-8F18-E96061307E3A}"/>
              </a:ext>
            </a:extLst>
          </p:cNvPr>
          <p:cNvPicPr>
            <a:picLocks noChangeAspect="1"/>
          </p:cNvPicPr>
          <p:nvPr/>
        </p:nvPicPr>
        <p:blipFill>
          <a:blip r:embed="rId2"/>
          <a:stretch>
            <a:fillRect/>
          </a:stretch>
        </p:blipFill>
        <p:spPr>
          <a:xfrm>
            <a:off x="1901215" y="2339605"/>
            <a:ext cx="7392041" cy="4153260"/>
          </a:xfrm>
          <a:prstGeom prst="rect">
            <a:avLst/>
          </a:prstGeom>
        </p:spPr>
      </p:pic>
    </p:spTree>
    <p:extLst>
      <p:ext uri="{BB962C8B-B14F-4D97-AF65-F5344CB8AC3E}">
        <p14:creationId xmlns:p14="http://schemas.microsoft.com/office/powerpoint/2010/main" val="23194850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4346390" cy="405376"/>
          </a:xfrm>
        </p:spPr>
        <p:txBody>
          <a:bodyPr anchor="t"/>
          <a:lstStyle/>
          <a:p>
            <a:r>
              <a:rPr kumimoji="1" lang="zh-CN" altLang="en-US" sz="2800" dirty="0"/>
              <a:t>背景和意义：</a:t>
            </a:r>
          </a:p>
        </p:txBody>
      </p:sp>
      <p:sp>
        <p:nvSpPr>
          <p:cNvPr id="3" name="文本框 2"/>
          <p:cNvSpPr txBox="1"/>
          <p:nvPr/>
        </p:nvSpPr>
        <p:spPr>
          <a:xfrm>
            <a:off x="450107" y="869726"/>
            <a:ext cx="11450948" cy="1253100"/>
          </a:xfrm>
          <a:prstGeom prst="rect">
            <a:avLst/>
          </a:prstGeom>
        </p:spPr>
        <p:txBody>
          <a:bodyPr wrap="square" rtlCol="0">
            <a:spAutoFit/>
          </a:bodyPr>
          <a:lstStyle>
            <a:defPPr>
              <a:defRPr lang="zh-CN"/>
            </a:defPPr>
            <a:lvl1pPr>
              <a:lnSpc>
                <a:spcPct val="130000"/>
              </a:lnSpc>
            </a:lvl1pPr>
          </a:lstStyle>
          <a:p>
            <a:r>
              <a:rPr lang="zh-CN" altLang="en-US" sz="2000" dirty="0"/>
              <a:t>所以我们决定制作一款能够同时利用到手机的四条边的音乐游戏，以充分调动并锻炼玩家的手眼协调能力，并且通过乐谱制作者的提前设置保证每次音符块能够集中出现在特定的轨道上，而不至于导致过于分散使得游戏难度过大。    </a:t>
            </a:r>
          </a:p>
        </p:txBody>
      </p:sp>
      <p:pic>
        <p:nvPicPr>
          <p:cNvPr id="5" name="图片 4">
            <a:extLst>
              <a:ext uri="{FF2B5EF4-FFF2-40B4-BE49-F238E27FC236}">
                <a16:creationId xmlns:a16="http://schemas.microsoft.com/office/drawing/2014/main" id="{D499A653-8ACB-4A20-B7A9-9D5BA4510859}"/>
              </a:ext>
            </a:extLst>
          </p:cNvPr>
          <p:cNvPicPr>
            <a:picLocks noChangeAspect="1"/>
          </p:cNvPicPr>
          <p:nvPr/>
        </p:nvPicPr>
        <p:blipFill>
          <a:blip r:embed="rId2"/>
          <a:stretch>
            <a:fillRect/>
          </a:stretch>
        </p:blipFill>
        <p:spPr>
          <a:xfrm>
            <a:off x="2275098" y="2335540"/>
            <a:ext cx="7641803" cy="4061379"/>
          </a:xfrm>
          <a:prstGeom prst="rect">
            <a:avLst/>
          </a:prstGeom>
        </p:spPr>
      </p:pic>
    </p:spTree>
    <p:extLst>
      <p:ext uri="{BB962C8B-B14F-4D97-AF65-F5344CB8AC3E}">
        <p14:creationId xmlns:p14="http://schemas.microsoft.com/office/powerpoint/2010/main" val="18970217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软件功能</a:t>
            </a:r>
          </a:p>
        </p:txBody>
      </p:sp>
    </p:spTree>
    <p:extLst>
      <p:ext uri="{BB962C8B-B14F-4D97-AF65-F5344CB8AC3E}">
        <p14:creationId xmlns:p14="http://schemas.microsoft.com/office/powerpoint/2010/main" val="25572824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967820" y="1396854"/>
            <a:ext cx="9090580" cy="3397087"/>
          </a:xfrm>
        </p:spPr>
        <p:txBody>
          <a:bodyPr anchor="t"/>
          <a:lstStyle/>
          <a:p>
            <a:r>
              <a:rPr kumimoji="1" lang="zh-CN" altLang="en-US" sz="2800" dirty="0"/>
              <a:t>音乐游戏：</a:t>
            </a:r>
            <a:endParaRPr lang="en-US" altLang="zh-CN" sz="2800" dirty="0"/>
          </a:p>
          <a:p>
            <a:r>
              <a:rPr kumimoji="1" lang="zh-CN" altLang="en-US" sz="2800" dirty="0"/>
              <a:t>按照一定的节奏敲击音符并且锻炼人的反应能力。</a:t>
            </a:r>
          </a:p>
        </p:txBody>
      </p:sp>
      <p:pic>
        <p:nvPicPr>
          <p:cNvPr id="1026" name="Picture 2" descr="Cytus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64" y="3073387"/>
            <a:ext cx="30670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emo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713" y="3025762"/>
            <a:ext cx="4371975"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ynamix 的图像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9587" y="3125775"/>
            <a:ext cx="385762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006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59" y="251636"/>
            <a:ext cx="9427931" cy="3139634"/>
          </a:xfrm>
        </p:spPr>
        <p:txBody>
          <a:bodyPr/>
          <a:lstStyle/>
          <a:p>
            <a:r>
              <a:rPr kumimoji="1" lang="zh-CN" altLang="en-US" sz="2800" dirty="0"/>
              <a:t>我们的音乐游戏功能：</a:t>
            </a:r>
            <a:endParaRPr kumimoji="1" lang="en-US" altLang="zh-CN" sz="2800" dirty="0"/>
          </a:p>
          <a:p>
            <a:r>
              <a:rPr kumimoji="1" lang="zh-CN" altLang="en-US" sz="2800" dirty="0"/>
              <a:t>解压</a:t>
            </a:r>
            <a:r>
              <a:rPr kumimoji="1" lang="en-US" altLang="zh-CN" sz="1400" strike="sngStrike" dirty="0"/>
              <a:t>(</a:t>
            </a:r>
            <a:r>
              <a:rPr kumimoji="1" lang="zh-CN" altLang="en-US" sz="1400" strike="sngStrike" dirty="0"/>
              <a:t>通过将玩家的怒火转移到制作组上面来从而使得玩家暂时忘记平日的烦恼</a:t>
            </a:r>
            <a:r>
              <a:rPr kumimoji="1" lang="en-US" altLang="zh-CN" sz="1400" strike="sngStrike" dirty="0"/>
              <a:t>)</a:t>
            </a:r>
            <a:endParaRPr kumimoji="1" lang="zh-CN" altLang="en-US" sz="1400" strike="sngStrike" dirty="0"/>
          </a:p>
          <a:p>
            <a:r>
              <a:rPr kumimoji="1" lang="zh-CN" altLang="en-US" sz="2800" dirty="0"/>
              <a:t>，使得玩家放松地享受音乐的同时进行节奏感的锻炼。</a:t>
            </a:r>
            <a:endParaRPr kumimoji="1" lang="en-US" altLang="zh-CN" sz="2800" dirty="0"/>
          </a:p>
        </p:txBody>
      </p:sp>
    </p:spTree>
    <p:extLst>
      <p:ext uri="{BB962C8B-B14F-4D97-AF65-F5344CB8AC3E}">
        <p14:creationId xmlns:p14="http://schemas.microsoft.com/office/powerpoint/2010/main" val="2765856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关键技术</a:t>
            </a:r>
          </a:p>
        </p:txBody>
      </p:sp>
      <p:sp>
        <p:nvSpPr>
          <p:cNvPr id="3" name="文本占位符 2"/>
          <p:cNvSpPr>
            <a:spLocks noGrp="1"/>
          </p:cNvSpPr>
          <p:nvPr>
            <p:ph type="body" sz="quarter" idx="11"/>
          </p:nvPr>
        </p:nvSpPr>
        <p:spPr/>
        <p:txBody>
          <a:bodyPr/>
          <a:lstStyle/>
          <a:p>
            <a:r>
              <a:rPr lang="zh-CN" altLang="en-US" dirty="0">
                <a:solidFill>
                  <a:schemeClr val="tx1"/>
                </a:solidFill>
              </a:rPr>
              <a:t>触摸检测</a:t>
            </a:r>
            <a:endParaRPr lang="en-US" altLang="zh-CN" dirty="0">
              <a:solidFill>
                <a:schemeClr val="tx1"/>
              </a:solidFill>
            </a:endParaRPr>
          </a:p>
          <a:p>
            <a:r>
              <a:rPr lang="zh-CN" altLang="en-US" dirty="0">
                <a:solidFill>
                  <a:schemeClr val="tx1"/>
                </a:solidFill>
              </a:rPr>
              <a:t>池的使用</a:t>
            </a:r>
            <a:endParaRPr lang="en-US" altLang="zh-CN" dirty="0">
              <a:solidFill>
                <a:schemeClr val="tx1"/>
              </a:solidFill>
            </a:endParaRPr>
          </a:p>
          <a:p>
            <a:r>
              <a:rPr lang="zh-CN" altLang="en-US" dirty="0">
                <a:solidFill>
                  <a:schemeClr val="tx1"/>
                </a:solidFill>
              </a:rPr>
              <a:t>音乐可视化</a:t>
            </a:r>
            <a:endParaRPr lang="en-US" altLang="zh-CN" dirty="0">
              <a:solidFill>
                <a:schemeClr val="tx1"/>
              </a:solidFill>
            </a:endParaRPr>
          </a:p>
          <a:p>
            <a:r>
              <a:rPr lang="zh-CN" altLang="en-US" dirty="0">
                <a:solidFill>
                  <a:schemeClr val="tx1"/>
                </a:solidFill>
              </a:rPr>
              <a:t>玻璃碎裂特效</a:t>
            </a:r>
          </a:p>
          <a:p>
            <a:endParaRPr kumimoji="1" lang="zh-CN" altLang="en-US" dirty="0">
              <a:solidFill>
                <a:schemeClr val="tx1"/>
              </a:solidFill>
            </a:endParaRPr>
          </a:p>
        </p:txBody>
      </p:sp>
    </p:spTree>
    <p:extLst>
      <p:ext uri="{BB962C8B-B14F-4D97-AF65-F5344CB8AC3E}">
        <p14:creationId xmlns:p14="http://schemas.microsoft.com/office/powerpoint/2010/main" val="1694729831"/>
      </p:ext>
    </p:extLst>
  </p:cSld>
  <p:clrMapOvr>
    <a:masterClrMapping/>
  </p:clrMapOvr>
  <p:transition spd="slow">
    <p:push dir="u"/>
  </p:transition>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1966</TotalTime>
  <Words>1751</Words>
  <Application>Microsoft Office PowerPoint</Application>
  <PresentationFormat>宽屏</PresentationFormat>
  <Paragraphs>276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李旭科书法</vt:lpstr>
      <vt:lpstr>等线</vt:lpstr>
      <vt:lpstr>Segoe UI Light</vt:lpstr>
      <vt:lpstr>微软雅黑</vt:lpstr>
      <vt:lpstr>Arial</vt:lpstr>
      <vt:lpstr>Segoe UI</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党 自强</cp:lastModifiedBy>
  <cp:revision>208</cp:revision>
  <dcterms:created xsi:type="dcterms:W3CDTF">2015-08-18T02:51:41Z</dcterms:created>
  <dcterms:modified xsi:type="dcterms:W3CDTF">2020-06-20T08:10:10Z</dcterms:modified>
  <cp:category/>
</cp:coreProperties>
</file>