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8" r:id="rId4"/>
    <p:sldId id="335" r:id="rId5"/>
    <p:sldId id="305" r:id="rId6"/>
    <p:sldId id="314" r:id="rId7"/>
    <p:sldId id="339" r:id="rId8"/>
    <p:sldId id="298" r:id="rId9"/>
    <p:sldId id="268" r:id="rId10"/>
    <p:sldId id="299" r:id="rId11"/>
    <p:sldId id="306" r:id="rId12"/>
    <p:sldId id="342" r:id="rId13"/>
    <p:sldId id="343" r:id="rId14"/>
    <p:sldId id="313" r:id="rId15"/>
    <p:sldId id="307" r:id="rId16"/>
    <p:sldId id="344" r:id="rId17"/>
    <p:sldId id="308" r:id="rId18"/>
    <p:sldId id="309" r:id="rId19"/>
    <p:sldId id="267" r:id="rId20"/>
    <p:sldId id="275" r:id="rId21"/>
    <p:sldId id="324" r:id="rId22"/>
    <p:sldId id="325" r:id="rId23"/>
    <p:sldId id="276" r:id="rId24"/>
    <p:sldId id="326" r:id="rId25"/>
    <p:sldId id="333" r:id="rId26"/>
    <p:sldId id="334" r:id="rId27"/>
    <p:sldId id="336" r:id="rId28"/>
    <p:sldId id="338" r:id="rId29"/>
    <p:sldId id="271" r:id="rId30"/>
    <p:sldId id="279" r:id="rId31"/>
    <p:sldId id="281" r:id="rId32"/>
    <p:sldId id="317" r:id="rId33"/>
    <p:sldId id="330" r:id="rId34"/>
    <p:sldId id="328" r:id="rId35"/>
    <p:sldId id="350" r:id="rId36"/>
    <p:sldId id="351" r:id="rId37"/>
    <p:sldId id="331" r:id="rId38"/>
    <p:sldId id="302" r:id="rId39"/>
    <p:sldId id="341" r:id="rId40"/>
    <p:sldId id="303" r:id="rId41"/>
    <p:sldId id="349" r:id="rId42"/>
    <p:sldId id="274" r:id="rId43"/>
    <p:sldId id="323" r:id="rId44"/>
    <p:sldId id="300" r:id="rId45"/>
    <p:sldId id="304" r:id="rId46"/>
    <p:sldId id="26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85100"/>
    <a:srgbClr val="DF6020"/>
    <a:srgbClr val="C75B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9" autoAdjust="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rgbClr val="E85100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E40-1F44-4B98-A4B4-A70E39ED1FC9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7113-1AD9-43F9-8C62-86F7C6CBF3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E40-1F44-4B98-A4B4-A70E39ED1FC9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7113-1AD9-43F9-8C62-86F7C6CBF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E40-1F44-4B98-A4B4-A70E39ED1FC9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7113-1AD9-43F9-8C62-86F7C6CBF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lvl1pPr>
              <a:defRPr>
                <a:solidFill>
                  <a:srgbClr val="E85100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85100"/>
              </a:buClr>
              <a:defRPr/>
            </a:lvl1pPr>
            <a:lvl2pPr>
              <a:buClr>
                <a:srgbClr val="E85100"/>
              </a:buClr>
              <a:defRPr/>
            </a:lvl2pPr>
            <a:lvl3pPr>
              <a:buClr>
                <a:srgbClr val="E85100"/>
              </a:buClr>
              <a:defRPr/>
            </a:lvl3pPr>
            <a:lvl4pPr>
              <a:buClr>
                <a:srgbClr val="E85100"/>
              </a:buClr>
              <a:defRPr/>
            </a:lvl4pPr>
            <a:lvl5pPr>
              <a:buClr>
                <a:srgbClr val="E85100"/>
              </a:buClr>
              <a:defRPr/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E40-1F44-4B98-A4B4-A70E39ED1FC9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7113-1AD9-43F9-8C62-86F7C6CBF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rgbClr val="E85100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E40-1F44-4B98-A4B4-A70E39ED1FC9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7113-1AD9-43F9-8C62-86F7C6CBF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E40-1F44-4B98-A4B4-A70E39ED1FC9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7113-1AD9-43F9-8C62-86F7C6CBF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E40-1F44-4B98-A4B4-A70E39ED1FC9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7113-1AD9-43F9-8C62-86F7C6CBF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E40-1F44-4B98-A4B4-A70E39ED1FC9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7113-1AD9-43F9-8C62-86F7C6CBF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E40-1F44-4B98-A4B4-A70E39ED1FC9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7113-1AD9-43F9-8C62-86F7C6CBF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7E40-1F44-4B98-A4B4-A70E39ED1FC9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87113-1AD9-43F9-8C62-86F7C6CBF3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31B7E40-1F44-4B98-A4B4-A70E39ED1FC9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B87113-1AD9-43F9-8C62-86F7C6CBF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1B7E40-1F44-4B98-A4B4-A70E39ED1FC9}" type="datetimeFigureOut">
              <a:rPr lang="en-US" smtClean="0"/>
              <a:pPr/>
              <a:t>5/17/2010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B87113-1AD9-43F9-8C62-86F7C6CBF3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rgbClr val="DF6020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E85100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rgbClr val="E85100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rgbClr val="E85100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rgbClr val="E85100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rgbClr val="E85100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8048"/>
            <a:ext cx="8077200" cy="1673352"/>
          </a:xfrm>
        </p:spPr>
        <p:txBody>
          <a:bodyPr/>
          <a:lstStyle/>
          <a:p>
            <a:r>
              <a:rPr lang="en-US" dirty="0" smtClean="0"/>
              <a:t>UT/JSC Trick Modeling Initiative 2010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77184"/>
            <a:ext cx="8077200" cy="1499616"/>
          </a:xfrm>
        </p:spPr>
        <p:txBody>
          <a:bodyPr anchor="t"/>
          <a:lstStyle/>
          <a:p>
            <a:r>
              <a:rPr lang="en-US" dirty="0" smtClean="0"/>
              <a:t>Iterative Targeting Algorithm in the Monte Carlo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generic relation between parameters and  controls for a targeter can be represented as: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b="1" dirty="0" smtClean="0"/>
              <a:t>c</a:t>
            </a:r>
            <a:r>
              <a:rPr lang="en-US" dirty="0" smtClean="0"/>
              <a:t> is a vector of </a:t>
            </a:r>
            <a:r>
              <a:rPr lang="en-US" dirty="0" smtClean="0"/>
              <a:t>constraints</a:t>
            </a:r>
            <a:r>
              <a:rPr lang="en-US" dirty="0" smtClean="0"/>
              <a:t>, </a:t>
            </a:r>
            <a:r>
              <a:rPr lang="en-US" b="1" dirty="0" smtClean="0"/>
              <a:t>p</a:t>
            </a:r>
            <a:r>
              <a:rPr lang="en-US" dirty="0" smtClean="0"/>
              <a:t> is a vector of control parameters.</a:t>
            </a:r>
          </a:p>
          <a:p>
            <a:r>
              <a:rPr lang="en-US" dirty="0" smtClean="0"/>
              <a:t>This can be </a:t>
            </a:r>
            <a:r>
              <a:rPr lang="en-US" dirty="0" err="1" smtClean="0"/>
              <a:t>linearized</a:t>
            </a:r>
            <a:r>
              <a:rPr lang="en-US" dirty="0" smtClean="0"/>
              <a:t> as:</a:t>
            </a:r>
          </a:p>
          <a:p>
            <a:r>
              <a:rPr lang="en-US" dirty="0" smtClean="0"/>
              <a:t>M is the “state relation matrix”</a:t>
            </a:r>
          </a:p>
          <a:p>
            <a:endParaRPr 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1409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71925" y="2895600"/>
            <a:ext cx="1200150" cy="409575"/>
          </a:xfrm>
          <a:prstGeom prst="rect">
            <a:avLst/>
          </a:prstGeom>
          <a:noFill/>
        </p:spPr>
      </p:pic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409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,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4376293"/>
            <a:ext cx="1371600" cy="4243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Furthermore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more control variables than there are constraints, there are an infinite number of solutions.</a:t>
            </a:r>
          </a:p>
          <a:p>
            <a:r>
              <a:rPr lang="en-US" dirty="0" smtClean="0"/>
              <a:t>A common method is to choose the “minimum norm” solution.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linearized</a:t>
            </a:r>
            <a:r>
              <a:rPr lang="en-US" dirty="0" smtClean="0"/>
              <a:t> equation admits such a solution:</a:t>
            </a:r>
          </a:p>
          <a:p>
            <a:endParaRPr lang="en-US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5257800"/>
            <a:ext cx="3197225" cy="504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Orbits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state vector:</a:t>
            </a:r>
          </a:p>
          <a:p>
            <a:r>
              <a:rPr lang="en-US" dirty="0" smtClean="0"/>
              <a:t>We can define our </a:t>
            </a:r>
            <a:r>
              <a:rPr lang="el-GR" b="1" dirty="0" smtClean="0"/>
              <a:t>δ</a:t>
            </a:r>
            <a:r>
              <a:rPr lang="en-US" b="1" dirty="0" smtClean="0"/>
              <a:t>c </a:t>
            </a:r>
            <a:r>
              <a:rPr lang="en-US" dirty="0" smtClean="0"/>
              <a:t>as the error in our final position and </a:t>
            </a:r>
            <a:r>
              <a:rPr lang="el-GR" b="1" dirty="0" smtClean="0"/>
              <a:t>δ</a:t>
            </a:r>
            <a:r>
              <a:rPr lang="en-US" b="1" dirty="0" smtClean="0"/>
              <a:t>p</a:t>
            </a:r>
            <a:r>
              <a:rPr lang="en-US" dirty="0" smtClean="0"/>
              <a:t> as our change in initial velocity</a:t>
            </a:r>
          </a:p>
          <a:p>
            <a:r>
              <a:rPr lang="en-US" dirty="0" smtClean="0"/>
              <a:t>It can be shown for this case that:	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b="1" dirty="0" smtClean="0"/>
              <a:t>B</a:t>
            </a:r>
            <a:r>
              <a:rPr lang="en-US" dirty="0" smtClean="0"/>
              <a:t> is the top right corner of the state transition matrix</a:t>
            </a:r>
          </a:p>
          <a:p>
            <a:endParaRPr lang="en-US" dirty="0"/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1" y="1818710"/>
            <a:ext cx="1905000" cy="695890"/>
          </a:xfrm>
          <a:prstGeom prst="rect">
            <a:avLst/>
          </a:prstGeom>
          <a:noFill/>
        </p:spPr>
      </p:pic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2263" y="4343400"/>
            <a:ext cx="3419475" cy="466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Where the STM (</a:t>
            </a:r>
            <a:r>
              <a:rPr lang="el-GR" dirty="0" smtClean="0"/>
              <a:t>Φ</a:t>
            </a:r>
            <a:r>
              <a:rPr lang="en-US" dirty="0" smtClean="0"/>
              <a:t>) is: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STM arises from the </a:t>
            </a:r>
            <a:r>
              <a:rPr lang="en-US" dirty="0" err="1" smtClean="0"/>
              <a:t>linearizing</a:t>
            </a:r>
            <a:r>
              <a:rPr lang="en-US" dirty="0" smtClean="0"/>
              <a:t> about a reference trajectory where:</a:t>
            </a:r>
          </a:p>
          <a:p>
            <a:endParaRPr lang="en-US" dirty="0" smtClean="0"/>
          </a:p>
          <a:p>
            <a:r>
              <a:rPr lang="en-US" dirty="0" smtClean="0"/>
              <a:t>This leaves our targeter with the equation:</a:t>
            </a:r>
          </a:p>
          <a:p>
            <a:endParaRPr lang="en-US" dirty="0" smtClean="0"/>
          </a:p>
          <a:p>
            <a:r>
              <a:rPr lang="en-US" dirty="0" smtClean="0"/>
              <a:t>This constitutes a single impulse time-fixed position targeter.</a:t>
            </a:r>
          </a:p>
          <a:p>
            <a:endParaRPr lang="en-US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52700" y="2328756"/>
            <a:ext cx="4038600" cy="824019"/>
          </a:xfrm>
          <a:prstGeom prst="rect">
            <a:avLst/>
          </a:prstGeom>
          <a:noFill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5225" y="4991100"/>
            <a:ext cx="1733550" cy="419100"/>
          </a:xfrm>
          <a:prstGeom prst="rect">
            <a:avLst/>
          </a:prstGeom>
          <a:noFill/>
        </p:spPr>
      </p:pic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7525" y="4086225"/>
            <a:ext cx="3028950" cy="409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524000" y="1676400"/>
            <a:ext cx="6096000" cy="4953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Algorithm</a:t>
            </a:r>
            <a:endParaRPr lang="en-US" dirty="0"/>
          </a:p>
        </p:txBody>
      </p:sp>
      <p:pic>
        <p:nvPicPr>
          <p:cNvPr id="4" name="Picture 97" descr="MOON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5102" y="2236324"/>
            <a:ext cx="1137459" cy="73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0" descr="EARTH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3435" y="3748794"/>
            <a:ext cx="1720809" cy="129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62"/>
          <p:cNvCxnSpPr>
            <a:cxnSpLocks noChangeShapeType="1"/>
          </p:cNvCxnSpPr>
          <p:nvPr/>
        </p:nvCxnSpPr>
        <p:spPr bwMode="auto">
          <a:xfrm rot="5400000">
            <a:off x="2604840" y="4452761"/>
            <a:ext cx="975174" cy="73978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7" name="Straight Arrow Connector 64"/>
          <p:cNvCxnSpPr>
            <a:cxnSpLocks noChangeShapeType="1"/>
          </p:cNvCxnSpPr>
          <p:nvPr/>
        </p:nvCxnSpPr>
        <p:spPr bwMode="auto">
          <a:xfrm>
            <a:off x="2722533" y="5310241"/>
            <a:ext cx="655720" cy="420333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66"/>
          <p:cNvCxnSpPr>
            <a:cxnSpLocks noChangeShapeType="1"/>
          </p:cNvCxnSpPr>
          <p:nvPr/>
        </p:nvCxnSpPr>
        <p:spPr bwMode="auto">
          <a:xfrm rot="16200000" flipH="1">
            <a:off x="2545993" y="5486782"/>
            <a:ext cx="568729" cy="215649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9" name="Freeform 69"/>
          <p:cNvSpPr>
            <a:spLocks/>
          </p:cNvSpPr>
          <p:nvPr/>
        </p:nvSpPr>
        <p:spPr bwMode="auto">
          <a:xfrm>
            <a:off x="2722533" y="2098893"/>
            <a:ext cx="4152895" cy="4192370"/>
          </a:xfrm>
          <a:custGeom>
            <a:avLst/>
            <a:gdLst>
              <a:gd name="T0" fmla="*/ 0 w 9018711"/>
              <a:gd name="T1" fmla="*/ 6975848 h 9103907"/>
              <a:gd name="T2" fmla="*/ 1971546 w 9018711"/>
              <a:gd name="T3" fmla="*/ 8692399 h 9103907"/>
              <a:gd name="T4" fmla="*/ 5768601 w 9018711"/>
              <a:gd name="T5" fmla="*/ 8765466 h 9103907"/>
              <a:gd name="T6" fmla="*/ 8324294 w 9018711"/>
              <a:gd name="T7" fmla="*/ 6647142 h 9103907"/>
              <a:gd name="T8" fmla="*/ 8981475 w 9018711"/>
              <a:gd name="T9" fmla="*/ 2812256 h 9103907"/>
              <a:gd name="T10" fmla="*/ 8543369 w 9018711"/>
              <a:gd name="T11" fmla="*/ 0 h 91039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018711"/>
              <a:gd name="T19" fmla="*/ 0 h 9103907"/>
              <a:gd name="T20" fmla="*/ 9018711 w 9018711"/>
              <a:gd name="T21" fmla="*/ 9103907 h 91039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018711" h="9103907">
                <a:moveTo>
                  <a:pt x="0" y="6973983"/>
                </a:moveTo>
                <a:cubicBezTo>
                  <a:pt x="356508" y="7491687"/>
                  <a:pt x="1010192" y="8391904"/>
                  <a:pt x="1971701" y="8690093"/>
                </a:cubicBezTo>
                <a:cubicBezTo>
                  <a:pt x="2933210" y="8988282"/>
                  <a:pt x="4710176" y="9103907"/>
                  <a:pt x="5769053" y="8763119"/>
                </a:cubicBezTo>
                <a:cubicBezTo>
                  <a:pt x="6827930" y="8422331"/>
                  <a:pt x="7789439" y="7637302"/>
                  <a:pt x="8324963" y="6645366"/>
                </a:cubicBezTo>
                <a:cubicBezTo>
                  <a:pt x="8860487" y="5653430"/>
                  <a:pt x="8945685" y="3919062"/>
                  <a:pt x="8982198" y="2811501"/>
                </a:cubicBezTo>
                <a:cubicBezTo>
                  <a:pt x="9018711" y="1703940"/>
                  <a:pt x="8544041" y="0"/>
                  <a:pt x="8544041" y="0"/>
                </a:cubicBez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Straight Arrow Connector 72"/>
          <p:cNvCxnSpPr>
            <a:cxnSpLocks noChangeShapeType="1"/>
          </p:cNvCxnSpPr>
          <p:nvPr/>
        </p:nvCxnSpPr>
        <p:spPr bwMode="auto">
          <a:xfrm flipV="1">
            <a:off x="6135641" y="2098893"/>
            <a:ext cx="504400" cy="353080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</p:spPr>
      </p:cxnSp>
      <p:pic>
        <p:nvPicPr>
          <p:cNvPr id="12" name="Picture 4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23995" y="4704961"/>
            <a:ext cx="166671" cy="24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78"/>
          <p:cNvSpPr>
            <a:spLocks noChangeArrowheads="1"/>
          </p:cNvSpPr>
          <p:nvPr/>
        </p:nvSpPr>
        <p:spPr bwMode="auto">
          <a:xfrm>
            <a:off x="2268573" y="3259014"/>
            <a:ext cx="2269801" cy="2269801"/>
          </a:xfrm>
          <a:prstGeom prst="ellipse">
            <a:avLst/>
          </a:prstGeom>
          <a:noFill/>
          <a:ln w="28575" algn="ctr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81"/>
          <p:cNvSpPr>
            <a:spLocks/>
          </p:cNvSpPr>
          <p:nvPr/>
        </p:nvSpPr>
        <p:spPr bwMode="auto">
          <a:xfrm>
            <a:off x="2722533" y="2451974"/>
            <a:ext cx="3527877" cy="3345854"/>
          </a:xfrm>
          <a:custGeom>
            <a:avLst/>
            <a:gdLst>
              <a:gd name="T0" fmla="*/ 0 w 7661643"/>
              <a:gd name="T1" fmla="*/ 6206682 h 7266088"/>
              <a:gd name="T2" fmla="*/ 2920199 w 7661643"/>
              <a:gd name="T3" fmla="*/ 7155949 h 7266088"/>
              <a:gd name="T4" fmla="*/ 5219868 w 7661643"/>
              <a:gd name="T5" fmla="*/ 6863869 h 7266088"/>
              <a:gd name="T6" fmla="*/ 7154483 w 7661643"/>
              <a:gd name="T7" fmla="*/ 5038363 h 7266088"/>
              <a:gd name="T8" fmla="*/ 7629033 w 7661643"/>
              <a:gd name="T9" fmla="*/ 2555695 h 7266088"/>
              <a:gd name="T10" fmla="*/ 7337003 w 7661643"/>
              <a:gd name="T11" fmla="*/ 0 h 72660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61643"/>
              <a:gd name="T19" fmla="*/ 0 h 7266088"/>
              <a:gd name="T20" fmla="*/ 7661643 w 7661643"/>
              <a:gd name="T21" fmla="*/ 7266088 h 72660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61643" h="7266088">
                <a:moveTo>
                  <a:pt x="0" y="6207211"/>
                </a:moveTo>
                <a:cubicBezTo>
                  <a:pt x="356508" y="6724915"/>
                  <a:pt x="2050813" y="7047010"/>
                  <a:pt x="2921039" y="7156549"/>
                </a:cubicBezTo>
                <a:cubicBezTo>
                  <a:pt x="3791265" y="7266088"/>
                  <a:pt x="4515440" y="7217404"/>
                  <a:pt x="5221358" y="6864445"/>
                </a:cubicBezTo>
                <a:cubicBezTo>
                  <a:pt x="5927276" y="6511486"/>
                  <a:pt x="6754904" y="5756884"/>
                  <a:pt x="7156547" y="5038795"/>
                </a:cubicBezTo>
                <a:cubicBezTo>
                  <a:pt x="7558190" y="4320706"/>
                  <a:pt x="7600789" y="3395710"/>
                  <a:pt x="7631216" y="2555911"/>
                </a:cubicBezTo>
                <a:cubicBezTo>
                  <a:pt x="7661643" y="1716112"/>
                  <a:pt x="7339112" y="0"/>
                  <a:pt x="7339112" y="0"/>
                </a:cubicBezTo>
              </a:path>
            </a:pathLst>
          </a:cu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4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8694" y="5696948"/>
            <a:ext cx="201760" cy="24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0773" y="5888474"/>
            <a:ext cx="780724" cy="24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8828" y="1981200"/>
            <a:ext cx="302640" cy="2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9374" y="2485600"/>
            <a:ext cx="184216" cy="2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6096000" y="243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75"/>
          <p:cNvCxnSpPr>
            <a:cxnSpLocks noChangeShapeType="1"/>
          </p:cNvCxnSpPr>
          <p:nvPr/>
        </p:nvCxnSpPr>
        <p:spPr bwMode="auto">
          <a:xfrm flipV="1">
            <a:off x="5261347" y="2451974"/>
            <a:ext cx="857481" cy="134507"/>
          </a:xfrm>
          <a:prstGeom prst="straightConnector1">
            <a:avLst/>
          </a:prstGeom>
          <a:noFill/>
          <a:ln w="19050" algn="ctr">
            <a:solidFill>
              <a:schemeClr val="bg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MATLAB used for prototyping and familiarizing ourselves with the targeting process.</a:t>
            </a:r>
          </a:p>
          <a:p>
            <a:r>
              <a:rPr lang="en-US" dirty="0" smtClean="0"/>
              <a:t>Once working, the algorithm was ported to the Trick environment in the Monte-Carlo framework.</a:t>
            </a:r>
          </a:p>
          <a:p>
            <a:r>
              <a:rPr lang="en-US" dirty="0" smtClean="0"/>
              <a:t>The post-master contains the targeting algorithm.</a:t>
            </a:r>
          </a:p>
          <a:p>
            <a:r>
              <a:rPr lang="en-US" dirty="0" smtClean="0"/>
              <a:t>The pre-master function contains the stop conditions.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Meanwhile…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coded 3 other targeters in </a:t>
            </a:r>
            <a:r>
              <a:rPr lang="en-US" dirty="0" err="1" smtClean="0"/>
              <a:t>Matlab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Time-Free Position targeter</a:t>
            </a:r>
          </a:p>
          <a:p>
            <a:pPr lvl="1"/>
            <a:r>
              <a:rPr lang="en-US" dirty="0" smtClean="0"/>
              <a:t>An Altitude targeter</a:t>
            </a:r>
          </a:p>
          <a:p>
            <a:pPr lvl="1"/>
            <a:r>
              <a:rPr lang="en-US" dirty="0" smtClean="0"/>
              <a:t>A Two Impulse Position targeter (unsuccessful)</a:t>
            </a:r>
          </a:p>
          <a:p>
            <a:r>
              <a:rPr lang="en-US" dirty="0" smtClean="0"/>
              <a:t>Once the time-fixed targeter was running in Trick, tried implementing the time-free version, but ran into trouble.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Free MATLAB Plots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30320" y="1524000"/>
            <a:ext cx="8186566" cy="4502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695" y="1675603"/>
            <a:ext cx="5129238" cy="384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7191" y="1675603"/>
            <a:ext cx="5154505" cy="3865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4268794" y="5541481"/>
            <a:ext cx="4775497" cy="1316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dirty="0" err="1" smtClean="0"/>
              <a:t>del_v</a:t>
            </a:r>
            <a:r>
              <a:rPr lang="en-US" sz="1600" dirty="0" smtClean="0"/>
              <a:t> is [-1.52798, -0.162514, 0] = 1.5366 [km/s]</a:t>
            </a:r>
          </a:p>
          <a:p>
            <a:r>
              <a:rPr lang="en-US" sz="1600" dirty="0" smtClean="0"/>
              <a:t>Iterations – 5</a:t>
            </a:r>
          </a:p>
          <a:p>
            <a:r>
              <a:rPr lang="en-US" sz="1600" dirty="0" smtClean="0"/>
              <a:t>The </a:t>
            </a:r>
            <a:r>
              <a:rPr lang="en-US" sz="1600" dirty="0" err="1" smtClean="0"/>
              <a:t>del_v</a:t>
            </a:r>
            <a:r>
              <a:rPr lang="en-US" sz="1600" dirty="0" smtClean="0"/>
              <a:t> is [-1.52798, -0.162514, 0] [km/s]</a:t>
            </a:r>
          </a:p>
          <a:p>
            <a:r>
              <a:rPr lang="en-US" sz="1600" dirty="0" smtClean="0"/>
              <a:t>The time is 2.880000e+004 [s]</a:t>
            </a:r>
          </a:p>
          <a:p>
            <a:r>
              <a:rPr lang="en-US" sz="1600" dirty="0" smtClean="0"/>
              <a:t>Iterations - 5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rot="10800000" flipV="1">
            <a:off x="3207573" y="1903008"/>
            <a:ext cx="606412" cy="303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38184" y="1524000"/>
            <a:ext cx="1970840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Guess</a:t>
            </a:r>
            <a:endParaRPr lang="en-US" dirty="0"/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-392211" y="4972970"/>
            <a:ext cx="1666844" cy="76591"/>
          </a:xfrm>
          <a:prstGeom prst="bentConnector3">
            <a:avLst>
              <a:gd name="adj1" fmla="val 66008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7114" y="5920489"/>
            <a:ext cx="1212825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 flipH="1" flipV="1">
            <a:off x="3548680" y="4897168"/>
            <a:ext cx="1137023" cy="606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71800" y="5617283"/>
            <a:ext cx="1145391" cy="64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Location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1994748" y="5010871"/>
            <a:ext cx="909618" cy="303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91542" y="5617283"/>
            <a:ext cx="1212825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Earth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88336" y="1524000"/>
            <a:ext cx="2425649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Fixed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936428" y="1524000"/>
            <a:ext cx="2349848" cy="36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Time Free</a:t>
            </a:r>
            <a:endParaRPr lang="en-U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Altitude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Targets a specific altitude rather than a position</a:t>
            </a:r>
          </a:p>
          <a:p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2272605"/>
            <a:ext cx="5791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304800" y="5244405"/>
            <a:ext cx="381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del_v</a:t>
            </a:r>
            <a:r>
              <a:rPr lang="en-US" sz="1400" dirty="0" smtClean="0"/>
              <a:t> is [-0.967235, -1.90185, 0] [km/s]</a:t>
            </a:r>
          </a:p>
          <a:p>
            <a:r>
              <a:rPr lang="en-US" sz="1400" dirty="0" smtClean="0"/>
              <a:t>The time is 1.440000e+004 [s]</a:t>
            </a:r>
          </a:p>
          <a:p>
            <a:r>
              <a:rPr lang="en-US" sz="1400" dirty="0" smtClean="0"/>
              <a:t>Iterations - 7</a:t>
            </a:r>
          </a:p>
          <a:p>
            <a:r>
              <a:rPr lang="en-US" sz="1400" dirty="0" smtClean="0"/>
              <a:t>target - 6.578000e+003</a:t>
            </a:r>
          </a:p>
          <a:p>
            <a:r>
              <a:rPr lang="en-US" sz="1400" dirty="0" err="1" smtClean="0"/>
              <a:t>inital</a:t>
            </a:r>
            <a:r>
              <a:rPr lang="en-US" sz="1400" dirty="0" smtClean="0"/>
              <a:t> - 4.200000e+004</a:t>
            </a:r>
          </a:p>
          <a:p>
            <a:r>
              <a:rPr lang="en-US" sz="1400" dirty="0" smtClean="0"/>
              <a:t>final - 6.578000e+003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24200" y="5015805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971800" y="4253805"/>
            <a:ext cx="22860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124200" y="2807593"/>
            <a:ext cx="3352800" cy="303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28800" y="303460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Guess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71600" y="41014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Altitude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752600" y="486340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Final Position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Kyle Brill, Chun-Yi Wu, Victor Rodriguez, Harsh Shah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Thank you for having us </a:t>
            </a:r>
            <a:r>
              <a:rPr lang="en-US" dirty="0" smtClean="0"/>
              <a:t>out</a:t>
            </a:r>
          </a:p>
          <a:p>
            <a:r>
              <a:rPr lang="en-US" dirty="0" smtClean="0"/>
              <a:t>Group members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19200" y="3200400"/>
            <a:ext cx="327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Field </a:t>
            </a:r>
            <a:r>
              <a:rPr lang="en-US" sz="3200" dirty="0" err="1" smtClean="0"/>
              <a:t>Manar</a:t>
            </a:r>
            <a:endParaRPr lang="en-US" sz="3200" dirty="0" smtClean="0"/>
          </a:p>
          <a:p>
            <a:r>
              <a:rPr lang="en-US" sz="3200" dirty="0" smtClean="0"/>
              <a:t>Zach </a:t>
            </a:r>
            <a:r>
              <a:rPr lang="en-US" sz="3200" dirty="0" err="1" smtClean="0"/>
              <a:t>Tschirhart</a:t>
            </a:r>
            <a:endParaRPr lang="en-US" sz="3200" dirty="0" smtClean="0"/>
          </a:p>
          <a:p>
            <a:r>
              <a:rPr lang="en-US" sz="3200" dirty="0" smtClean="0"/>
              <a:t>Chun-Yi Wu</a:t>
            </a:r>
          </a:p>
          <a:p>
            <a:r>
              <a:rPr lang="en-US" sz="3200" dirty="0" smtClean="0"/>
              <a:t>Travis Sanders</a:t>
            </a:r>
          </a:p>
          <a:p>
            <a:r>
              <a:rPr lang="en-US" sz="3200" dirty="0" err="1" smtClean="0"/>
              <a:t>Szu</a:t>
            </a:r>
            <a:r>
              <a:rPr lang="en-US" sz="3200" dirty="0" smtClean="0"/>
              <a:t>-Chun Hung</a:t>
            </a:r>
          </a:p>
          <a:p>
            <a:r>
              <a:rPr lang="en-US" sz="3200" dirty="0" smtClean="0"/>
              <a:t>Michael </a:t>
            </a:r>
            <a:r>
              <a:rPr lang="en-US" sz="3200" dirty="0" err="1" smtClean="0"/>
              <a:t>Tarng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876800" y="3200400"/>
            <a:ext cx="342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James </a:t>
            </a:r>
            <a:r>
              <a:rPr lang="en-US" sz="3200" dirty="0" err="1" smtClean="0"/>
              <a:t>Dearman</a:t>
            </a:r>
            <a:endParaRPr lang="en-US" sz="3200" dirty="0" smtClean="0"/>
          </a:p>
          <a:p>
            <a:r>
              <a:rPr lang="en-US" sz="3200" dirty="0" smtClean="0"/>
              <a:t>Victor Rodriguez</a:t>
            </a:r>
          </a:p>
          <a:p>
            <a:r>
              <a:rPr lang="en-US" sz="3200" dirty="0" smtClean="0"/>
              <a:t>Harsh Shah</a:t>
            </a:r>
          </a:p>
          <a:p>
            <a:r>
              <a:rPr lang="en-US" sz="3200" dirty="0" smtClean="0"/>
              <a:t>Chris </a:t>
            </a:r>
            <a:r>
              <a:rPr lang="en-US" sz="3200" dirty="0" err="1" smtClean="0"/>
              <a:t>Cutlip</a:t>
            </a:r>
            <a:endParaRPr lang="en-US" sz="3200" dirty="0" smtClean="0"/>
          </a:p>
          <a:p>
            <a:r>
              <a:rPr lang="en-US" sz="3200" dirty="0" smtClean="0"/>
              <a:t>Kyle Brill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Necessity of 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STM </a:t>
            </a:r>
            <a:r>
              <a:rPr lang="en-US" dirty="0" smtClean="0"/>
              <a:t>matrix </a:t>
            </a:r>
            <a:r>
              <a:rPr lang="en-US" dirty="0" smtClean="0"/>
              <a:t>differential equation: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Requires evaluating partials </a:t>
            </a:r>
            <a:r>
              <a:rPr lang="en-US" dirty="0" smtClean="0"/>
              <a:t>for the </a:t>
            </a:r>
            <a:r>
              <a:rPr lang="en-US" dirty="0" err="1" smtClean="0"/>
              <a:t>Jacobian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JEOD </a:t>
            </a:r>
            <a:r>
              <a:rPr lang="en-US" dirty="0" smtClean="0"/>
              <a:t>uses complicated models which are not directly available to the </a:t>
            </a:r>
            <a:r>
              <a:rPr lang="en-US" dirty="0" smtClean="0"/>
              <a:t>targeter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67000" y="2590800"/>
            <a:ext cx="3686175" cy="542925"/>
          </a:xfrm>
          <a:prstGeom prst="rect">
            <a:avLst/>
          </a:prstGeom>
          <a:noFill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smtClean="0"/>
              <a:t>six perturbation vectors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And apply them to the reference trajectory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3048000" y="4953000"/>
            <a:ext cx="25359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405422" y="2438400"/>
            <a:ext cx="4333156" cy="1816040"/>
            <a:chOff x="2362200" y="2514600"/>
            <a:chExt cx="4333156" cy="1816040"/>
          </a:xfrm>
        </p:grpSpPr>
        <p:pic>
          <p:nvPicPr>
            <p:cNvPr id="58371" name="Picture 3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62200" y="2535716"/>
              <a:ext cx="1081177" cy="1773807"/>
            </a:xfrm>
            <a:prstGeom prst="rect">
              <a:avLst/>
            </a:prstGeom>
            <a:noFill/>
          </p:spPr>
        </p:pic>
        <p:pic>
          <p:nvPicPr>
            <p:cNvPr id="58370" name="Picture 2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48819" y="2514600"/>
              <a:ext cx="1089624" cy="1816040"/>
            </a:xfrm>
            <a:prstGeom prst="rect">
              <a:avLst/>
            </a:prstGeom>
            <a:noFill/>
          </p:spPr>
        </p:pic>
        <p:pic>
          <p:nvPicPr>
            <p:cNvPr id="58369" name="Picture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05732" y="2514600"/>
              <a:ext cx="1089624" cy="1816040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3579926" y="3200400"/>
              <a:ext cx="306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,</a:t>
              </a:r>
              <a:endParaRPr lang="en-US" sz="24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27726" y="3195935"/>
              <a:ext cx="306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…</a:t>
              </a:r>
              <a:endParaRPr lang="en-US" sz="24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47775" y="5074622"/>
            <a:ext cx="6648450" cy="478543"/>
            <a:chOff x="1133475" y="5543490"/>
            <a:chExt cx="6648450" cy="478543"/>
          </a:xfrm>
        </p:grpSpPr>
        <p:pic>
          <p:nvPicPr>
            <p:cNvPr id="58379" name="Picture 11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33475" y="5586413"/>
              <a:ext cx="2114550" cy="409575"/>
            </a:xfrm>
            <a:prstGeom prst="rect">
              <a:avLst/>
            </a:prstGeom>
            <a:noFill/>
          </p:spPr>
        </p:pic>
        <p:pic>
          <p:nvPicPr>
            <p:cNvPr id="58378" name="Picture 10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571875" y="5586413"/>
              <a:ext cx="390525" cy="409575"/>
            </a:xfrm>
            <a:prstGeom prst="rect">
              <a:avLst/>
            </a:prstGeom>
            <a:noFill/>
          </p:spPr>
        </p:pic>
        <p:pic>
          <p:nvPicPr>
            <p:cNvPr id="58377" name="Picture 9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72050" y="5586413"/>
              <a:ext cx="2114550" cy="409575"/>
            </a:xfrm>
            <a:prstGeom prst="rect">
              <a:avLst/>
            </a:prstGeom>
            <a:noFill/>
          </p:spPr>
        </p:pic>
        <p:pic>
          <p:nvPicPr>
            <p:cNvPr id="58376" name="Picture 8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91400" y="5586413"/>
              <a:ext cx="390525" cy="409575"/>
            </a:xfrm>
            <a:prstGeom prst="rect">
              <a:avLst/>
            </a:prstGeom>
            <a:noFill/>
          </p:spPr>
        </p:pic>
        <p:sp>
          <p:nvSpPr>
            <p:cNvPr id="58382" name="Rectangle 14"/>
            <p:cNvSpPr>
              <a:spLocks noChangeArrowheads="1"/>
            </p:cNvSpPr>
            <p:nvPr/>
          </p:nvSpPr>
          <p:spPr bwMode="auto">
            <a:xfrm>
              <a:off x="4191000" y="5560368"/>
              <a:ext cx="32252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383" name="Rectangle 15"/>
            <p:cNvSpPr>
              <a:spLocks noChangeArrowheads="1"/>
            </p:cNvSpPr>
            <p:nvPr/>
          </p:nvSpPr>
          <p:spPr bwMode="auto">
            <a:xfrm>
              <a:off x="7086600" y="5560368"/>
              <a:ext cx="2535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67075" y="5543490"/>
              <a:ext cx="306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+</a:t>
              </a:r>
              <a:endParaRPr lang="en-US" sz="2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5562600"/>
              <a:ext cx="306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mbria Math" pitchFamily="18" charset="0"/>
                  <a:ea typeface="Cambria Math" pitchFamily="18" charset="0"/>
                </a:rPr>
                <a:t>+</a:t>
              </a:r>
              <a:endParaRPr lang="en-US" sz="2000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65726" y="5558135"/>
              <a:ext cx="306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mbria Math" pitchFamily="18" charset="0"/>
                  <a:ea typeface="Cambria Math" pitchFamily="18" charset="0"/>
                </a:rPr>
                <a:t>…</a:t>
              </a:r>
              <a:endParaRPr lang="en-US" sz="2400" dirty="0">
                <a:latin typeface="Cambria Math" pitchFamily="18" charset="0"/>
                <a:ea typeface="Cambria Math" pitchFamily="18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 method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set up a 42 element state vector </a:t>
            </a:r>
            <a:r>
              <a:rPr lang="en-US" dirty="0" smtClean="0"/>
              <a:t>for </a:t>
            </a:r>
            <a:r>
              <a:rPr lang="en-US" dirty="0" smtClean="0"/>
              <a:t>numerical integration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now have all the information to </a:t>
            </a:r>
            <a:r>
              <a:rPr lang="en-US" dirty="0" smtClean="0"/>
              <a:t>approximate </a:t>
            </a:r>
            <a:r>
              <a:rPr lang="en-US" dirty="0" smtClean="0"/>
              <a:t>the STM:</a:t>
            </a:r>
            <a:endParaRPr lang="en-US" dirty="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3448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0" y="2390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2362200"/>
            <a:ext cx="2590800" cy="1466631"/>
          </a:xfrm>
          <a:prstGeom prst="rect">
            <a:avLst/>
          </a:prstGeom>
          <a:noFill/>
        </p:spPr>
      </p:pic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0" y="2333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2162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29" name="Picture 2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33513" y="4953000"/>
            <a:ext cx="6276975" cy="1533525"/>
          </a:xfrm>
          <a:prstGeom prst="rect">
            <a:avLst/>
          </a:prstGeom>
          <a:noFill/>
        </p:spPr>
      </p:pic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0" y="1990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Verification</a:t>
            </a:r>
            <a:endParaRPr lang="en-US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381125" y="2590800"/>
            <a:ext cx="1828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Integrate </a:t>
            </a:r>
          </a:p>
          <a:p>
            <a:pPr algn="ctr"/>
            <a:r>
              <a:rPr lang="en-US" dirty="0" smtClean="0"/>
              <a:t>Reference State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381125" y="19050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Targeting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6" idx="0"/>
          </p:cNvCxnSpPr>
          <p:nvPr/>
        </p:nvCxnSpPr>
        <p:spPr>
          <a:xfrm rot="5400000">
            <a:off x="2181225" y="2476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381125" y="35814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Integrate</a:t>
            </a:r>
          </a:p>
          <a:p>
            <a:pPr algn="ctr"/>
            <a:r>
              <a:rPr lang="en-US" dirty="0" smtClean="0"/>
              <a:t>Matrix Differential</a:t>
            </a:r>
          </a:p>
          <a:p>
            <a:pPr algn="ctr"/>
            <a:r>
              <a:rPr lang="en-US" dirty="0" smtClean="0"/>
              <a:t>Equation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13" idx="0"/>
          </p:cNvCxnSpPr>
          <p:nvPr/>
        </p:nvCxnSpPr>
        <p:spPr>
          <a:xfrm rot="5400000">
            <a:off x="2181225" y="34671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990601" y="4038600"/>
            <a:ext cx="390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38100" y="3086100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1"/>
          </p:cNvCxnSpPr>
          <p:nvPr/>
        </p:nvCxnSpPr>
        <p:spPr>
          <a:xfrm>
            <a:off x="990600" y="2133600"/>
            <a:ext cx="3905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4419600" y="2590800"/>
            <a:ext cx="1828800" cy="914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Integrate</a:t>
            </a:r>
          </a:p>
          <a:p>
            <a:pPr algn="ctr"/>
            <a:r>
              <a:rPr lang="en-US" dirty="0" smtClean="0"/>
              <a:t>42 Element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State Vector</a:t>
            </a:r>
            <a:endParaRPr lang="en-US" dirty="0"/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4419600" y="19050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Targeting</a:t>
            </a:r>
            <a:endParaRPr lang="en-US" dirty="0"/>
          </a:p>
        </p:txBody>
      </p:sp>
      <p:cxnSp>
        <p:nvCxnSpPr>
          <p:cNvPr id="37" name="Straight Arrow Connector 36"/>
          <p:cNvCxnSpPr>
            <a:stCxn id="36" idx="2"/>
            <a:endCxn id="35" idx="0"/>
          </p:cNvCxnSpPr>
          <p:nvPr/>
        </p:nvCxnSpPr>
        <p:spPr>
          <a:xfrm rot="5400000">
            <a:off x="5219700" y="2476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2"/>
            <a:endCxn id="40" idx="0"/>
          </p:cNvCxnSpPr>
          <p:nvPr/>
        </p:nvCxnSpPr>
        <p:spPr>
          <a:xfrm rot="5400000">
            <a:off x="5219700" y="36195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419600" y="3733800"/>
            <a:ext cx="1828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Calculate STM</a:t>
            </a:r>
            <a:endParaRPr lang="en-US" dirty="0"/>
          </a:p>
        </p:txBody>
      </p:sp>
      <p:cxnSp>
        <p:nvCxnSpPr>
          <p:cNvPr id="42" name="Straight Connector 41"/>
          <p:cNvCxnSpPr>
            <a:stCxn id="40" idx="1"/>
          </p:cNvCxnSpPr>
          <p:nvPr/>
        </p:nvCxnSpPr>
        <p:spPr>
          <a:xfrm rot="10800000">
            <a:off x="4029076" y="4114800"/>
            <a:ext cx="390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3038475" y="3124200"/>
            <a:ext cx="198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6" idx="1"/>
          </p:cNvCxnSpPr>
          <p:nvPr/>
        </p:nvCxnSpPr>
        <p:spPr>
          <a:xfrm>
            <a:off x="4029075" y="2133600"/>
            <a:ext cx="39052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Both methods produced same STM for each iteration</a:t>
            </a:r>
          </a:p>
          <a:p>
            <a:r>
              <a:rPr lang="en-US" dirty="0" smtClean="0"/>
              <a:t>Targeted same desired final position </a:t>
            </a:r>
          </a:p>
        </p:txBody>
      </p:sp>
      <p:sp>
        <p:nvSpPr>
          <p:cNvPr id="54" name="Right Brace 53"/>
          <p:cNvSpPr/>
          <p:nvPr/>
        </p:nvSpPr>
        <p:spPr>
          <a:xfrm>
            <a:off x="6324600" y="2895600"/>
            <a:ext cx="381000" cy="1295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auto">
          <a:xfrm>
            <a:off x="6858000" y="33528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Finite Differencing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to Trick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Updated Ball </a:t>
            </a:r>
            <a:r>
              <a:rPr lang="en-US" dirty="0" smtClean="0"/>
              <a:t>state object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Updated Integration </a:t>
            </a:r>
            <a:r>
              <a:rPr lang="en-US" dirty="0" smtClean="0"/>
              <a:t>and Derivative jobs use 42 element state </a:t>
            </a:r>
            <a:r>
              <a:rPr lang="en-US" dirty="0" smtClean="0"/>
              <a:t>vector</a:t>
            </a:r>
          </a:p>
          <a:p>
            <a:r>
              <a:rPr lang="en-US" dirty="0" smtClean="0"/>
              <a:t>Added a STM calculator to the slave </a:t>
            </a:r>
            <a:endParaRPr lang="en-US" dirty="0" smtClean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8200" y="2819400"/>
            <a:ext cx="3133725" cy="428625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91000" y="3048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2286000"/>
            <a:ext cx="2152650" cy="1571625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FD to </a:t>
            </a:r>
            <a:r>
              <a:rPr lang="en-US" dirty="0" smtClean="0"/>
              <a:t>Targeting in Trick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(</a:t>
            </a:r>
            <a:r>
              <a:rPr lang="en-US" dirty="0" err="1" smtClean="0"/>
              <a:t>SIM_Ball</a:t>
            </a:r>
            <a:r>
              <a:rPr lang="en-US" dirty="0" smtClean="0"/>
              <a:t>++_L1)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895600" y="1952296"/>
            <a:ext cx="5638800" cy="4677103"/>
          </a:xfrm>
          <a:prstGeom prst="rect">
            <a:avLst/>
          </a:prstGeom>
          <a:solidFill>
            <a:schemeClr val="accent5">
              <a:alpha val="2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86100" y="2347747"/>
            <a:ext cx="5257800" cy="38862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3505200" y="2950121"/>
            <a:ext cx="2133600" cy="26814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Master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PreJobs</a:t>
            </a:r>
            <a:endParaRPr lang="en-US" dirty="0" smtClean="0"/>
          </a:p>
          <a:p>
            <a:pPr algn="ctr"/>
            <a:r>
              <a:rPr lang="en-US" dirty="0" smtClean="0"/>
              <a:t>(End Condition)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PostJobs</a:t>
            </a:r>
            <a:endParaRPr lang="en-US" dirty="0" smtClean="0"/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Targeting)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38400" y="4290450"/>
            <a:ext cx="457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09600" y="3909847"/>
            <a:ext cx="1828800" cy="762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Input Files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10200" y="3657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096000" y="3293021"/>
            <a:ext cx="2057400" cy="1995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Slave</a:t>
            </a:r>
          </a:p>
          <a:p>
            <a:pPr algn="ctr"/>
            <a:r>
              <a:rPr lang="en-US" dirty="0" smtClean="0"/>
              <a:t>(EOM)</a:t>
            </a:r>
          </a:p>
          <a:p>
            <a:pPr algn="ctr"/>
            <a:r>
              <a:rPr lang="en-US" dirty="0" smtClean="0"/>
              <a:t>(Finit</a:t>
            </a:r>
            <a:r>
              <a:rPr lang="en-US" dirty="0" smtClean="0"/>
              <a:t>e Differencing</a:t>
            </a:r>
            <a:r>
              <a:rPr lang="en-US" dirty="0" smtClean="0"/>
              <a:t>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10800000">
            <a:off x="5257800" y="5105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29200" y="2514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Monte Carlo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24200" y="16002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S_define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914900" y="198120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Trick Executive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rot="10800000">
            <a:off x="3276600" y="5867399"/>
            <a:ext cx="129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1714500" y="4305300"/>
            <a:ext cx="3124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1" idx="0"/>
          </p:cNvCxnSpPr>
          <p:nvPr/>
        </p:nvCxnSpPr>
        <p:spPr>
          <a:xfrm rot="5400000">
            <a:off x="4468541" y="2846661"/>
            <a:ext cx="20691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733800" y="3581400"/>
            <a:ext cx="1676400" cy="609600"/>
          </a:xfrm>
          <a:prstGeom prst="rect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886200" y="4953000"/>
            <a:ext cx="1371600" cy="609600"/>
          </a:xfrm>
          <a:prstGeom prst="rect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rot="5400000" flipH="1" flipV="1">
            <a:off x="4457700" y="5753100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>
            <a:off x="3276600" y="2743199"/>
            <a:ext cx="129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</a:t>
            </a:r>
            <a:r>
              <a:rPr lang="en-US" dirty="0" smtClean="0"/>
              <a:t>Target </a:t>
            </a:r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" name="Picture 4" descr="Run_part1_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828800"/>
            <a:ext cx="4339985" cy="4686300"/>
          </a:xfrm>
          <a:prstGeom prst="rect">
            <a:avLst/>
          </a:prstGeom>
        </p:spPr>
      </p:pic>
      <p:pic>
        <p:nvPicPr>
          <p:cNvPr id="6" name="Picture 5" descr="Run_part2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95800" y="2225986"/>
            <a:ext cx="4578280" cy="389192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3457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 descr="TrickTarge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719468"/>
            <a:ext cx="3810000" cy="4929931"/>
          </a:xfrm>
          <a:prstGeom prst="rect">
            <a:avLst/>
          </a:prstGeom>
        </p:spPr>
      </p:pic>
      <p:pic>
        <p:nvPicPr>
          <p:cNvPr id="9" name="Picture 8" descr="MatlabTargetCro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0601" y="1932214"/>
            <a:ext cx="3657600" cy="47733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76852" y="1600200"/>
            <a:ext cx="27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MATLAB Targeting Curves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1100" y="1600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Trick Targeting Curves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91000" y="55626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Position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5400" y="5867400"/>
            <a:ext cx="2819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</p:cNvCxnSpPr>
          <p:nvPr/>
        </p:nvCxnSpPr>
        <p:spPr>
          <a:xfrm rot="10800000">
            <a:off x="3733800" y="5638800"/>
            <a:ext cx="457200" cy="246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14800" y="21336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Position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1143000" y="2286000"/>
            <a:ext cx="3048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914900" y="25527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JEOD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Zach </a:t>
            </a:r>
            <a:r>
              <a:rPr lang="en-US" dirty="0" err="1" smtClean="0"/>
              <a:t>Tschirhart</a:t>
            </a:r>
            <a:r>
              <a:rPr lang="en-US" dirty="0" smtClean="0"/>
              <a:t>, Travis Sanders, Chris </a:t>
            </a:r>
            <a:r>
              <a:rPr lang="en-US" dirty="0" err="1" smtClean="0"/>
              <a:t>Cutlip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Demonstrate the ability of the Monte Carlo framework in Trick to function as a targeter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Code simple differential corrections targeter</a:t>
            </a:r>
          </a:p>
          <a:p>
            <a:pPr lvl="1"/>
            <a:r>
              <a:rPr lang="en-US" dirty="0" smtClean="0"/>
              <a:t>Integrate targeting algorithm with JEOD to take advantage of more complex models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Corbel" pitchFamily="18"/>
              </a:rPr>
              <a:t>Setup the JEOD environment and successfully ran the tutorial simulations</a:t>
            </a:r>
          </a:p>
          <a:p>
            <a:pPr lvl="0"/>
            <a:r>
              <a:rPr lang="en-US" dirty="0" smtClean="0">
                <a:latin typeface="Corbel" pitchFamily="18"/>
              </a:rPr>
              <a:t>Modified initial conditions in SIM_1 to compare with the Ball++ orbit in order to help graphically verify that the JEOD models worked as expected</a:t>
            </a:r>
          </a:p>
          <a:p>
            <a:pPr lvl="0"/>
            <a:r>
              <a:rPr lang="en-US" dirty="0" smtClean="0">
                <a:latin typeface="Corbel" pitchFamily="18"/>
              </a:rPr>
              <a:t>Compared both sets of simulation plots and recorded matching results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Comparison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011651"/>
            <a:ext cx="4290201" cy="477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04358"/>
            <a:ext cx="4258929" cy="4777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362200" y="66117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</a:t>
            </a:r>
            <a:r>
              <a:rPr lang="en-US" sz="1000" dirty="0" smtClean="0"/>
              <a:t>(km)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67389" y="39535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y(km)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6705600" y="661178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x(m)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4276011" y="395358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y(m)</a:t>
            </a:r>
            <a:endParaRPr lang="en-US" sz="10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8975" y="1684338"/>
            <a:ext cx="3963988" cy="858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>
            <a:spAutoFit/>
          </a:bodyPr>
          <a:lstStyle/>
          <a:p>
            <a:pPr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dirty="0">
                <a:solidFill>
                  <a:srgbClr val="000000"/>
                </a:solidFill>
                <a:latin typeface="Corbel" pitchFamily="34" charset="0"/>
              </a:rPr>
              <a:t>Using the existing Ball++ Simulation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734050" y="1676400"/>
            <a:ext cx="2286000" cy="601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60876" rIns="90000" bIns="45000">
            <a:spAutoFit/>
          </a:bodyPr>
          <a:lstStyle/>
          <a:p>
            <a:pPr hangingPunct="1">
              <a:tabLst>
                <a:tab pos="723900" algn="l"/>
                <a:tab pos="1447800" algn="l"/>
                <a:tab pos="2171700" algn="l"/>
              </a:tabLst>
            </a:pPr>
            <a:r>
              <a:rPr lang="en-US">
                <a:solidFill>
                  <a:srgbClr val="000000"/>
                </a:solidFill>
                <a:latin typeface="Corbel" pitchFamily="34" charset="0"/>
              </a:rPr>
              <a:t>Using JEOD models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Targeting to JEOD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Wrap the Targeting Algorithm around SIM_1 from the JEOD Tutorials</a:t>
            </a:r>
          </a:p>
          <a:p>
            <a:pPr marL="863600" lvl="1" indent="-323850">
              <a:spcAft>
                <a:spcPts val="1425"/>
              </a:spcAft>
              <a:buSzPct val="45000"/>
              <a:buFont typeface="Wingdings" pitchFamily="2" charset="2"/>
              <a:buChar char="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Corbel" pitchFamily="34" charset="0"/>
              </a:rPr>
              <a:t>SIM_1 is the simple gravity simulation therefore it should recommend the same delta v as the first EOM studied</a:t>
            </a:r>
          </a:p>
          <a:p>
            <a:pPr marL="431800" indent="-323850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Modify only the specific simulation files (e.g. </a:t>
            </a:r>
            <a:r>
              <a:rPr lang="en-US" dirty="0" err="1" smtClean="0">
                <a:solidFill>
                  <a:srgbClr val="000000"/>
                </a:solidFill>
                <a:latin typeface="Corbel" pitchFamily="34" charset="0"/>
              </a:rPr>
              <a:t>S_define</a:t>
            </a:r>
            <a:r>
              <a:rPr lang="en-US" dirty="0" smtClean="0">
                <a:solidFill>
                  <a:srgbClr val="000000"/>
                </a:solidFill>
                <a:latin typeface="Corbel" pitchFamily="34" charset="0"/>
              </a:rPr>
              <a:t>, Optimization.cpp, etc.) without interfering with the JEOD models</a:t>
            </a:r>
            <a:endParaRPr lang="en-US" dirty="0">
              <a:solidFill>
                <a:srgbClr val="000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 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31800" indent="-32385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orbel" pitchFamily="34" charset="0"/>
              </a:rPr>
              <a:t>JEOD does not take in a 42 element </a:t>
            </a:r>
            <a:r>
              <a:rPr lang="en-US" sz="2500" dirty="0" smtClean="0">
                <a:solidFill>
                  <a:srgbClr val="000000"/>
                </a:solidFill>
                <a:latin typeface="Corbel" pitchFamily="34" charset="0"/>
              </a:rPr>
              <a:t>vector</a:t>
            </a:r>
          </a:p>
          <a:p>
            <a:pPr marL="431800" indent="-32385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500" dirty="0" smtClean="0">
              <a:solidFill>
                <a:srgbClr val="000000"/>
              </a:solidFill>
              <a:latin typeface="Corbel" pitchFamily="34" charset="0"/>
            </a:endParaRPr>
          </a:p>
          <a:p>
            <a:pPr marL="431800" indent="-32385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500" dirty="0" smtClean="0">
              <a:solidFill>
                <a:srgbClr val="000000"/>
              </a:solidFill>
              <a:latin typeface="Corbel" pitchFamily="34" charset="0"/>
            </a:endParaRPr>
          </a:p>
          <a:p>
            <a:pPr marL="431800" indent="-32385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500" dirty="0" smtClean="0">
              <a:solidFill>
                <a:srgbClr val="000000"/>
              </a:solidFill>
              <a:latin typeface="Corbel" pitchFamily="34" charset="0"/>
            </a:endParaRPr>
          </a:p>
          <a:p>
            <a:pPr marL="431800" indent="-32385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500" dirty="0" smtClean="0">
              <a:solidFill>
                <a:srgbClr val="000000"/>
              </a:solidFill>
              <a:latin typeface="Corbel" pitchFamily="34" charset="0"/>
            </a:endParaRPr>
          </a:p>
          <a:p>
            <a:pPr marL="431800" indent="-32385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500" dirty="0" smtClean="0">
              <a:solidFill>
                <a:srgbClr val="000000"/>
              </a:solidFill>
              <a:latin typeface="Corbel" pitchFamily="34" charset="0"/>
            </a:endParaRPr>
          </a:p>
          <a:p>
            <a:pPr marL="431800" indent="-32385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orbel" pitchFamily="34" charset="0"/>
              </a:rPr>
              <a:t>Due </a:t>
            </a:r>
            <a:r>
              <a:rPr lang="en-US" sz="2500" dirty="0" smtClean="0">
                <a:solidFill>
                  <a:srgbClr val="000000"/>
                </a:solidFill>
                <a:latin typeface="Corbel" pitchFamily="34" charset="0"/>
              </a:rPr>
              <a:t>to the above complications a new method had to be developed to acquire necessary trajectory </a:t>
            </a:r>
            <a:r>
              <a:rPr lang="en-US" sz="2500" dirty="0" smtClean="0">
                <a:solidFill>
                  <a:srgbClr val="000000"/>
                </a:solidFill>
                <a:latin typeface="Corbel" pitchFamily="34" charset="0"/>
              </a:rPr>
              <a:t>information</a:t>
            </a:r>
          </a:p>
          <a:p>
            <a:pPr marL="431800" indent="-323850">
              <a:spcAft>
                <a:spcPts val="1425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500" dirty="0" smtClean="0">
                <a:solidFill>
                  <a:srgbClr val="000000"/>
                </a:solidFill>
                <a:latin typeface="Corbel" pitchFamily="34" charset="0"/>
              </a:rPr>
              <a:t>STM </a:t>
            </a:r>
            <a:r>
              <a:rPr lang="en-US" sz="2500" dirty="0" smtClean="0">
                <a:solidFill>
                  <a:srgbClr val="000000"/>
                </a:solidFill>
                <a:latin typeface="Corbel" pitchFamily="34" charset="0"/>
              </a:rPr>
              <a:t>calculation moved to Master from Slave</a:t>
            </a:r>
            <a:endParaRPr lang="en-US" sz="2500" dirty="0">
              <a:solidFill>
                <a:srgbClr val="000000"/>
              </a:solidFill>
              <a:latin typeface="Corbe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324100" y="2743200"/>
            <a:ext cx="4495800" cy="1905000"/>
            <a:chOff x="2438400" y="2667000"/>
            <a:chExt cx="4495800" cy="19050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267200" y="3047999"/>
              <a:ext cx="762000" cy="15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029200" y="2667000"/>
              <a:ext cx="1905000" cy="1905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JEOD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0800000">
              <a:off x="4267200" y="4265612"/>
              <a:ext cx="762000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438400" y="2667000"/>
              <a:ext cx="1828800" cy="7620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err="1" smtClean="0"/>
                <a:t>Env</a:t>
              </a:r>
              <a:r>
                <a:rPr lang="en-US" dirty="0" smtClean="0"/>
                <a:t>, </a:t>
              </a:r>
              <a:r>
                <a:rPr lang="en-US" dirty="0" err="1" smtClean="0"/>
                <a:t>Dyn</a:t>
              </a:r>
              <a:r>
                <a:rPr lang="en-US" dirty="0" smtClean="0"/>
                <a:t>, Vehicle</a:t>
              </a:r>
            </a:p>
            <a:p>
              <a:pPr algn="ctr"/>
              <a:r>
                <a:rPr lang="en-US" dirty="0" smtClean="0"/>
                <a:t>Inputs</a:t>
              </a:r>
              <a:endParaRPr lang="en-US" dirty="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38400" y="3962400"/>
              <a:ext cx="1828800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 smtClean="0"/>
                <a:t>Integrated </a:t>
              </a:r>
            </a:p>
            <a:p>
              <a:pPr algn="ctr"/>
              <a:r>
                <a:rPr lang="en-US" dirty="0" smtClean="0"/>
                <a:t>Trajectory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 smtClean="0"/>
              <a:t>Proposed Solution for JEOD </a:t>
            </a:r>
            <a:r>
              <a:rPr lang="en-US" sz="3600" dirty="0" smtClean="0"/>
              <a:t>Integration</a:t>
            </a:r>
            <a:endParaRPr lang="en-US" sz="3600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799331" y="2344554"/>
            <a:ext cx="1385386" cy="35925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3347451" y="2344554"/>
            <a:ext cx="1385386" cy="35925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997243" y="1945380"/>
            <a:ext cx="989561" cy="1995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548112" y="1945380"/>
            <a:ext cx="989561" cy="1995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1393068" y="1546207"/>
            <a:ext cx="197912" cy="1995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195155" y="2943314"/>
            <a:ext cx="593737" cy="1995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195155" y="3342488"/>
            <a:ext cx="593737" cy="1995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3710290" y="3142901"/>
            <a:ext cx="636343" cy="3991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725408" y="3741661"/>
            <a:ext cx="593737" cy="1995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3822990" y="4140835"/>
            <a:ext cx="395824" cy="399174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725408" y="4739595"/>
            <a:ext cx="593737" cy="1995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1195155" y="4739595"/>
            <a:ext cx="593737" cy="1995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997243" y="5259353"/>
            <a:ext cx="989561" cy="39917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3725408" y="5360532"/>
            <a:ext cx="593737" cy="1995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8" name="Oval 15"/>
          <p:cNvSpPr>
            <a:spLocks noChangeArrowheads="1"/>
          </p:cNvSpPr>
          <p:nvPr/>
        </p:nvSpPr>
        <p:spPr bwMode="auto">
          <a:xfrm>
            <a:off x="1393068" y="2442962"/>
            <a:ext cx="197912" cy="1995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3923321" y="2442962"/>
            <a:ext cx="197912" cy="1995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997243" y="6336289"/>
            <a:ext cx="989561" cy="399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21" name="AutoShape 18"/>
          <p:cNvSpPr>
            <a:spLocks noChangeArrowheads="1"/>
          </p:cNvSpPr>
          <p:nvPr/>
        </p:nvSpPr>
        <p:spPr bwMode="auto">
          <a:xfrm>
            <a:off x="3541240" y="6336289"/>
            <a:ext cx="989561" cy="3991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900"/>
          </a:p>
        </p:txBody>
      </p:sp>
      <p:cxnSp>
        <p:nvCxnSpPr>
          <p:cNvPr id="22" name="AutoShape 19"/>
          <p:cNvCxnSpPr>
            <a:cxnSpLocks noChangeShapeType="1"/>
            <a:stCxn id="8" idx="4"/>
            <a:endCxn id="6" idx="0"/>
          </p:cNvCxnSpPr>
          <p:nvPr/>
        </p:nvCxnSpPr>
        <p:spPr bwMode="auto">
          <a:xfrm>
            <a:off x="1492024" y="1745794"/>
            <a:ext cx="1375" cy="199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20"/>
          <p:cNvCxnSpPr>
            <a:cxnSpLocks noChangeShapeType="1"/>
            <a:stCxn id="8" idx="6"/>
            <a:endCxn id="7" idx="0"/>
          </p:cNvCxnSpPr>
          <p:nvPr/>
        </p:nvCxnSpPr>
        <p:spPr bwMode="auto">
          <a:xfrm>
            <a:off x="1590980" y="1646000"/>
            <a:ext cx="2451912" cy="2993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21"/>
          <p:cNvCxnSpPr>
            <a:cxnSpLocks noChangeShapeType="1"/>
            <a:stCxn id="6" idx="2"/>
            <a:endCxn id="4" idx="0"/>
          </p:cNvCxnSpPr>
          <p:nvPr/>
        </p:nvCxnSpPr>
        <p:spPr bwMode="auto">
          <a:xfrm>
            <a:off x="1492024" y="2144967"/>
            <a:ext cx="1375" cy="199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22"/>
          <p:cNvCxnSpPr>
            <a:cxnSpLocks noChangeShapeType="1"/>
            <a:stCxn id="4" idx="2"/>
            <a:endCxn id="20" idx="0"/>
          </p:cNvCxnSpPr>
          <p:nvPr/>
        </p:nvCxnSpPr>
        <p:spPr bwMode="auto">
          <a:xfrm>
            <a:off x="1492024" y="5937116"/>
            <a:ext cx="1375" cy="3991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23"/>
          <p:cNvCxnSpPr>
            <a:cxnSpLocks noChangeShapeType="1"/>
            <a:stCxn id="25" idx="2"/>
          </p:cNvCxnSpPr>
          <p:nvPr/>
        </p:nvCxnSpPr>
        <p:spPr bwMode="auto">
          <a:xfrm flipH="1">
            <a:off x="678385" y="6136702"/>
            <a:ext cx="812265" cy="138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7" name="AutoShape 24"/>
          <p:cNvCxnSpPr>
            <a:cxnSpLocks noChangeShapeType="1"/>
            <a:stCxn id="26" idx="1"/>
          </p:cNvCxnSpPr>
          <p:nvPr/>
        </p:nvCxnSpPr>
        <p:spPr bwMode="auto">
          <a:xfrm flipH="1" flipV="1">
            <a:off x="671513" y="2248919"/>
            <a:ext cx="6872" cy="388778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</p:cxnSp>
      <p:cxnSp>
        <p:nvCxnSpPr>
          <p:cNvPr id="28" name="AutoShape 25"/>
          <p:cNvCxnSpPr>
            <a:cxnSpLocks noChangeShapeType="1"/>
            <a:stCxn id="27" idx="0"/>
            <a:endCxn id="24" idx="2"/>
          </p:cNvCxnSpPr>
          <p:nvPr/>
        </p:nvCxnSpPr>
        <p:spPr bwMode="auto">
          <a:xfrm flipV="1">
            <a:off x="671513" y="2244761"/>
            <a:ext cx="820511" cy="415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26"/>
          <p:cNvCxnSpPr>
            <a:cxnSpLocks noChangeShapeType="1"/>
            <a:stCxn id="19" idx="2"/>
            <a:endCxn id="18" idx="6"/>
          </p:cNvCxnSpPr>
          <p:nvPr/>
        </p:nvCxnSpPr>
        <p:spPr bwMode="auto">
          <a:xfrm flipH="1">
            <a:off x="1590980" y="2542755"/>
            <a:ext cx="2330966" cy="138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0" name="AutoShape 27"/>
          <p:cNvCxnSpPr>
            <a:cxnSpLocks noChangeShapeType="1"/>
            <a:stCxn id="18" idx="4"/>
            <a:endCxn id="9" idx="0"/>
          </p:cNvCxnSpPr>
          <p:nvPr/>
        </p:nvCxnSpPr>
        <p:spPr bwMode="auto">
          <a:xfrm>
            <a:off x="1492024" y="2642549"/>
            <a:ext cx="1375" cy="30076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28"/>
          <p:cNvCxnSpPr>
            <a:cxnSpLocks noChangeShapeType="1"/>
            <a:stCxn id="9" idx="2"/>
            <a:endCxn id="10" idx="0"/>
          </p:cNvCxnSpPr>
          <p:nvPr/>
        </p:nvCxnSpPr>
        <p:spPr bwMode="auto">
          <a:xfrm>
            <a:off x="1492024" y="3142901"/>
            <a:ext cx="1375" cy="199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29"/>
          <p:cNvCxnSpPr>
            <a:cxnSpLocks noChangeShapeType="1"/>
            <a:stCxn id="10" idx="3"/>
            <a:endCxn id="11" idx="1"/>
          </p:cNvCxnSpPr>
          <p:nvPr/>
        </p:nvCxnSpPr>
        <p:spPr bwMode="auto">
          <a:xfrm flipV="1">
            <a:off x="1788892" y="3342488"/>
            <a:ext cx="1922773" cy="9979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30"/>
          <p:cNvCxnSpPr>
            <a:cxnSpLocks noChangeShapeType="1"/>
            <a:stCxn id="11" idx="2"/>
            <a:endCxn id="12" idx="0"/>
          </p:cNvCxnSpPr>
          <p:nvPr/>
        </p:nvCxnSpPr>
        <p:spPr bwMode="auto">
          <a:xfrm flipH="1">
            <a:off x="4022277" y="3542075"/>
            <a:ext cx="6872" cy="199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31"/>
          <p:cNvCxnSpPr>
            <a:cxnSpLocks noChangeShapeType="1"/>
            <a:stCxn id="14" idx="1"/>
            <a:endCxn id="15" idx="3"/>
          </p:cNvCxnSpPr>
          <p:nvPr/>
        </p:nvCxnSpPr>
        <p:spPr bwMode="auto">
          <a:xfrm flipH="1">
            <a:off x="1788892" y="4839388"/>
            <a:ext cx="1935142" cy="138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32"/>
          <p:cNvCxnSpPr>
            <a:cxnSpLocks noChangeShapeType="1"/>
            <a:stCxn id="15" idx="2"/>
            <a:endCxn id="16" idx="0"/>
          </p:cNvCxnSpPr>
          <p:nvPr/>
        </p:nvCxnSpPr>
        <p:spPr bwMode="auto">
          <a:xfrm>
            <a:off x="1492024" y="4939182"/>
            <a:ext cx="1375" cy="32017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33"/>
          <p:cNvCxnSpPr>
            <a:cxnSpLocks noChangeShapeType="1"/>
            <a:stCxn id="54" idx="1"/>
            <a:endCxn id="16" idx="3"/>
          </p:cNvCxnSpPr>
          <p:nvPr/>
        </p:nvCxnSpPr>
        <p:spPr bwMode="auto">
          <a:xfrm flipH="1">
            <a:off x="1986804" y="5453395"/>
            <a:ext cx="1716614" cy="415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34"/>
          <p:cNvCxnSpPr>
            <a:cxnSpLocks noChangeShapeType="1"/>
            <a:stCxn id="5" idx="2"/>
            <a:endCxn id="21" idx="0"/>
          </p:cNvCxnSpPr>
          <p:nvPr/>
        </p:nvCxnSpPr>
        <p:spPr bwMode="auto">
          <a:xfrm flipH="1">
            <a:off x="4036021" y="5937116"/>
            <a:ext cx="4123" cy="3991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35"/>
          <p:cNvCxnSpPr>
            <a:cxnSpLocks noChangeShapeType="1"/>
            <a:stCxn id="12" idx="3"/>
            <a:endCxn id="12" idx="3"/>
          </p:cNvCxnSpPr>
          <p:nvPr/>
        </p:nvCxnSpPr>
        <p:spPr bwMode="auto">
          <a:xfrm>
            <a:off x="4319145" y="3841455"/>
            <a:ext cx="1374" cy="138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39" name="AutoShape 36"/>
          <p:cNvCxnSpPr>
            <a:cxnSpLocks noChangeShapeType="1"/>
            <a:stCxn id="12" idx="2"/>
            <a:endCxn id="13" idx="0"/>
          </p:cNvCxnSpPr>
          <p:nvPr/>
        </p:nvCxnSpPr>
        <p:spPr bwMode="auto">
          <a:xfrm flipH="1">
            <a:off x="4019528" y="3941248"/>
            <a:ext cx="1374" cy="199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40" name="AutoShape 37"/>
          <p:cNvCxnSpPr>
            <a:cxnSpLocks noChangeShapeType="1"/>
            <a:stCxn id="13" idx="4"/>
            <a:endCxn id="14" idx="0"/>
          </p:cNvCxnSpPr>
          <p:nvPr/>
        </p:nvCxnSpPr>
        <p:spPr bwMode="auto">
          <a:xfrm>
            <a:off x="4019528" y="4540008"/>
            <a:ext cx="1374" cy="199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2184716" y="1447800"/>
            <a:ext cx="1187473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Master Starts Slave</a:t>
            </a:r>
          </a:p>
        </p:txBody>
      </p:sp>
      <p:cxnSp>
        <p:nvCxnSpPr>
          <p:cNvPr id="42" name="AutoShape 39"/>
          <p:cNvCxnSpPr>
            <a:cxnSpLocks noChangeShapeType="1"/>
            <a:stCxn id="7" idx="2"/>
            <a:endCxn id="5" idx="0"/>
          </p:cNvCxnSpPr>
          <p:nvPr/>
        </p:nvCxnSpPr>
        <p:spPr bwMode="auto">
          <a:xfrm flipH="1">
            <a:off x="4040143" y="2144967"/>
            <a:ext cx="2749" cy="199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1195155" y="2943314"/>
            <a:ext cx="593737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r>
              <a:rPr lang="en-US" sz="900" b="1">
                <a:solidFill>
                  <a:srgbClr val="000000"/>
                </a:solidFill>
              </a:rPr>
              <a:t>Pre-Run</a:t>
            </a: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1166294" y="3342488"/>
            <a:ext cx="791649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Dispatch</a:t>
            </a: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3626452" y="3178938"/>
            <a:ext cx="791649" cy="3991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 algn="ctr"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Read Input Data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3717162" y="3741661"/>
            <a:ext cx="593737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r>
              <a:rPr lang="en-US" sz="900" b="1">
                <a:solidFill>
                  <a:srgbClr val="000000"/>
                </a:solidFill>
              </a:rPr>
              <a:t>Pre-Run</a:t>
            </a: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2327653" y="2344554"/>
            <a:ext cx="989561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Request Work</a:t>
            </a: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2425235" y="3142901"/>
            <a:ext cx="791649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Send Work</a:t>
            </a: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3832611" y="4242015"/>
            <a:ext cx="395824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r>
              <a:rPr lang="en-US" sz="900" b="1">
                <a:solidFill>
                  <a:srgbClr val="000000"/>
                </a:solidFill>
              </a:rPr>
              <a:t>Sim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761143" y="4739595"/>
            <a:ext cx="593737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r>
              <a:rPr lang="en-US" sz="900" b="1">
                <a:solidFill>
                  <a:srgbClr val="000000"/>
                </a:solidFill>
              </a:rPr>
              <a:t>Report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1217146" y="4739595"/>
            <a:ext cx="593737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r>
              <a:rPr lang="en-US" sz="900" b="1">
                <a:solidFill>
                  <a:srgbClr val="000000"/>
                </a:solidFill>
              </a:rPr>
              <a:t>Record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1184160" y="5345286"/>
            <a:ext cx="791649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Post-Run</a:t>
            </a:r>
          </a:p>
        </p:txBody>
      </p:sp>
      <p:cxnSp>
        <p:nvCxnSpPr>
          <p:cNvPr id="53" name="AutoShape 50"/>
          <p:cNvCxnSpPr>
            <a:cxnSpLocks noChangeShapeType="1"/>
            <a:stCxn id="14" idx="2"/>
            <a:endCxn id="17" idx="0"/>
          </p:cNvCxnSpPr>
          <p:nvPr/>
        </p:nvCxnSpPr>
        <p:spPr bwMode="auto">
          <a:xfrm>
            <a:off x="4022277" y="4939182"/>
            <a:ext cx="1374" cy="421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3703418" y="5352216"/>
            <a:ext cx="791649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Post-Run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1140180" y="1945380"/>
            <a:ext cx="989561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Master Init</a:t>
            </a:r>
          </a:p>
        </p:txBody>
      </p:sp>
      <p:sp>
        <p:nvSpPr>
          <p:cNvPr id="56" name="Text Box 53"/>
          <p:cNvSpPr txBox="1">
            <a:spLocks noChangeArrowheads="1"/>
          </p:cNvSpPr>
          <p:nvPr/>
        </p:nvSpPr>
        <p:spPr bwMode="auto">
          <a:xfrm>
            <a:off x="3757019" y="1945380"/>
            <a:ext cx="989561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Slave Init    </a:t>
            </a:r>
          </a:p>
        </p:txBody>
      </p:sp>
      <p:sp>
        <p:nvSpPr>
          <p:cNvPr id="57" name="Text Box 54"/>
          <p:cNvSpPr txBox="1">
            <a:spLocks noChangeArrowheads="1"/>
          </p:cNvSpPr>
          <p:nvPr/>
        </p:nvSpPr>
        <p:spPr bwMode="auto">
          <a:xfrm>
            <a:off x="954637" y="6430538"/>
            <a:ext cx="1187473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Master Shutdown</a:t>
            </a: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3541240" y="6430538"/>
            <a:ext cx="1187473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Slave Shutdown</a:t>
            </a:r>
          </a:p>
        </p:txBody>
      </p:sp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2447225" y="4655048"/>
            <a:ext cx="791649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Job Done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2368885" y="5282915"/>
            <a:ext cx="989561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Send Results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1350462" y="5715353"/>
            <a:ext cx="989561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Master Loop</a:t>
            </a:r>
          </a:p>
        </p:txBody>
      </p:sp>
      <p:sp>
        <p:nvSpPr>
          <p:cNvPr id="62" name="Text Box 59"/>
          <p:cNvSpPr txBox="1">
            <a:spLocks noChangeArrowheads="1"/>
          </p:cNvSpPr>
          <p:nvPr/>
        </p:nvSpPr>
        <p:spPr bwMode="auto">
          <a:xfrm>
            <a:off x="3968675" y="5723669"/>
            <a:ext cx="989561" cy="20235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</a:tabLst>
            </a:pPr>
            <a:r>
              <a:rPr lang="en-US" sz="900" b="1">
                <a:solidFill>
                  <a:srgbClr val="000000"/>
                </a:solidFill>
              </a:rPr>
              <a:t>Slave Loop</a:t>
            </a:r>
          </a:p>
        </p:txBody>
      </p:sp>
      <p:sp>
        <p:nvSpPr>
          <p:cNvPr id="63" name="AutoShape 60"/>
          <p:cNvSpPr>
            <a:spLocks noChangeArrowheads="1"/>
          </p:cNvSpPr>
          <p:nvPr/>
        </p:nvSpPr>
        <p:spPr bwMode="auto">
          <a:xfrm>
            <a:off x="5947797" y="4340422"/>
            <a:ext cx="2572859" cy="245741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64" name="Freeform 61"/>
          <p:cNvSpPr>
            <a:spLocks noChangeArrowheads="1"/>
          </p:cNvSpPr>
          <p:nvPr/>
        </p:nvSpPr>
        <p:spPr bwMode="auto">
          <a:xfrm flipV="1">
            <a:off x="4364500" y="4161626"/>
            <a:ext cx="1583298" cy="1839247"/>
          </a:xfrm>
          <a:custGeom>
            <a:avLst/>
            <a:gdLst/>
            <a:ahLst/>
            <a:cxnLst>
              <a:cxn ang="0">
                <a:pos x="98" y="21"/>
              </a:cxn>
              <a:cxn ang="0">
                <a:pos x="36" y="84"/>
              </a:cxn>
              <a:cxn ang="0">
                <a:pos x="4" y="116"/>
              </a:cxn>
              <a:cxn ang="0">
                <a:pos x="0" y="116"/>
              </a:cxn>
              <a:cxn ang="0">
                <a:pos x="0" y="147"/>
              </a:cxn>
              <a:cxn ang="0">
                <a:pos x="4" y="147"/>
              </a:cxn>
              <a:cxn ang="0">
                <a:pos x="67" y="84"/>
              </a:cxn>
              <a:cxn ang="0">
                <a:pos x="98" y="53"/>
              </a:cxn>
              <a:cxn ang="0">
                <a:pos x="103" y="53"/>
              </a:cxn>
              <a:cxn ang="0">
                <a:pos x="103" y="73"/>
              </a:cxn>
              <a:cxn ang="0">
                <a:pos x="142" y="37"/>
              </a:cxn>
              <a:cxn ang="0">
                <a:pos x="103" y="0"/>
              </a:cxn>
              <a:cxn ang="0">
                <a:pos x="103" y="21"/>
              </a:cxn>
              <a:cxn ang="0">
                <a:pos x="98" y="21"/>
              </a:cxn>
            </a:cxnLst>
            <a:rect l="0" t="0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65" name="AutoShape 62"/>
          <p:cNvSpPr>
            <a:spLocks noChangeArrowheads="1"/>
          </p:cNvSpPr>
          <p:nvPr/>
        </p:nvSpPr>
        <p:spPr bwMode="auto">
          <a:xfrm>
            <a:off x="6145709" y="4540008"/>
            <a:ext cx="2177034" cy="205823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66" name="Freeform 63"/>
          <p:cNvSpPr>
            <a:spLocks noChangeArrowheads="1"/>
          </p:cNvSpPr>
          <p:nvPr/>
        </p:nvSpPr>
        <p:spPr bwMode="auto">
          <a:xfrm>
            <a:off x="4364500" y="1887168"/>
            <a:ext cx="1583298" cy="1625801"/>
          </a:xfrm>
          <a:custGeom>
            <a:avLst/>
            <a:gdLst/>
            <a:ahLst/>
            <a:cxnLst>
              <a:cxn ang="0">
                <a:pos x="98" y="21"/>
              </a:cxn>
              <a:cxn ang="0">
                <a:pos x="36" y="84"/>
              </a:cxn>
              <a:cxn ang="0">
                <a:pos x="4" y="116"/>
              </a:cxn>
              <a:cxn ang="0">
                <a:pos x="0" y="116"/>
              </a:cxn>
              <a:cxn ang="0">
                <a:pos x="0" y="147"/>
              </a:cxn>
              <a:cxn ang="0">
                <a:pos x="4" y="147"/>
              </a:cxn>
              <a:cxn ang="0">
                <a:pos x="67" y="84"/>
              </a:cxn>
              <a:cxn ang="0">
                <a:pos x="98" y="53"/>
              </a:cxn>
              <a:cxn ang="0">
                <a:pos x="103" y="53"/>
              </a:cxn>
              <a:cxn ang="0">
                <a:pos x="103" y="73"/>
              </a:cxn>
              <a:cxn ang="0">
                <a:pos x="142" y="37"/>
              </a:cxn>
              <a:cxn ang="0">
                <a:pos x="103" y="0"/>
              </a:cxn>
              <a:cxn ang="0">
                <a:pos x="103" y="21"/>
              </a:cxn>
              <a:cxn ang="0">
                <a:pos x="98" y="21"/>
              </a:cxn>
            </a:cxnLst>
            <a:rect l="0" t="0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67" name="AutoShape 64"/>
          <p:cNvSpPr>
            <a:spLocks noChangeArrowheads="1"/>
          </p:cNvSpPr>
          <p:nvPr/>
        </p:nvSpPr>
        <p:spPr bwMode="auto">
          <a:xfrm>
            <a:off x="5961541" y="1621051"/>
            <a:ext cx="2572859" cy="225366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900"/>
          </a:p>
        </p:txBody>
      </p:sp>
      <p:sp>
        <p:nvSpPr>
          <p:cNvPr id="68" name="AutoShape 65"/>
          <p:cNvSpPr>
            <a:spLocks noChangeArrowheads="1"/>
          </p:cNvSpPr>
          <p:nvPr/>
        </p:nvSpPr>
        <p:spPr bwMode="auto">
          <a:xfrm>
            <a:off x="6159453" y="1820638"/>
            <a:ext cx="2177034" cy="185449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6159453" y="1844834"/>
            <a:ext cx="2177034" cy="16881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900" dirty="0">
                <a:solidFill>
                  <a:srgbClr val="000000"/>
                </a:solidFill>
              </a:rPr>
              <a:t>Changed input data to include JEOD models.</a:t>
            </a:r>
          </a:p>
          <a:p>
            <a:pPr marL="431800" lvl="1" indent="-21590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US" sz="900" dirty="0">
                <a:solidFill>
                  <a:srgbClr val="000000"/>
                </a:solidFill>
              </a:rPr>
              <a:t>Earth model (e.g. spherical = true, etc.)</a:t>
            </a:r>
          </a:p>
          <a:p>
            <a:pPr marL="431800" lvl="1" indent="-21590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US" sz="900" dirty="0">
                <a:solidFill>
                  <a:srgbClr val="000000"/>
                </a:solidFill>
              </a:rPr>
              <a:t>Initial time model (e.g. UTC March 10, 2003, etc.)</a:t>
            </a:r>
          </a:p>
          <a:p>
            <a:pPr marL="431800" lvl="1" indent="-21590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US" sz="900" dirty="0">
                <a:solidFill>
                  <a:srgbClr val="000000"/>
                </a:solidFill>
              </a:rPr>
              <a:t>Vehicle mass and state (used the same starting conditions, but had to change the vehicle object to interact with JEOD)</a:t>
            </a:r>
          </a:p>
          <a:p>
            <a:pPr marL="431800" lvl="1" indent="-21590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US" sz="900" dirty="0">
                <a:solidFill>
                  <a:srgbClr val="000000"/>
                </a:solidFill>
              </a:rPr>
              <a:t>Optimization initial conditions had to match with the new JEOD model layout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6152582" y="4588034"/>
            <a:ext cx="2177034" cy="18129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53820" rIns="90000" bIns="45000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900" dirty="0">
                <a:solidFill>
                  <a:srgbClr val="000000"/>
                </a:solidFill>
              </a:rPr>
              <a:t>Changed objects to include JEOD models instead of the Targeting teams models.</a:t>
            </a:r>
          </a:p>
          <a:p>
            <a:pPr marL="431800" lvl="1" indent="-21590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US" sz="900" dirty="0">
                <a:solidFill>
                  <a:srgbClr val="000000"/>
                </a:solidFill>
              </a:rPr>
              <a:t>Replaced all Ball objects with JEOD defined objects (used a JEOD Earth model instead of a simple equation to define gravity, etc.)</a:t>
            </a:r>
          </a:p>
          <a:p>
            <a:pPr marL="431800" lvl="1" indent="-21590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US" sz="900" dirty="0">
                <a:solidFill>
                  <a:srgbClr val="000000"/>
                </a:solidFill>
              </a:rPr>
              <a:t>Changed Post-Run Optimization routine to calculate each perturbation of the state transition matrix individually with a modified switch statement.</a:t>
            </a:r>
          </a:p>
          <a:p>
            <a:pPr marL="431800" lvl="1" indent="-215900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</a:tabLst>
            </a:pPr>
            <a:r>
              <a:rPr lang="en-US" sz="900" dirty="0">
                <a:solidFill>
                  <a:srgbClr val="000000"/>
                </a:solidFill>
              </a:rPr>
              <a:t>Altered Pre-Run to reflect above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dirty="0" smtClean="0"/>
              <a:t>A Brief </a:t>
            </a:r>
            <a:r>
              <a:rPr lang="en-US" sz="4400" dirty="0" smtClean="0"/>
              <a:t>Look </a:t>
            </a:r>
            <a:r>
              <a:rPr lang="en-US" sz="4400" dirty="0" smtClean="0"/>
              <a:t>at </a:t>
            </a:r>
            <a:r>
              <a:rPr lang="en-US" sz="4400" dirty="0" smtClean="0"/>
              <a:t>Different </a:t>
            </a:r>
            <a:r>
              <a:rPr lang="en-US" sz="4400" dirty="0" err="1" smtClean="0"/>
              <a:t>S_defines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914400" y="1584859"/>
            <a:ext cx="3456499" cy="5120741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754956" y="1904905"/>
            <a:ext cx="3474644" cy="441663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490483" y="1776887"/>
            <a:ext cx="2304333" cy="38405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5349184" y="2096932"/>
            <a:ext cx="2304333" cy="38405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0483" y="1840896"/>
            <a:ext cx="2304333" cy="312093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dirty="0" err="1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S_define</a:t>
            </a: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 With JEOD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9184" y="2096932"/>
            <a:ext cx="2304333" cy="312093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S_define Without JEOD</a:t>
            </a:r>
          </a:p>
        </p:txBody>
      </p:sp>
      <p:sp>
        <p:nvSpPr>
          <p:cNvPr id="10" name="Freeform 9"/>
          <p:cNvSpPr/>
          <p:nvPr/>
        </p:nvSpPr>
        <p:spPr>
          <a:xfrm>
            <a:off x="1106428" y="2416979"/>
            <a:ext cx="3072444" cy="416060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965128" y="2673016"/>
            <a:ext cx="3072444" cy="34564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6428" y="2544998"/>
            <a:ext cx="3072444" cy="409013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dirty="0" err="1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sim_object</a:t>
            </a: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: sys;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dirty="0" err="1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sim_object</a:t>
            </a: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: time;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dirty="0" err="1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sim_object</a:t>
            </a: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: </a:t>
            </a:r>
            <a:r>
              <a:rPr lang="en-US" sz="1500" b="0" i="0" u="none" strike="noStrike" kern="1200" dirty="0" err="1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env</a:t>
            </a: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dirty="0" err="1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sim_object</a:t>
            </a: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: earth;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dirty="0" err="1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sim_object</a:t>
            </a: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: </a:t>
            </a:r>
            <a:r>
              <a:rPr lang="en-US" sz="1500" b="0" i="0" u="none" strike="noStrike" kern="1200" dirty="0" err="1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sv_dyn</a:t>
            </a: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dirty="0" err="1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sim_object</a:t>
            </a: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: dynamics{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	/*dynamics/</a:t>
            </a:r>
            <a:r>
              <a:rPr lang="en-US" sz="1500" b="0" i="0" u="none" strike="noStrike" kern="1200" dirty="0" err="1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dyn_body</a:t>
            </a: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:    		Simple6DofDynBody body*/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dirty="0" err="1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sim_object</a:t>
            </a: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: optimizer{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	/* Set Simple6DOFDynBody * 	S = &amp;</a:t>
            </a:r>
            <a:r>
              <a:rPr lang="en-US" sz="1500" b="0" i="0" u="none" strike="noStrike" kern="1200" dirty="0" err="1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sv_dyn.body</a:t>
            </a: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 */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 dirty="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Integrate () dynamics;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 dirty="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5128" y="2865043"/>
            <a:ext cx="3072444" cy="272381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sim_object: sys;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sim_object: ball{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	/*Ball++/L1: Ball  obj (Ball+		+/L1/include/Ball.dd)*/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sim_object: optimizer{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	/* Set Ball * B = &amp;Ball.obj */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500" b="0" i="0" u="none" strike="noStrike" kern="1200">
              <a:ln>
                <a:noFill/>
              </a:ln>
              <a:latin typeface="Arial" pitchFamily="18"/>
              <a:ea typeface="Arial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500" b="0" i="0" u="none" strike="noStrike" kern="1200">
                <a:ln>
                  <a:noFill/>
                </a:ln>
                <a:latin typeface="Arial" pitchFamily="18"/>
                <a:ea typeface="Arial" pitchFamily="2"/>
                <a:cs typeface="Arial" pitchFamily="2"/>
              </a:rPr>
              <a:t>Integrate () ball;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/>
              </a:rPr>
              <a:t>Modified switch statement to calculate each perturbation of the state transition matrix individually</a:t>
            </a:r>
            <a:endParaRPr lang="en-US" dirty="0">
              <a:latin typeface="Times New Roman" pitchFamily="18"/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0417" name="AutoShape 1"/>
          <p:cNvSpPr>
            <a:spLocks noChangeArrowheads="1"/>
          </p:cNvSpPr>
          <p:nvPr/>
        </p:nvSpPr>
        <p:spPr bwMode="auto">
          <a:xfrm>
            <a:off x="3048000" y="2911475"/>
            <a:ext cx="5562600" cy="3794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switch (counter%7)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case 0: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--Apply delta v to initial state in pre master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--Store reference trajectory final state in post 	master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--counter++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case 1: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--Apply perturbation to the first element of the 	state vector in the pre master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--Store the output state for the perturbed 	trajectory in the post master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--counter++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case 6: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--Apply perturbation to the sixth element of the 	state vector in the pre master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--Store the output state, calculate the STM and 	apply targeting formula for a new delta v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--counter++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JEOD </a:t>
            </a:r>
            <a:r>
              <a:rPr lang="en-US" dirty="0" smtClean="0"/>
              <a:t>Targeter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25609"/>
          </a:xfrm>
        </p:spPr>
        <p:txBody>
          <a:bodyPr/>
          <a:lstStyle/>
          <a:p>
            <a:r>
              <a:rPr lang="en-US" dirty="0" smtClean="0"/>
              <a:t>Successfully creates Monte Carlo job and integrates the initial reference </a:t>
            </a:r>
            <a:r>
              <a:rPr lang="en-US" dirty="0" smtClean="0"/>
              <a:t>trajectory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990600" y="2590800"/>
            <a:ext cx="3551627" cy="404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800600" y="2590800"/>
            <a:ext cx="3246043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JEOD Targeter Output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Error </a:t>
            </a:r>
            <a:r>
              <a:rPr lang="en-US" dirty="0" smtClean="0"/>
              <a:t>occurred </a:t>
            </a:r>
            <a:r>
              <a:rPr lang="en-US" dirty="0" smtClean="0"/>
              <a:t>on attempt to iterate to second trajectory: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JEOD </a:t>
            </a:r>
            <a:r>
              <a:rPr lang="en-US" dirty="0" smtClean="0"/>
              <a:t>model </a:t>
            </a:r>
            <a:r>
              <a:rPr lang="en-US" dirty="0" smtClean="0"/>
              <a:t>attempted to </a:t>
            </a:r>
            <a:r>
              <a:rPr lang="en-US" dirty="0" smtClean="0"/>
              <a:t>delete an object that </a:t>
            </a:r>
            <a:r>
              <a:rPr lang="en-US" dirty="0" smtClean="0"/>
              <a:t>the Monte </a:t>
            </a:r>
            <a:r>
              <a:rPr lang="en-US" dirty="0" smtClean="0"/>
              <a:t>Carlo </a:t>
            </a:r>
            <a:r>
              <a:rPr lang="en-US" dirty="0" smtClean="0"/>
              <a:t>framework was not done with</a:t>
            </a:r>
            <a:endParaRPr lang="en-US" dirty="0"/>
          </a:p>
        </p:txBody>
      </p:sp>
      <p:pic>
        <p:nvPicPr>
          <p:cNvPr id="5" name="Picture 4" descr="SegFaul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3114675"/>
            <a:ext cx="4972050" cy="466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Trick Ball++ simulation</a:t>
            </a:r>
          </a:p>
          <a:p>
            <a:r>
              <a:rPr lang="en-US" dirty="0" smtClean="0"/>
              <a:t>Two Body Point Mass</a:t>
            </a:r>
          </a:p>
          <a:p>
            <a:r>
              <a:rPr lang="en-US" dirty="0" smtClean="0"/>
              <a:t>Earth </a:t>
            </a:r>
            <a:r>
              <a:rPr lang="en-US" dirty="0" err="1" smtClean="0"/>
              <a:t>Inertially</a:t>
            </a:r>
            <a:r>
              <a:rPr lang="en-US" dirty="0" smtClean="0"/>
              <a:t> Fixed</a:t>
            </a:r>
            <a:endParaRPr lang="en-US" dirty="0" smtClean="0"/>
          </a:p>
          <a:p>
            <a:r>
              <a:rPr lang="en-US" dirty="0" smtClean="0"/>
              <a:t>Three Dimensional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Attempts to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>
                <a:latin typeface="+mj-lt"/>
              </a:rPr>
              <a:t>Commented out the destructor object in the offending JEOD model </a:t>
            </a:r>
            <a:r>
              <a:rPr lang="en-US" dirty="0" smtClean="0">
                <a:latin typeface="+mj-lt"/>
              </a:rPr>
              <a:t>file</a:t>
            </a:r>
          </a:p>
          <a:p>
            <a:pPr lvl="1"/>
            <a:r>
              <a:rPr lang="en-US" sz="2800" dirty="0" smtClean="0">
                <a:latin typeface="+mj-lt"/>
              </a:rPr>
              <a:t>This </a:t>
            </a:r>
            <a:r>
              <a:rPr lang="en-US" sz="2800" dirty="0" smtClean="0">
                <a:latin typeface="+mj-lt"/>
              </a:rPr>
              <a:t>eliminated the first error but not the Segmentation </a:t>
            </a:r>
            <a:r>
              <a:rPr lang="en-US" sz="2800" dirty="0" smtClean="0">
                <a:latin typeface="+mj-lt"/>
              </a:rPr>
              <a:t>fault</a:t>
            </a:r>
          </a:p>
          <a:p>
            <a:pPr lvl="1"/>
            <a:endParaRPr lang="en-US" sz="2800" dirty="0" smtClean="0">
              <a:latin typeface="+mj-lt"/>
            </a:endParaRPr>
          </a:p>
          <a:p>
            <a:pPr lvl="0"/>
            <a:r>
              <a:rPr lang="en-US" dirty="0" smtClean="0">
                <a:latin typeface="+mj-lt"/>
              </a:rPr>
              <a:t>Attempted to change the pointer references to the JEOD models but received the same error</a:t>
            </a:r>
          </a:p>
          <a:p>
            <a:pPr lvl="0"/>
            <a:endParaRPr lang="en-US" dirty="0" smtClean="0">
              <a:latin typeface="+mj-lt"/>
            </a:endParaRPr>
          </a:p>
          <a:p>
            <a:pPr lvl="0"/>
            <a:r>
              <a:rPr lang="en-US" dirty="0" smtClean="0">
                <a:latin typeface="+mj-lt"/>
              </a:rPr>
              <a:t>Any other proposed solutions would require changing the JEOD models directly, which defies the goal of leaving the JEOD code unmodified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JEOD Integration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>
                <a:latin typeface="+mj-lt"/>
              </a:rPr>
              <a:t>A Segmentation fault is a very broad error. Due to JEOD's status as a </a:t>
            </a:r>
            <a:r>
              <a:rPr lang="en-US" i="1" dirty="0" smtClean="0">
                <a:latin typeface="+mj-lt"/>
              </a:rPr>
              <a:t>black box </a:t>
            </a:r>
            <a:r>
              <a:rPr lang="en-US" dirty="0" smtClean="0">
                <a:latin typeface="+mj-lt"/>
              </a:rPr>
              <a:t>software tool, this proved to be difficult to find exactly where the problem was</a:t>
            </a:r>
            <a:r>
              <a:rPr lang="en-US" dirty="0" smtClean="0">
                <a:latin typeface="+mj-lt"/>
              </a:rPr>
              <a:t>.</a:t>
            </a:r>
          </a:p>
          <a:p>
            <a:pPr lvl="0"/>
            <a:endParaRPr lang="en-US" dirty="0" smtClean="0">
              <a:latin typeface="+mj-lt"/>
            </a:endParaRPr>
          </a:p>
          <a:p>
            <a:pPr lvl="0"/>
            <a:r>
              <a:rPr lang="en-US" dirty="0" smtClean="0">
                <a:latin typeface="+mj-lt"/>
              </a:rPr>
              <a:t>Without knowing more about how the JEOD models work internally, there may not be an immediate solution to a Targeting Algorithm</a:t>
            </a:r>
            <a:r>
              <a:rPr lang="en-US" dirty="0" smtClean="0">
                <a:latin typeface="+mj-lt"/>
              </a:rPr>
              <a:t>.</a:t>
            </a:r>
          </a:p>
          <a:p>
            <a:pPr lvl="0"/>
            <a:endParaRPr lang="en-US" dirty="0" smtClean="0">
              <a:latin typeface="+mj-lt"/>
            </a:endParaRPr>
          </a:p>
          <a:p>
            <a:pPr lvl="0"/>
            <a:r>
              <a:rPr lang="en-US" dirty="0" smtClean="0">
                <a:latin typeface="+mj-lt"/>
              </a:rPr>
              <a:t>It may be possible the problem lies deep in the JEOD model code. In this case, to get a Targeting Algorithm working it might be required to change the internal structure to accommodate the Optimization framework.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Remarks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Trick targeter is working with independently coded model</a:t>
            </a:r>
          </a:p>
          <a:p>
            <a:r>
              <a:rPr lang="en-US" dirty="0" smtClean="0"/>
              <a:t>Attempt </a:t>
            </a:r>
            <a:r>
              <a:rPr lang="en-US" dirty="0" smtClean="0"/>
              <a:t>to integrate with JEOD </a:t>
            </a:r>
            <a:r>
              <a:rPr lang="en-US" dirty="0" smtClean="0"/>
              <a:t>was mostly unsuccessful</a:t>
            </a:r>
            <a:endParaRPr lang="en-US" dirty="0" smtClean="0"/>
          </a:p>
          <a:p>
            <a:pPr lvl="1"/>
            <a:r>
              <a:rPr lang="en-US" dirty="0" smtClean="0"/>
              <a:t>Proposed </a:t>
            </a:r>
            <a:r>
              <a:rPr lang="en-US" dirty="0" smtClean="0"/>
              <a:t>“black box” </a:t>
            </a:r>
            <a:r>
              <a:rPr lang="en-US" dirty="0" smtClean="0"/>
              <a:t>targeting algorithm was discussed</a:t>
            </a:r>
          </a:p>
          <a:p>
            <a:r>
              <a:rPr lang="en-US" dirty="0" smtClean="0"/>
              <a:t>Also had difficulty </a:t>
            </a:r>
            <a:r>
              <a:rPr lang="en-US" dirty="0" smtClean="0"/>
              <a:t>with</a:t>
            </a:r>
            <a:r>
              <a:rPr lang="en-US" dirty="0" smtClean="0"/>
              <a:t> </a:t>
            </a:r>
            <a:r>
              <a:rPr lang="en-US" dirty="0" smtClean="0"/>
              <a:t>implementing </a:t>
            </a:r>
            <a:r>
              <a:rPr lang="en-US" dirty="0" smtClean="0"/>
              <a:t>Time Free targeter </a:t>
            </a:r>
            <a:r>
              <a:rPr lang="en-US" dirty="0" smtClean="0"/>
              <a:t>in Trick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Suggestions for Future </a:t>
            </a:r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</a:t>
            </a:r>
            <a:r>
              <a:rPr lang="en-US" dirty="0" smtClean="0"/>
              <a:t>investigation </a:t>
            </a:r>
            <a:r>
              <a:rPr lang="en-US" dirty="0" smtClean="0"/>
              <a:t>into </a:t>
            </a:r>
            <a:r>
              <a:rPr lang="en-US" dirty="0" smtClean="0"/>
              <a:t>integration </a:t>
            </a:r>
            <a:r>
              <a:rPr lang="en-US" dirty="0" smtClean="0"/>
              <a:t>with JEOD</a:t>
            </a:r>
          </a:p>
          <a:p>
            <a:r>
              <a:rPr lang="en-US" dirty="0" smtClean="0"/>
              <a:t>Continue work on implementing more advanced targeters in Trick</a:t>
            </a:r>
          </a:p>
          <a:p>
            <a:r>
              <a:rPr lang="en-US" dirty="0" smtClean="0"/>
              <a:t>Continue </a:t>
            </a:r>
            <a:r>
              <a:rPr lang="en-US" dirty="0" smtClean="0"/>
              <a:t>MATLAB </a:t>
            </a:r>
            <a:r>
              <a:rPr lang="en-US" dirty="0" smtClean="0"/>
              <a:t>work on 2 impulse targeter</a:t>
            </a:r>
          </a:p>
          <a:p>
            <a:r>
              <a:rPr lang="en-US" dirty="0" smtClean="0"/>
              <a:t>Work with graphics tools to create a visualization component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appreciate your support of the UT </a:t>
            </a:r>
            <a:r>
              <a:rPr lang="en-US" dirty="0" smtClean="0"/>
              <a:t>program</a:t>
            </a:r>
          </a:p>
          <a:p>
            <a:r>
              <a:rPr lang="en-US" dirty="0" smtClean="0"/>
              <a:t>Thank you also to Dr. Marchand for working with us on this project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or Comments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 Code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1752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Ball++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2209800" y="2362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3543300" y="24003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0600" y="2895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(FD)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1400" y="28956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Optim</a:t>
            </a:r>
            <a:r>
              <a:rPr lang="en-US" dirty="0" smtClean="0"/>
              <a:t>++ (Targeting)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762000" y="3505199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1714500" y="3543299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8600" y="4038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 (.</a:t>
            </a:r>
            <a:r>
              <a:rPr lang="en-US" dirty="0" err="1" smtClean="0"/>
              <a:t>cpp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00200" y="4038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534194" y="4799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8600" y="5143500"/>
            <a:ext cx="10668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</a:t>
            </a:r>
          </a:p>
          <a:p>
            <a:pPr algn="ctr"/>
            <a:r>
              <a:rPr lang="en-US" dirty="0" err="1" smtClean="0"/>
              <a:t>BallInit</a:t>
            </a:r>
            <a:endParaRPr lang="en-US" dirty="0" smtClean="0"/>
          </a:p>
          <a:p>
            <a:pPr algn="ctr"/>
            <a:r>
              <a:rPr lang="en-US" dirty="0" err="1" smtClean="0"/>
              <a:t>BallDeriv</a:t>
            </a:r>
            <a:endParaRPr lang="en-US" dirty="0" smtClean="0"/>
          </a:p>
          <a:p>
            <a:pPr algn="ctr"/>
            <a:r>
              <a:rPr lang="en-US" dirty="0" err="1" smtClean="0"/>
              <a:t>BallInteg</a:t>
            </a:r>
            <a:endParaRPr lang="en-US" dirty="0" smtClean="0"/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1905794" y="4799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447800" y="5143500"/>
            <a:ext cx="13716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Ball.dd</a:t>
            </a:r>
          </a:p>
          <a:p>
            <a:pPr algn="ctr"/>
            <a:r>
              <a:rPr lang="en-US" dirty="0" err="1" smtClean="0"/>
              <a:t>Ball.hh</a:t>
            </a:r>
            <a:endParaRPr lang="en-US" dirty="0" smtClean="0"/>
          </a:p>
          <a:p>
            <a:pPr algn="ctr"/>
            <a:r>
              <a:rPr lang="en-US" dirty="0" err="1" smtClean="0"/>
              <a:t>Ball_integ.d</a:t>
            </a:r>
            <a:endParaRPr lang="en-US" dirty="0" smtClean="0"/>
          </a:p>
          <a:p>
            <a:pPr algn="ctr"/>
            <a:r>
              <a:rPr lang="en-US" dirty="0" err="1" smtClean="0"/>
              <a:t>BallState.hh</a:t>
            </a:r>
            <a:endParaRPr lang="en-US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3733800" y="3505199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5067300" y="35433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276600" y="4038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 (.</a:t>
            </a:r>
            <a:r>
              <a:rPr lang="en-US" dirty="0" err="1" smtClean="0"/>
              <a:t>cpp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29200" y="4038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3582194" y="4799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124200" y="5143500"/>
            <a:ext cx="14478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Optimization</a:t>
            </a:r>
          </a:p>
          <a:p>
            <a:pPr algn="ctr"/>
            <a:r>
              <a:rPr lang="en-US" dirty="0" err="1" smtClean="0"/>
              <a:t>OptimInit</a:t>
            </a:r>
            <a:endParaRPr lang="en-US" dirty="0" smtClean="0"/>
          </a:p>
          <a:p>
            <a:pPr algn="ctr"/>
            <a:r>
              <a:rPr lang="en-US" dirty="0" err="1" smtClean="0"/>
              <a:t>PreJobs</a:t>
            </a:r>
            <a:endParaRPr lang="en-US" dirty="0" smtClean="0"/>
          </a:p>
          <a:p>
            <a:pPr algn="ctr"/>
            <a:r>
              <a:rPr lang="en-US" dirty="0" err="1" smtClean="0"/>
              <a:t>PostJobs</a:t>
            </a:r>
            <a:endParaRPr lang="en-US" dirty="0" smtClean="0"/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5334794" y="4799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24400" y="5143500"/>
            <a:ext cx="17526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Optimization.hh</a:t>
            </a:r>
            <a:endParaRPr lang="en-US" dirty="0" smtClean="0"/>
          </a:p>
          <a:p>
            <a:pPr algn="ctr"/>
            <a:r>
              <a:rPr lang="en-US" dirty="0" smtClean="0"/>
              <a:t>Optimization.dd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010400" y="1755648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SIM_Ball</a:t>
            </a:r>
            <a:r>
              <a:rPr lang="en-US" dirty="0" smtClean="0"/>
              <a:t>++_L1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7581900" y="25519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81800" y="2895600"/>
            <a:ext cx="2057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S_define</a:t>
            </a:r>
            <a:endParaRPr lang="en-US" dirty="0" smtClean="0"/>
          </a:p>
          <a:p>
            <a:pPr algn="ctr"/>
            <a:r>
              <a:rPr lang="en-US" dirty="0" err="1" smtClean="0"/>
              <a:t>M_velocity_target</a:t>
            </a:r>
            <a:endParaRPr lang="en-US" dirty="0" smtClean="0"/>
          </a:p>
          <a:p>
            <a:pPr algn="ctr"/>
            <a:r>
              <a:rPr lang="en-US" dirty="0" err="1" smtClean="0"/>
              <a:t>RUN_test</a:t>
            </a:r>
            <a:r>
              <a:rPr lang="en-US" dirty="0" smtClean="0"/>
              <a:t>/input</a:t>
            </a:r>
          </a:p>
          <a:p>
            <a:pPr algn="ctr"/>
            <a:r>
              <a:rPr lang="en-US" dirty="0" smtClean="0"/>
              <a:t>Data logging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Monte Carlo Framework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59868" y="1876096"/>
            <a:ext cx="3755232" cy="4143703"/>
            <a:chOff x="2759868" y="1876096"/>
            <a:chExt cx="3755232" cy="4143703"/>
          </a:xfrm>
        </p:grpSpPr>
        <p:pic>
          <p:nvPicPr>
            <p:cNvPr id="4" name="Picture 3" descr="MasterSlave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2848" y="1995204"/>
              <a:ext cx="3366758" cy="3913857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759868" y="1876096"/>
              <a:ext cx="1877616" cy="4143703"/>
            </a:xfrm>
            <a:prstGeom prst="rect">
              <a:avLst/>
            </a:prstGeom>
            <a:solidFill>
              <a:schemeClr val="accent5">
                <a:alpha val="2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37484" y="1876096"/>
              <a:ext cx="1877616" cy="4143703"/>
            </a:xfrm>
            <a:prstGeom prst="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162300" y="1524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14900" y="1524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Force Model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" y="29072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OptimPreJobs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" y="4800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OptimPostJobs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5601494" y="6171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3620294" y="6171406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1900" y="6324600"/>
            <a:ext cx="198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81300" y="6400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Simulation Definition (</a:t>
            </a:r>
            <a:r>
              <a:rPr lang="en-US" dirty="0" err="1" smtClean="0"/>
              <a:t>S_define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171700" y="313428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95500" y="49530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10400" y="4050268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EOM Integrator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rot="10800000">
            <a:off x="5829300" y="423414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JEOD Code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1752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2209800" y="2362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 flipH="1">
            <a:off x="3543300" y="24003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33400" y="2857500"/>
            <a:ext cx="15240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JEOD modeling directories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3733800" y="3505199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5067300" y="35433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76600" y="4038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src</a:t>
            </a:r>
            <a:r>
              <a:rPr lang="en-US" dirty="0" smtClean="0"/>
              <a:t> (.</a:t>
            </a:r>
            <a:r>
              <a:rPr lang="en-US" dirty="0" err="1" smtClean="0"/>
              <a:t>cpp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29200" y="4038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3582194" y="4799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48000" y="5143500"/>
            <a:ext cx="14478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Optimization</a:t>
            </a:r>
          </a:p>
          <a:p>
            <a:pPr algn="ctr"/>
            <a:r>
              <a:rPr lang="en-US" dirty="0" err="1" smtClean="0"/>
              <a:t>OptimInit</a:t>
            </a:r>
            <a:endParaRPr lang="en-US" dirty="0" smtClean="0"/>
          </a:p>
          <a:p>
            <a:pPr algn="ctr"/>
            <a:r>
              <a:rPr lang="en-US" dirty="0" err="1" smtClean="0"/>
              <a:t>PreJobs</a:t>
            </a:r>
            <a:endParaRPr lang="en-US" dirty="0" smtClean="0"/>
          </a:p>
          <a:p>
            <a:pPr algn="ctr"/>
            <a:r>
              <a:rPr lang="en-US" dirty="0" err="1" smtClean="0"/>
              <a:t>PostJobs</a:t>
            </a:r>
            <a:endParaRPr lang="en-US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334794" y="47998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48200" y="5143500"/>
            <a:ext cx="1752600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Optimization.hh</a:t>
            </a:r>
            <a:endParaRPr lang="en-US" dirty="0" smtClean="0"/>
          </a:p>
          <a:p>
            <a:pPr algn="ctr"/>
            <a:r>
              <a:rPr lang="en-US" dirty="0" smtClean="0"/>
              <a:t>Optimization.dd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010400" y="1755648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SIM_1_Optim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7581900" y="255190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29400" y="2895600"/>
            <a:ext cx="2362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S_define</a:t>
            </a:r>
            <a:endParaRPr lang="en-US" dirty="0" smtClean="0"/>
          </a:p>
          <a:p>
            <a:pPr algn="ctr"/>
            <a:r>
              <a:rPr lang="en-US" dirty="0" err="1" smtClean="0"/>
              <a:t>M_velocity_target</a:t>
            </a:r>
            <a:endParaRPr lang="en-US" dirty="0" smtClean="0"/>
          </a:p>
          <a:p>
            <a:pPr algn="ctr"/>
            <a:r>
              <a:rPr lang="en-US" dirty="0" err="1" smtClean="0"/>
              <a:t>SET_test</a:t>
            </a:r>
            <a:r>
              <a:rPr lang="en-US" dirty="0" smtClean="0"/>
              <a:t>/RUN_1/input</a:t>
            </a:r>
          </a:p>
          <a:p>
            <a:pPr algn="ctr"/>
            <a:r>
              <a:rPr lang="en-US" dirty="0" smtClean="0"/>
              <a:t>Data logging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52800" y="28956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Optim</a:t>
            </a:r>
            <a:r>
              <a:rPr lang="en-US" dirty="0" smtClean="0"/>
              <a:t>++ (</a:t>
            </a:r>
            <a:r>
              <a:rPr lang="en-US" dirty="0" smtClean="0"/>
              <a:t>Targeting &amp; FD)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Teams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90600" y="25146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Jeod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400800" y="25146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/>
              <a:t>Finite Differences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990600" y="3200400"/>
            <a:ext cx="1828800" cy="205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Zach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Travis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Chris</a:t>
            </a:r>
            <a:endParaRPr lang="en-US" dirty="0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695700" y="3200400"/>
            <a:ext cx="1828800" cy="205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Field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James</a:t>
            </a:r>
          </a:p>
          <a:p>
            <a:pPr algn="ctr">
              <a:lnSpc>
                <a:spcPct val="150000"/>
              </a:lnSpc>
            </a:pPr>
            <a:r>
              <a:rPr lang="en-US" dirty="0" err="1" smtClean="0"/>
              <a:t>Szu</a:t>
            </a:r>
            <a:r>
              <a:rPr lang="en-US" dirty="0" smtClean="0"/>
              <a:t>-Chun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Michael</a:t>
            </a:r>
            <a:endParaRPr lang="en-US" dirty="0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3695700" y="2514600"/>
            <a:ext cx="18288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Targeting</a:t>
            </a:r>
            <a:endParaRPr lang="en-US" dirty="0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6400800" y="3200400"/>
            <a:ext cx="1828800" cy="2057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Kyle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Chun-Yi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Victor</a:t>
            </a:r>
          </a:p>
          <a:p>
            <a:pPr algn="ctr">
              <a:lnSpc>
                <a:spcPct val="150000"/>
              </a:lnSpc>
            </a:pPr>
            <a:r>
              <a:rPr lang="en-US" dirty="0" smtClean="0"/>
              <a:t>Harsh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Field </a:t>
            </a:r>
            <a:r>
              <a:rPr lang="en-US" dirty="0" err="1" smtClean="0"/>
              <a:t>Manar</a:t>
            </a:r>
            <a:r>
              <a:rPr lang="en-US" dirty="0" smtClean="0"/>
              <a:t>, James </a:t>
            </a:r>
            <a:r>
              <a:rPr lang="en-US" dirty="0" err="1" smtClean="0"/>
              <a:t>Dearman</a:t>
            </a:r>
            <a:r>
              <a:rPr lang="en-US" dirty="0" smtClean="0"/>
              <a:t>, </a:t>
            </a:r>
            <a:r>
              <a:rPr lang="en-US" dirty="0" err="1" smtClean="0"/>
              <a:t>Szu</a:t>
            </a:r>
            <a:r>
              <a:rPr lang="en-US" dirty="0" smtClean="0"/>
              <a:t>-Chun Hung, Michael </a:t>
            </a:r>
            <a:r>
              <a:rPr lang="en-US" dirty="0" err="1" smtClean="0"/>
              <a:t>Tarng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7139</TotalTime>
  <Words>1497</Words>
  <Application>Microsoft Office PowerPoint</Application>
  <PresentationFormat>On-screen Show (4:3)</PresentationFormat>
  <Paragraphs>374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Module</vt:lpstr>
      <vt:lpstr>UT/JSC Trick Modeling Initiative 2010</vt:lpstr>
      <vt:lpstr>Introductions</vt:lpstr>
      <vt:lpstr>Background</vt:lpstr>
      <vt:lpstr>User Defined Simulation</vt:lpstr>
      <vt:lpstr>User Model Code Structure</vt:lpstr>
      <vt:lpstr>The Monte Carlo Framework</vt:lpstr>
      <vt:lpstr>JEOD Code Structure</vt:lpstr>
      <vt:lpstr>Three Teams</vt:lpstr>
      <vt:lpstr>Targeting</vt:lpstr>
      <vt:lpstr>The Math</vt:lpstr>
      <vt:lpstr>Furthermore</vt:lpstr>
      <vt:lpstr>Application to Orbits</vt:lpstr>
      <vt:lpstr>Cont.</vt:lpstr>
      <vt:lpstr>Visual Algorithm</vt:lpstr>
      <vt:lpstr>Implementation</vt:lpstr>
      <vt:lpstr>Meanwhile…</vt:lpstr>
      <vt:lpstr>Time Free MATLAB Plots</vt:lpstr>
      <vt:lpstr>Altitude</vt:lpstr>
      <vt:lpstr>Finite Differencing</vt:lpstr>
      <vt:lpstr>Necessity of FD</vt:lpstr>
      <vt:lpstr>FD method</vt:lpstr>
      <vt:lpstr>FD method cont.</vt:lpstr>
      <vt:lpstr>MATLAB Verification</vt:lpstr>
      <vt:lpstr>Integration to Trick</vt:lpstr>
      <vt:lpstr>Integration 1</vt:lpstr>
      <vt:lpstr>Simulation (SIM_Ball++_L1)</vt:lpstr>
      <vt:lpstr>Successful Target Output</vt:lpstr>
      <vt:lpstr>Results</vt:lpstr>
      <vt:lpstr>JEOD</vt:lpstr>
      <vt:lpstr>Simulations</vt:lpstr>
      <vt:lpstr>Plot Comparison</vt:lpstr>
      <vt:lpstr>Integration 2</vt:lpstr>
      <vt:lpstr>Goals</vt:lpstr>
      <vt:lpstr>FD Complications</vt:lpstr>
      <vt:lpstr>Proposed Solution for JEOD Integration</vt:lpstr>
      <vt:lpstr>A Brief Look at Different S_defines</vt:lpstr>
      <vt:lpstr>Proposed Algorithm</vt:lpstr>
      <vt:lpstr>JEOD Targeter Output</vt:lpstr>
      <vt:lpstr>JEOD Targeter Output (cont.)</vt:lpstr>
      <vt:lpstr>Attempts to Fix</vt:lpstr>
      <vt:lpstr>JEOD Integration Conclusion</vt:lpstr>
      <vt:lpstr>Closing Remarks</vt:lpstr>
      <vt:lpstr>Summary</vt:lpstr>
      <vt:lpstr>Suggestions for Future Study</vt:lpstr>
      <vt:lpstr>Thank you</vt:lpstr>
      <vt:lpstr>Closing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Kyle Brill</dc:creator>
  <cp:lastModifiedBy>Kyle Brill</cp:lastModifiedBy>
  <cp:revision>436</cp:revision>
  <dcterms:created xsi:type="dcterms:W3CDTF">2010-02-19T15:12:28Z</dcterms:created>
  <dcterms:modified xsi:type="dcterms:W3CDTF">2010-05-19T08:14:20Z</dcterms:modified>
</cp:coreProperties>
</file>