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167d721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167d721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a12b9450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a12b9450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a209e691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a209e691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a12b9450f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a12b9450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2f21d99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2f21d99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2f21d99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2f21d99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a12b9450f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a12b9450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2f21d990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2f21d990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2f21d990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2f21d990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2f21d990c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2f21d990c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2f21d990c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2f21d990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167d7218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167d721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31d50d0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31d50d0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2f21d990c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2f21d990c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2f21d990c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2f21d990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2f21d990c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2f21d990c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a12b9450f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a12b9450f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3173c25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3173c25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3173c25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3173c25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3173c25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3173c25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33048498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33048498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3173c256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3173c25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167d7218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167d7218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3173c256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3173c256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3173c256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3173c256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3173c256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3173c256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3173c256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3173c256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3173c256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3173c256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33048498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33048498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33048498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33048498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3173c256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3173c256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3173c256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3173c256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a2c0245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a2c02458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167d721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167d721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33048498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33048498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3173c256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3173c256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a12b9450f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a12b9450f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30f5dae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30f5dae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b30f5dae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b30f5dae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30f5dae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30f5dae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30f5dae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30f5dae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30f5dae8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30f5dae8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30f5dae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30f5dae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34de60a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34de60a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28271b9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28271b9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30f5dae8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30f5dae8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a12b945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a12b945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a12b9450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a12b9450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a12b9450f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a12b9450f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2f21d990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2f21d990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gov.sg/dataset/median-resale-prices-for-registered-applications-by-town-and-flat-type" TargetMode="External"/><Relationship Id="rId4" Type="http://schemas.openxmlformats.org/officeDocument/2006/relationships/hyperlink" Target="https://data.gov.sg/dataset/resale-flat-prices" TargetMode="External"/><Relationship Id="rId5" Type="http://schemas.openxmlformats.org/officeDocument/2006/relationships/hyperlink" Target="https://data.gov.sg/dataset/median-rent-by-town-and-flat-typ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28.png"/><Relationship Id="rId7"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7.png"/><Relationship Id="rId6"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8.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1.png"/><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27750" y="312075"/>
            <a:ext cx="8504400" cy="3323400"/>
          </a:xfrm>
          <a:prstGeom prst="rect">
            <a:avLst/>
          </a:prstGeom>
          <a:solidFill>
            <a:srgbClr val="9BE47C"/>
          </a:solidFill>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B5394"/>
                </a:solidFill>
              </a:rPr>
              <a:t>Which town has the cheapest Resale HDB flat with the highest Rental Yield?</a:t>
            </a:r>
            <a:endParaRPr b="1">
              <a:solidFill>
                <a:srgbClr val="0B5394"/>
              </a:solidFill>
            </a:endParaRPr>
          </a:p>
        </p:txBody>
      </p:sp>
      <p:sp>
        <p:nvSpPr>
          <p:cNvPr id="55" name="Google Shape;55;p13"/>
          <p:cNvSpPr txBox="1"/>
          <p:nvPr>
            <p:ph idx="1" type="subTitle"/>
          </p:nvPr>
        </p:nvSpPr>
        <p:spPr>
          <a:xfrm>
            <a:off x="5913525" y="4358125"/>
            <a:ext cx="3147300" cy="7926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0AC0A"/>
                </a:solidFill>
              </a:rPr>
              <a:t>Tan Siew Ling</a:t>
            </a:r>
            <a:endParaRPr b="1">
              <a:solidFill>
                <a:srgbClr val="40AC0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Process and Outcome</a:t>
            </a:r>
            <a:endParaRPr sz="20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To plot the Median Resale Prices Bar Chart for each flat type:</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Create 3 functions to extract data, process data and plot                                                                               the bar chart for each flat type. The functions can be                                                                    called for each flat types  </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Use numpy </a:t>
            </a:r>
            <a:r>
              <a:rPr b="1" lang="en">
                <a:solidFill>
                  <a:schemeClr val="dk1"/>
                </a:solidFill>
              </a:rPr>
              <a:t>genfromtxt </a:t>
            </a:r>
            <a:r>
              <a:rPr lang="en">
                <a:solidFill>
                  <a:schemeClr val="dk1"/>
                </a:solidFill>
              </a:rPr>
              <a:t>to load the data from cvs file into the numpy </a:t>
            </a:r>
            <a:r>
              <a:rPr b="1" lang="en">
                <a:solidFill>
                  <a:schemeClr val="dk1"/>
                </a:solidFill>
              </a:rPr>
              <a:t>ndarray</a:t>
            </a:r>
            <a:r>
              <a:rPr lang="en">
                <a:solidFill>
                  <a:schemeClr val="dk1"/>
                </a:solidFill>
              </a:rPr>
              <a:t>.</a:t>
            </a:r>
            <a:endParaRPr>
              <a:solidFill>
                <a:schemeClr val="dk1"/>
              </a:solidFill>
            </a:endParaRPr>
          </a:p>
          <a:p>
            <a:pPr indent="0" lvl="0" marL="914400" rtl="0" algn="l">
              <a:spcBef>
                <a:spcPts val="1600"/>
              </a:spcBef>
              <a:spcAft>
                <a:spcPts val="0"/>
              </a:spcAft>
              <a:buNone/>
            </a:pPr>
            <a:r>
              <a:t/>
            </a:r>
            <a:endParaRPr sz="1400">
              <a:solidFill>
                <a:schemeClr val="dk1"/>
              </a:solidFill>
            </a:endParaRPr>
          </a:p>
          <a:p>
            <a:pPr indent="0" lvl="0" marL="914400" rtl="0" algn="l">
              <a:spcBef>
                <a:spcPts val="1600"/>
              </a:spcBef>
              <a:spcAft>
                <a:spcPts val="0"/>
              </a:spcAft>
              <a:buNone/>
            </a:pPr>
            <a:r>
              <a:t/>
            </a:r>
            <a:endParaRPr sz="1400">
              <a:solidFill>
                <a:schemeClr val="dk1"/>
              </a:solidFill>
            </a:endParaRPr>
          </a:p>
          <a:p>
            <a:pPr indent="-317500" lvl="1" marL="914400" rtl="0" algn="l">
              <a:spcBef>
                <a:spcPts val="1600"/>
              </a:spcBef>
              <a:spcAft>
                <a:spcPts val="0"/>
              </a:spcAft>
              <a:buClr>
                <a:schemeClr val="dk1"/>
              </a:buClr>
              <a:buSzPts val="1400"/>
              <a:buAutoNum type="alphaLcPeriod"/>
            </a:pPr>
            <a:r>
              <a:rPr lang="en">
                <a:solidFill>
                  <a:schemeClr val="dk1"/>
                </a:solidFill>
              </a:rPr>
              <a:t>Data Cleaning - remove rows with missing prices - “na”, “-” :</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Filter data by the flat types :</a:t>
            </a:r>
            <a:endParaRPr>
              <a:solidFill>
                <a:schemeClr val="dk1"/>
              </a:solidFill>
            </a:endParaRPr>
          </a:p>
          <a:p>
            <a:pPr indent="0" lvl="0" marL="0" rtl="0" algn="l">
              <a:spcBef>
                <a:spcPts val="1600"/>
              </a:spcBef>
              <a:spcAft>
                <a:spcPts val="0"/>
              </a:spcAft>
              <a:buNone/>
            </a:pPr>
            <a:r>
              <a:t/>
            </a:r>
            <a:endParaRPr sz="1200">
              <a:solidFill>
                <a:schemeClr val="dk1"/>
              </a:solidFill>
            </a:endParaRPr>
          </a:p>
          <a:p>
            <a:pPr indent="0" lvl="0" marL="457200" rtl="0" algn="l">
              <a:spcBef>
                <a:spcPts val="1600"/>
              </a:spcBef>
              <a:spcAft>
                <a:spcPts val="1600"/>
              </a:spcAft>
              <a:buNone/>
            </a:pPr>
            <a:r>
              <a:t/>
            </a:r>
            <a:endParaRPr/>
          </a:p>
        </p:txBody>
      </p:sp>
      <p:sp>
        <p:nvSpPr>
          <p:cNvPr id="110" name="Google Shape;110;p22"/>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pic>
        <p:nvPicPr>
          <p:cNvPr id="111" name="Google Shape;111;p22"/>
          <p:cNvPicPr preferRelativeResize="0"/>
          <p:nvPr/>
        </p:nvPicPr>
        <p:blipFill>
          <a:blip r:embed="rId3">
            <a:alphaModFix/>
          </a:blip>
          <a:stretch>
            <a:fillRect/>
          </a:stretch>
        </p:blipFill>
        <p:spPr>
          <a:xfrm>
            <a:off x="5747275" y="1054474"/>
            <a:ext cx="3396725" cy="1417100"/>
          </a:xfrm>
          <a:prstGeom prst="rect">
            <a:avLst/>
          </a:prstGeom>
          <a:noFill/>
          <a:ln>
            <a:noFill/>
          </a:ln>
        </p:spPr>
      </p:pic>
      <p:pic>
        <p:nvPicPr>
          <p:cNvPr id="112" name="Google Shape;112;p22"/>
          <p:cNvPicPr preferRelativeResize="0"/>
          <p:nvPr/>
        </p:nvPicPr>
        <p:blipFill>
          <a:blip r:embed="rId4">
            <a:alphaModFix/>
          </a:blip>
          <a:stretch>
            <a:fillRect/>
          </a:stretch>
        </p:blipFill>
        <p:spPr>
          <a:xfrm>
            <a:off x="1343023" y="3154225"/>
            <a:ext cx="3163775" cy="945875"/>
          </a:xfrm>
          <a:prstGeom prst="rect">
            <a:avLst/>
          </a:prstGeom>
          <a:noFill/>
          <a:ln>
            <a:noFill/>
          </a:ln>
        </p:spPr>
      </p:pic>
      <p:pic>
        <p:nvPicPr>
          <p:cNvPr id="113" name="Google Shape;113;p22"/>
          <p:cNvPicPr preferRelativeResize="0"/>
          <p:nvPr/>
        </p:nvPicPr>
        <p:blipFill>
          <a:blip r:embed="rId5">
            <a:alphaModFix/>
          </a:blip>
          <a:stretch>
            <a:fillRect/>
          </a:stretch>
        </p:blipFill>
        <p:spPr>
          <a:xfrm>
            <a:off x="6291175" y="4004856"/>
            <a:ext cx="2646759" cy="247650"/>
          </a:xfrm>
          <a:prstGeom prst="rect">
            <a:avLst/>
          </a:prstGeom>
          <a:noFill/>
          <a:ln>
            <a:noFill/>
          </a:ln>
        </p:spPr>
      </p:pic>
      <p:pic>
        <p:nvPicPr>
          <p:cNvPr id="114" name="Google Shape;114;p22"/>
          <p:cNvPicPr preferRelativeResize="0"/>
          <p:nvPr/>
        </p:nvPicPr>
        <p:blipFill>
          <a:blip r:embed="rId6">
            <a:alphaModFix/>
          </a:blip>
          <a:stretch>
            <a:fillRect/>
          </a:stretch>
        </p:blipFill>
        <p:spPr>
          <a:xfrm>
            <a:off x="4031700" y="4427013"/>
            <a:ext cx="4800600" cy="24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311700" y="1152475"/>
            <a:ext cx="7206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Process and Outcome </a:t>
            </a:r>
            <a:endParaRPr sz="2000">
              <a:solidFill>
                <a:schemeClr val="dk1"/>
              </a:solidFill>
            </a:endParaRPr>
          </a:p>
          <a:p>
            <a:pPr indent="-342900" lvl="0" marL="457200" rtl="0" algn="l">
              <a:spcBef>
                <a:spcPts val="1600"/>
              </a:spcBef>
              <a:spcAft>
                <a:spcPts val="0"/>
              </a:spcAft>
              <a:buClr>
                <a:schemeClr val="dk1"/>
              </a:buClr>
              <a:buSzPts val="1800"/>
              <a:buChar char="●"/>
            </a:pPr>
            <a:r>
              <a:rPr lang="en" sz="700">
                <a:solidFill>
                  <a:schemeClr val="dk1"/>
                </a:solidFill>
              </a:rPr>
              <a:t> </a:t>
            </a:r>
            <a:r>
              <a:rPr lang="en" sz="1400">
                <a:solidFill>
                  <a:schemeClr val="dk1"/>
                </a:solidFill>
              </a:rPr>
              <a:t>To find Top 10 towns with lowest Average Median Prices, need to sort the prices in ascending order by town:</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Get a list of unique towns from the data using                                                              numpy </a:t>
            </a:r>
            <a:r>
              <a:rPr b="1" lang="en">
                <a:solidFill>
                  <a:schemeClr val="dk1"/>
                </a:solidFill>
              </a:rPr>
              <a:t>unique </a:t>
            </a:r>
            <a:r>
              <a:rPr lang="en">
                <a:solidFill>
                  <a:schemeClr val="dk1"/>
                </a:solidFill>
              </a:rPr>
              <a:t>function.</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Iterate this list to get the Median Resale                                                                                           prices for that town for the past 6 years</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Calculate the Average Median Prices</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Put it into a Dictionary variable with the town                                                                                        name as the key</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Pass Dictionary variable to </a:t>
            </a:r>
            <a:r>
              <a:rPr b="1" lang="en">
                <a:solidFill>
                  <a:schemeClr val="dk1"/>
                </a:solidFill>
              </a:rPr>
              <a:t>displayBarChart                                                                                                          </a:t>
            </a:r>
            <a:r>
              <a:rPr lang="en">
                <a:solidFill>
                  <a:schemeClr val="dk1"/>
                </a:solidFill>
              </a:rPr>
              <a:t>function to plot the Bar Chart using Matplotlib                                                                                           </a:t>
            </a:r>
            <a:r>
              <a:rPr b="1" lang="en">
                <a:solidFill>
                  <a:schemeClr val="dk1"/>
                </a:solidFill>
              </a:rPr>
              <a:t>bar </a:t>
            </a:r>
            <a:r>
              <a:rPr lang="en">
                <a:solidFill>
                  <a:schemeClr val="dk1"/>
                </a:solidFill>
              </a:rPr>
              <a:t>function</a:t>
            </a:r>
            <a:endParaRPr>
              <a:solidFill>
                <a:schemeClr val="dk1"/>
              </a:solidFill>
            </a:endParaRPr>
          </a:p>
          <a:p>
            <a:pPr indent="0" lvl="0" marL="0" rtl="0" algn="l">
              <a:spcBef>
                <a:spcPts val="1200"/>
              </a:spcBef>
              <a:spcAft>
                <a:spcPts val="1200"/>
              </a:spcAft>
              <a:buNone/>
            </a:pPr>
            <a:r>
              <a:t/>
            </a:r>
            <a:endParaRPr sz="1200">
              <a:solidFill>
                <a:schemeClr val="dk1"/>
              </a:solidFill>
            </a:endParaRPr>
          </a:p>
        </p:txBody>
      </p:sp>
      <p:sp>
        <p:nvSpPr>
          <p:cNvPr id="120" name="Google Shape;120;p23"/>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pic>
        <p:nvPicPr>
          <p:cNvPr id="121" name="Google Shape;121;p23"/>
          <p:cNvPicPr preferRelativeResize="0"/>
          <p:nvPr/>
        </p:nvPicPr>
        <p:blipFill>
          <a:blip r:embed="rId3">
            <a:alphaModFix/>
          </a:blip>
          <a:stretch>
            <a:fillRect/>
          </a:stretch>
        </p:blipFill>
        <p:spPr>
          <a:xfrm>
            <a:off x="2398638" y="4730950"/>
            <a:ext cx="4086225" cy="219075"/>
          </a:xfrm>
          <a:prstGeom prst="rect">
            <a:avLst/>
          </a:prstGeom>
          <a:noFill/>
          <a:ln>
            <a:noFill/>
          </a:ln>
        </p:spPr>
      </p:pic>
      <p:pic>
        <p:nvPicPr>
          <p:cNvPr id="122" name="Google Shape;122;p23"/>
          <p:cNvPicPr preferRelativeResize="0"/>
          <p:nvPr/>
        </p:nvPicPr>
        <p:blipFill>
          <a:blip r:embed="rId4">
            <a:alphaModFix/>
          </a:blip>
          <a:stretch>
            <a:fillRect/>
          </a:stretch>
        </p:blipFill>
        <p:spPr>
          <a:xfrm>
            <a:off x="5220847" y="2121825"/>
            <a:ext cx="2086200" cy="339425"/>
          </a:xfrm>
          <a:prstGeom prst="rect">
            <a:avLst/>
          </a:prstGeom>
          <a:noFill/>
          <a:ln>
            <a:noFill/>
          </a:ln>
        </p:spPr>
      </p:pic>
      <p:pic>
        <p:nvPicPr>
          <p:cNvPr id="123" name="Google Shape;123;p23"/>
          <p:cNvPicPr preferRelativeResize="0"/>
          <p:nvPr/>
        </p:nvPicPr>
        <p:blipFill>
          <a:blip r:embed="rId5">
            <a:alphaModFix/>
          </a:blip>
          <a:stretch>
            <a:fillRect/>
          </a:stretch>
        </p:blipFill>
        <p:spPr>
          <a:xfrm>
            <a:off x="5350325" y="2463400"/>
            <a:ext cx="3793675" cy="188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Graphical Output - Bar Chart (3-Room Flats)</a:t>
            </a:r>
            <a:endParaRPr sz="2000">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29" name="Google Shape;129;p24"/>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pic>
        <p:nvPicPr>
          <p:cNvPr id="130" name="Google Shape;130;p24"/>
          <p:cNvPicPr preferRelativeResize="0"/>
          <p:nvPr/>
        </p:nvPicPr>
        <p:blipFill>
          <a:blip r:embed="rId3">
            <a:alphaModFix/>
          </a:blip>
          <a:stretch>
            <a:fillRect/>
          </a:stretch>
        </p:blipFill>
        <p:spPr>
          <a:xfrm>
            <a:off x="914725" y="1569900"/>
            <a:ext cx="6038850" cy="3581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Graphical Output - Bar Chart (4-Room Flats)</a:t>
            </a:r>
            <a:endParaRPr sz="2000">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36" name="Google Shape;136;p25"/>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pic>
        <p:nvPicPr>
          <p:cNvPr id="137" name="Google Shape;137;p25"/>
          <p:cNvPicPr preferRelativeResize="0"/>
          <p:nvPr/>
        </p:nvPicPr>
        <p:blipFill>
          <a:blip r:embed="rId3">
            <a:alphaModFix/>
          </a:blip>
          <a:stretch>
            <a:fillRect/>
          </a:stretch>
        </p:blipFill>
        <p:spPr>
          <a:xfrm>
            <a:off x="885975" y="1537400"/>
            <a:ext cx="5899949" cy="3520950"/>
          </a:xfrm>
          <a:prstGeom prst="rect">
            <a:avLst/>
          </a:prstGeom>
          <a:noFill/>
          <a:ln>
            <a:noFill/>
          </a:ln>
        </p:spPr>
      </p:pic>
      <p:sp>
        <p:nvSpPr>
          <p:cNvPr id="138" name="Google Shape;138;p25"/>
          <p:cNvSpPr/>
          <p:nvPr/>
        </p:nvSpPr>
        <p:spPr>
          <a:xfrm>
            <a:off x="1285950" y="4622575"/>
            <a:ext cx="3438300" cy="5727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Graphical Output - Bar Chart (5-Room Flats)</a:t>
            </a:r>
            <a:endParaRPr sz="2000">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44" name="Google Shape;144;p26"/>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pic>
        <p:nvPicPr>
          <p:cNvPr id="145" name="Google Shape;145;p26"/>
          <p:cNvPicPr preferRelativeResize="0"/>
          <p:nvPr/>
        </p:nvPicPr>
        <p:blipFill>
          <a:blip r:embed="rId3">
            <a:alphaModFix/>
          </a:blip>
          <a:stretch>
            <a:fillRect/>
          </a:stretch>
        </p:blipFill>
        <p:spPr>
          <a:xfrm>
            <a:off x="879484" y="1527150"/>
            <a:ext cx="6023418" cy="3616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Insights</a:t>
            </a:r>
            <a:endParaRPr b="1"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From the Bar Charts, </a:t>
            </a:r>
            <a:endParaRPr>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Mr Yang can see that he can afford to buy 3-Room flats in most towns in Singapore</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He can afford to buy 4-Room flats in some towns namely Woodlands, Choa Chu Kang, Sembawang, Yishun, Jurong West and Bukit Panjang</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5-Room flats are out of his budget</a:t>
            </a:r>
            <a:endParaRPr b="1" sz="1700">
              <a:solidFill>
                <a:schemeClr val="dk1"/>
              </a:solidFill>
            </a:endParaRPr>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a:p>
        </p:txBody>
      </p:sp>
      <p:sp>
        <p:nvSpPr>
          <p:cNvPr id="151" name="Google Shape;151;p27"/>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000">
                <a:solidFill>
                  <a:schemeClr val="dk1"/>
                </a:solidFill>
              </a:rPr>
              <a:t>Conclusion/Recommendations:</a:t>
            </a:r>
            <a:endParaRPr b="1" sz="20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Mr Yang would prefer a 4-Room flat to a 3-Room flat as he plans to rent out one room for rental income and his parents and parents-in-laws usually visit them once a year.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 his workplace is in Jurong East, he would prefer a flat nearer to his workplace. So his preferred location for his 4-Room flat will be Woodlands, Choa Chu Kang and Jurong West based on 4-Room Flats Bar Chart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1371600" rtl="0" algn="l">
              <a:spcBef>
                <a:spcPts val="1200"/>
              </a:spcBef>
              <a:spcAft>
                <a:spcPts val="0"/>
              </a:spcAft>
              <a:buNone/>
            </a:pPr>
            <a:r>
              <a:t/>
            </a:r>
            <a:endParaRPr/>
          </a:p>
          <a:p>
            <a:pPr indent="0" lvl="0" marL="457200" rtl="0" algn="l">
              <a:spcBef>
                <a:spcPts val="1600"/>
              </a:spcBef>
              <a:spcAft>
                <a:spcPts val="1600"/>
              </a:spcAft>
              <a:buNone/>
            </a:pPr>
            <a:r>
              <a:t/>
            </a:r>
            <a:endParaRPr/>
          </a:p>
        </p:txBody>
      </p:sp>
      <p:sp>
        <p:nvSpPr>
          <p:cNvPr id="157" name="Google Shape;157;p28"/>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chemeClr val="dk1"/>
              </a:buClr>
              <a:buSzPts val="2000"/>
              <a:buChar char="●"/>
            </a:pPr>
            <a:r>
              <a:rPr lang="en" sz="2000">
                <a:solidFill>
                  <a:schemeClr val="dk1"/>
                </a:solidFill>
              </a:rPr>
              <a:t>After narrowing his search to a 4-Room flat in Woodlands, Choa Chu Kang and Jurong West, Mr Yang plots a Line Chart to analyse the Historical Median Resale Prices of 4-Room flats in these 3 towns over the past 10 years using the available data.</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Although the Average Median Resale Price of 4-Room flats in Bukit Batok and Jurong East are out of his budget, he would still want to analyse the prices in these 2 towns further as they are nearest to his workplace and they have been staying in Jurong East for the past 10 years. So he has included these 2 towns in the Line Chart too.</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1371600" rtl="0" algn="l">
              <a:spcBef>
                <a:spcPts val="1200"/>
              </a:spcBef>
              <a:spcAft>
                <a:spcPts val="0"/>
              </a:spcAft>
              <a:buNone/>
            </a:pPr>
            <a:r>
              <a:t/>
            </a:r>
            <a:endParaRPr sz="2000"/>
          </a:p>
          <a:p>
            <a:pPr indent="0" lvl="0" marL="457200" rtl="0" algn="l">
              <a:spcBef>
                <a:spcPts val="1600"/>
              </a:spcBef>
              <a:spcAft>
                <a:spcPts val="1600"/>
              </a:spcAft>
              <a:buNone/>
            </a:pPr>
            <a:r>
              <a:t/>
            </a:r>
            <a:endParaRPr sz="2000"/>
          </a:p>
        </p:txBody>
      </p:sp>
      <p:sp>
        <p:nvSpPr>
          <p:cNvPr id="163" name="Google Shape;163;p29"/>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Nature of Dataset</a:t>
            </a:r>
            <a:r>
              <a:rPr lang="en" sz="1900">
                <a:solidFill>
                  <a:schemeClr val="dk1"/>
                </a:solidFill>
              </a:rPr>
              <a:t> : </a:t>
            </a:r>
            <a:r>
              <a:rPr lang="en" sz="1900">
                <a:solidFill>
                  <a:schemeClr val="dk1"/>
                </a:solidFill>
              </a:rPr>
              <a:t>as mentioned in the earlier slides </a:t>
            </a:r>
            <a:endParaRPr sz="1900">
              <a:solidFill>
                <a:schemeClr val="dk1"/>
              </a:solidFill>
            </a:endParaRPr>
          </a:p>
          <a:p>
            <a:pPr indent="0" lvl="0" marL="0" rtl="0" algn="l">
              <a:spcBef>
                <a:spcPts val="1600"/>
              </a:spcBef>
              <a:spcAft>
                <a:spcPts val="0"/>
              </a:spcAft>
              <a:buNone/>
            </a:pPr>
            <a:r>
              <a:rPr b="1" lang="en" sz="2000">
                <a:solidFill>
                  <a:schemeClr val="dk1"/>
                </a:solidFill>
              </a:rPr>
              <a:t>Data Limitation</a:t>
            </a:r>
            <a:r>
              <a:rPr b="1" lang="en" sz="1900">
                <a:solidFill>
                  <a:schemeClr val="dk1"/>
                </a:solidFill>
              </a:rPr>
              <a:t>: </a:t>
            </a:r>
            <a:r>
              <a:rPr lang="en" sz="1900">
                <a:solidFill>
                  <a:schemeClr val="dk1"/>
                </a:solidFill>
              </a:rPr>
              <a:t>as mentioned in the earlier slides</a:t>
            </a:r>
            <a:endParaRPr sz="1900">
              <a:solidFill>
                <a:schemeClr val="dk1"/>
              </a:solidFill>
            </a:endParaRPr>
          </a:p>
          <a:p>
            <a:pPr indent="0" lvl="0" marL="457200" rtl="0" algn="l">
              <a:spcBef>
                <a:spcPts val="1600"/>
              </a:spcBef>
              <a:spcAft>
                <a:spcPts val="1600"/>
              </a:spcAft>
              <a:buNone/>
            </a:pPr>
            <a:r>
              <a:t/>
            </a:r>
            <a:endParaRPr/>
          </a:p>
        </p:txBody>
      </p:sp>
      <p:sp>
        <p:nvSpPr>
          <p:cNvPr id="169" name="Google Shape;169;p30"/>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Process and Outcome</a:t>
            </a:r>
            <a:endParaRPr sz="19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To plot the Historical Median Resale Prices Line Chart for each of the 5 Selected towns:</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Create 3 functions to extract data,                                                                                                               process data and plot line chart for all 5 towns. </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Use numpy </a:t>
            </a:r>
            <a:r>
              <a:rPr b="1" lang="en">
                <a:solidFill>
                  <a:schemeClr val="dk1"/>
                </a:solidFill>
              </a:rPr>
              <a:t>genfromtxt </a:t>
            </a:r>
            <a:r>
              <a:rPr lang="en">
                <a:solidFill>
                  <a:schemeClr val="dk1"/>
                </a:solidFill>
              </a:rPr>
              <a:t>to load the data                                                                                                          from file into the numpy </a:t>
            </a:r>
            <a:r>
              <a:rPr b="1" lang="en">
                <a:solidFill>
                  <a:schemeClr val="dk1"/>
                </a:solidFill>
              </a:rPr>
              <a:t>ndarray</a:t>
            </a:r>
            <a:r>
              <a:rPr lang="en">
                <a:solidFill>
                  <a:schemeClr val="dk1"/>
                </a:solidFill>
              </a:rPr>
              <a:t>.</a:t>
            </a:r>
            <a:endParaRPr>
              <a:solidFill>
                <a:schemeClr val="dk1"/>
              </a:solidFill>
            </a:endParaRPr>
          </a:p>
          <a:p>
            <a:pPr indent="0" lvl="0" marL="914400" rtl="0" algn="l">
              <a:spcBef>
                <a:spcPts val="1600"/>
              </a:spcBef>
              <a:spcAft>
                <a:spcPts val="0"/>
              </a:spcAft>
              <a:buNone/>
            </a:pPr>
            <a:r>
              <a:t/>
            </a:r>
            <a:endParaRPr sz="1400">
              <a:solidFill>
                <a:schemeClr val="dk1"/>
              </a:solidFill>
            </a:endParaRPr>
          </a:p>
          <a:p>
            <a:pPr indent="0" lvl="0" marL="914400" rtl="0" algn="l">
              <a:spcBef>
                <a:spcPts val="1600"/>
              </a:spcBef>
              <a:spcAft>
                <a:spcPts val="0"/>
              </a:spcAft>
              <a:buNone/>
            </a:pPr>
            <a:r>
              <a:t/>
            </a:r>
            <a:endParaRPr sz="1400">
              <a:solidFill>
                <a:schemeClr val="dk1"/>
              </a:solidFill>
            </a:endParaRPr>
          </a:p>
          <a:p>
            <a:pPr indent="-317500" lvl="1" marL="914400" rtl="0" algn="l">
              <a:spcBef>
                <a:spcPts val="1600"/>
              </a:spcBef>
              <a:spcAft>
                <a:spcPts val="0"/>
              </a:spcAft>
              <a:buClr>
                <a:schemeClr val="dk1"/>
              </a:buClr>
              <a:buSzPts val="1400"/>
              <a:buAutoNum type="alphaLcPeriod"/>
            </a:pPr>
            <a:r>
              <a:rPr lang="en">
                <a:solidFill>
                  <a:schemeClr val="dk1"/>
                </a:solidFill>
              </a:rPr>
              <a:t>Data Cleaning - remove rows with missing prices - “na”, “-” :</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Filter data by flat types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1371600" rtl="0" algn="l">
              <a:spcBef>
                <a:spcPts val="1200"/>
              </a:spcBef>
              <a:spcAft>
                <a:spcPts val="0"/>
              </a:spcAft>
              <a:buNone/>
            </a:pPr>
            <a:r>
              <a:t/>
            </a:r>
            <a:endParaRPr/>
          </a:p>
          <a:p>
            <a:pPr indent="0" lvl="0" marL="457200" rtl="0" algn="l">
              <a:spcBef>
                <a:spcPts val="1600"/>
              </a:spcBef>
              <a:spcAft>
                <a:spcPts val="1600"/>
              </a:spcAft>
              <a:buNone/>
            </a:pPr>
            <a:r>
              <a:t/>
            </a:r>
            <a:endParaRPr/>
          </a:p>
        </p:txBody>
      </p:sp>
      <p:sp>
        <p:nvSpPr>
          <p:cNvPr id="175" name="Google Shape;175;p31"/>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pic>
        <p:nvPicPr>
          <p:cNvPr id="176" name="Google Shape;176;p31"/>
          <p:cNvPicPr preferRelativeResize="0"/>
          <p:nvPr/>
        </p:nvPicPr>
        <p:blipFill>
          <a:blip r:embed="rId3">
            <a:alphaModFix/>
          </a:blip>
          <a:stretch>
            <a:fillRect/>
          </a:stretch>
        </p:blipFill>
        <p:spPr>
          <a:xfrm>
            <a:off x="5114800" y="2018275"/>
            <a:ext cx="4372549" cy="704500"/>
          </a:xfrm>
          <a:prstGeom prst="rect">
            <a:avLst/>
          </a:prstGeom>
          <a:noFill/>
          <a:ln>
            <a:noFill/>
          </a:ln>
        </p:spPr>
      </p:pic>
      <p:pic>
        <p:nvPicPr>
          <p:cNvPr id="177" name="Google Shape;177;p31"/>
          <p:cNvPicPr preferRelativeResize="0"/>
          <p:nvPr/>
        </p:nvPicPr>
        <p:blipFill>
          <a:blip r:embed="rId4">
            <a:alphaModFix/>
          </a:blip>
          <a:stretch>
            <a:fillRect/>
          </a:stretch>
        </p:blipFill>
        <p:spPr>
          <a:xfrm>
            <a:off x="5970200" y="4031504"/>
            <a:ext cx="2171825" cy="203225"/>
          </a:xfrm>
          <a:prstGeom prst="rect">
            <a:avLst/>
          </a:prstGeom>
          <a:noFill/>
          <a:ln>
            <a:noFill/>
          </a:ln>
        </p:spPr>
      </p:pic>
      <p:pic>
        <p:nvPicPr>
          <p:cNvPr id="178" name="Google Shape;178;p31"/>
          <p:cNvPicPr preferRelativeResize="0"/>
          <p:nvPr/>
        </p:nvPicPr>
        <p:blipFill>
          <a:blip r:embed="rId5">
            <a:alphaModFix/>
          </a:blip>
          <a:stretch>
            <a:fillRect/>
          </a:stretch>
        </p:blipFill>
        <p:spPr>
          <a:xfrm>
            <a:off x="3239600" y="4427027"/>
            <a:ext cx="5592700" cy="288500"/>
          </a:xfrm>
          <a:prstGeom prst="rect">
            <a:avLst/>
          </a:prstGeom>
          <a:noFill/>
          <a:ln>
            <a:noFill/>
          </a:ln>
        </p:spPr>
      </p:pic>
      <p:pic>
        <p:nvPicPr>
          <p:cNvPr id="179" name="Google Shape;179;p31"/>
          <p:cNvPicPr preferRelativeResize="0"/>
          <p:nvPr/>
        </p:nvPicPr>
        <p:blipFill>
          <a:blip r:embed="rId6">
            <a:alphaModFix/>
          </a:blip>
          <a:stretch>
            <a:fillRect/>
          </a:stretch>
        </p:blipFill>
        <p:spPr>
          <a:xfrm>
            <a:off x="1354073" y="2986148"/>
            <a:ext cx="3217925" cy="91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rPr>
              <a:t>Datasets used</a:t>
            </a:r>
            <a:endParaRPr b="1">
              <a:solidFill>
                <a:srgbClr val="0B5394"/>
              </a:solidFill>
            </a:endParaRPr>
          </a:p>
        </p:txBody>
      </p:sp>
      <p:sp>
        <p:nvSpPr>
          <p:cNvPr id="61" name="Google Shape;61;p14"/>
          <p:cNvSpPr txBox="1"/>
          <p:nvPr>
            <p:ph idx="1" type="body"/>
          </p:nvPr>
        </p:nvSpPr>
        <p:spPr>
          <a:xfrm>
            <a:off x="311700" y="1152475"/>
            <a:ext cx="87468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AutoNum type="arabicPeriod"/>
            </a:pPr>
            <a:r>
              <a:rPr lang="en" sz="1600">
                <a:solidFill>
                  <a:schemeClr val="dk1"/>
                </a:solidFill>
              </a:rPr>
              <a:t>Median Resale Prices for Registered Applications by Town and Flat Type</a:t>
            </a:r>
            <a:endParaRPr sz="1600">
              <a:solidFill>
                <a:schemeClr val="dk1"/>
              </a:solidFill>
            </a:endParaRPr>
          </a:p>
          <a:p>
            <a:pPr indent="0" lvl="0" marL="457200" rtl="0" algn="l">
              <a:spcBef>
                <a:spcPts val="1200"/>
              </a:spcBef>
              <a:spcAft>
                <a:spcPts val="0"/>
              </a:spcAft>
              <a:buNone/>
            </a:pPr>
            <a:r>
              <a:rPr lang="en" sz="1600" u="sng">
                <a:solidFill>
                  <a:schemeClr val="hlink"/>
                </a:solidFill>
                <a:hlinkClick r:id="rId3"/>
              </a:rPr>
              <a:t>https://data.gov.sg/dataset/median-resale-prices-for-registered-applications-by-town-and-flat-type</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Resale Flat Prices</a:t>
            </a:r>
            <a:endParaRPr sz="1600">
              <a:solidFill>
                <a:schemeClr val="dk1"/>
              </a:solidFill>
            </a:endParaRPr>
          </a:p>
          <a:p>
            <a:pPr indent="0" lvl="0" marL="457200" rtl="0" algn="l">
              <a:spcBef>
                <a:spcPts val="1200"/>
              </a:spcBef>
              <a:spcAft>
                <a:spcPts val="0"/>
              </a:spcAft>
              <a:buNone/>
            </a:pPr>
            <a:r>
              <a:rPr lang="en" sz="1600" u="sng">
                <a:solidFill>
                  <a:schemeClr val="accent5"/>
                </a:solidFill>
                <a:hlinkClick r:id="rId4">
                  <a:extLst>
                    <a:ext uri="{A12FA001-AC4F-418D-AE19-62706E023703}">
                      <ahyp:hlinkClr val="tx"/>
                    </a:ext>
                  </a:extLst>
                </a:hlinkClick>
              </a:rPr>
              <a:t>https://data.gov.sg/dataset/resale-flat-prices</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Median Rent by Town and Flat Type</a:t>
            </a:r>
            <a:endParaRPr sz="1600">
              <a:solidFill>
                <a:schemeClr val="dk1"/>
              </a:solidFill>
            </a:endParaRPr>
          </a:p>
          <a:p>
            <a:pPr indent="0" lvl="0" marL="457200" rtl="0" algn="l">
              <a:spcBef>
                <a:spcPts val="1200"/>
              </a:spcBef>
              <a:spcAft>
                <a:spcPts val="0"/>
              </a:spcAft>
              <a:buNone/>
            </a:pPr>
            <a:r>
              <a:rPr lang="en" sz="1600" u="sng">
                <a:solidFill>
                  <a:schemeClr val="hlink"/>
                </a:solidFill>
                <a:hlinkClick r:id="rId5"/>
              </a:rPr>
              <a:t>https://data.gov.sg/dataset/median-rent-by-town-and-flat-type</a:t>
            </a:r>
            <a:endParaRPr sz="1600">
              <a:solidFill>
                <a:schemeClr val="dk1"/>
              </a:solidFill>
            </a:endParaRPr>
          </a:p>
          <a:p>
            <a:pPr indent="0" lvl="0" marL="457200" rtl="0" algn="l">
              <a:spcBef>
                <a:spcPts val="1200"/>
              </a:spcBef>
              <a:spcAft>
                <a:spcPts val="120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1" type="body"/>
          </p:nvPr>
        </p:nvSpPr>
        <p:spPr>
          <a:xfrm>
            <a:off x="311700" y="1152475"/>
            <a:ext cx="5256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Process and Outcome </a:t>
            </a:r>
            <a:endParaRPr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For each selected town and year</a:t>
            </a:r>
            <a:endParaRPr>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Retrieve the quarterly median resale  prices</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Calculate the Average Median Resale Price for the year</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Put it into a Dictionary variable with the town name as the key</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Pass the Dictionary variable to the </a:t>
            </a:r>
            <a:r>
              <a:rPr b="1" lang="en" sz="1700">
                <a:solidFill>
                  <a:schemeClr val="dk1"/>
                </a:solidFill>
              </a:rPr>
              <a:t>display</a:t>
            </a:r>
            <a:r>
              <a:rPr b="1" lang="en" sz="1700">
                <a:solidFill>
                  <a:schemeClr val="dk1"/>
                </a:solidFill>
              </a:rPr>
              <a:t>Line</a:t>
            </a:r>
            <a:r>
              <a:rPr b="1" lang="en" sz="1700">
                <a:solidFill>
                  <a:schemeClr val="dk1"/>
                </a:solidFill>
              </a:rPr>
              <a:t>Chart </a:t>
            </a:r>
            <a:r>
              <a:rPr lang="en" sz="1700">
                <a:solidFill>
                  <a:schemeClr val="dk1"/>
                </a:solidFill>
              </a:rPr>
              <a:t>function to plot the Line Chart using Matplotlib </a:t>
            </a:r>
            <a:r>
              <a:rPr b="1" lang="en" sz="1700">
                <a:solidFill>
                  <a:schemeClr val="dk1"/>
                </a:solidFill>
              </a:rPr>
              <a:t>plot </a:t>
            </a:r>
            <a:r>
              <a:rPr lang="en" sz="1700">
                <a:solidFill>
                  <a:schemeClr val="dk1"/>
                </a:solidFill>
              </a:rPr>
              <a:t>function</a:t>
            </a:r>
            <a:endParaRPr sz="1700">
              <a:solidFill>
                <a:schemeClr val="dk1"/>
              </a:solidFill>
            </a:endParaRPr>
          </a:p>
          <a:p>
            <a:pPr indent="0" lvl="0" marL="0" rtl="0" algn="l">
              <a:spcBef>
                <a:spcPts val="1200"/>
              </a:spcBef>
              <a:spcAft>
                <a:spcPts val="1200"/>
              </a:spcAft>
              <a:buNone/>
            </a:pPr>
            <a:r>
              <a:t/>
            </a:r>
            <a:endParaRPr sz="1200">
              <a:solidFill>
                <a:schemeClr val="dk1"/>
              </a:solidFill>
            </a:endParaRPr>
          </a:p>
        </p:txBody>
      </p:sp>
      <p:sp>
        <p:nvSpPr>
          <p:cNvPr id="185" name="Google Shape;185;p32"/>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pic>
        <p:nvPicPr>
          <p:cNvPr id="186" name="Google Shape;186;p32"/>
          <p:cNvPicPr preferRelativeResize="0"/>
          <p:nvPr/>
        </p:nvPicPr>
        <p:blipFill>
          <a:blip r:embed="rId3">
            <a:alphaModFix/>
          </a:blip>
          <a:stretch>
            <a:fillRect/>
          </a:stretch>
        </p:blipFill>
        <p:spPr>
          <a:xfrm>
            <a:off x="5390175" y="1017725"/>
            <a:ext cx="4386275" cy="2650400"/>
          </a:xfrm>
          <a:prstGeom prst="rect">
            <a:avLst/>
          </a:prstGeom>
          <a:noFill/>
          <a:ln>
            <a:noFill/>
          </a:ln>
        </p:spPr>
      </p:pic>
      <p:pic>
        <p:nvPicPr>
          <p:cNvPr id="187" name="Google Shape;187;p32"/>
          <p:cNvPicPr preferRelativeResize="0"/>
          <p:nvPr/>
        </p:nvPicPr>
        <p:blipFill>
          <a:blip r:embed="rId4">
            <a:alphaModFix/>
          </a:blip>
          <a:stretch>
            <a:fillRect/>
          </a:stretch>
        </p:blipFill>
        <p:spPr>
          <a:xfrm>
            <a:off x="5390175" y="3952600"/>
            <a:ext cx="3753825" cy="229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394800" y="1123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Graphical Output - Line Chart</a:t>
            </a:r>
            <a:endParaRPr>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93" name="Google Shape;193;p33"/>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pic>
        <p:nvPicPr>
          <p:cNvPr id="194" name="Google Shape;194;p33"/>
          <p:cNvPicPr preferRelativeResize="0"/>
          <p:nvPr/>
        </p:nvPicPr>
        <p:blipFill>
          <a:blip r:embed="rId3">
            <a:alphaModFix/>
          </a:blip>
          <a:stretch>
            <a:fillRect/>
          </a:stretch>
        </p:blipFill>
        <p:spPr>
          <a:xfrm>
            <a:off x="605825" y="1506525"/>
            <a:ext cx="6810374" cy="3501825"/>
          </a:xfrm>
          <a:prstGeom prst="rect">
            <a:avLst/>
          </a:prstGeom>
          <a:noFill/>
          <a:ln>
            <a:noFill/>
          </a:ln>
        </p:spPr>
      </p:pic>
      <p:pic>
        <p:nvPicPr>
          <p:cNvPr id="195" name="Google Shape;195;p33"/>
          <p:cNvPicPr preferRelativeResize="0"/>
          <p:nvPr/>
        </p:nvPicPr>
        <p:blipFill>
          <a:blip r:embed="rId4">
            <a:alphaModFix/>
          </a:blip>
          <a:stretch>
            <a:fillRect/>
          </a:stretch>
        </p:blipFill>
        <p:spPr>
          <a:xfrm>
            <a:off x="1219975" y="3673525"/>
            <a:ext cx="2596850" cy="866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Insights</a:t>
            </a:r>
            <a:endParaRPr b="1"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HDB 4-Room flat Resale Prices are on a downward trend for the past 7 years for all the 5 towns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Resale Prices of 4-Room flat in Woodlands and Choa Chu Kang have rebounded slightly over the recent 2 years.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Median Resale Price in 2020 for the 5 towns are within Mr Yang’s budget.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Jurong East has the highest Median Resale price as it has been developed into a Regional Center with close proximity to many amenities and commericial developments</a:t>
            </a:r>
            <a:endParaRPr sz="1500">
              <a:solidFill>
                <a:srgbClr val="1F2126"/>
              </a:solidFill>
              <a:latin typeface="Roboto"/>
              <a:ea typeface="Roboto"/>
              <a:cs typeface="Roboto"/>
              <a:sym typeface="Roboto"/>
            </a:endParaRPr>
          </a:p>
          <a:p>
            <a:pPr indent="0" lvl="0" marL="457200" rtl="0" algn="l">
              <a:spcBef>
                <a:spcPts val="1600"/>
              </a:spcBef>
              <a:spcAft>
                <a:spcPts val="1600"/>
              </a:spcAft>
              <a:buNone/>
            </a:pPr>
            <a:r>
              <a:t/>
            </a:r>
            <a:endParaRPr/>
          </a:p>
        </p:txBody>
      </p:sp>
      <p:sp>
        <p:nvSpPr>
          <p:cNvPr id="201" name="Google Shape;201;p34"/>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000">
                <a:solidFill>
                  <a:schemeClr val="dk1"/>
                </a:solidFill>
              </a:rPr>
              <a:t>Conclusion/Recommendations:</a:t>
            </a:r>
            <a:endParaRPr b="1" sz="20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Since the Median Resale Prices of Jurong East and Bukit Batok in 2020 are within his budget, he can now also consider a 4-Room flat in Jurong East and Bukit Batok which are nearer to his workplace.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HDB 4-Room Resale Prices in Jurong East and Bukit Batok are still on a downward trend and have not start rebounding yet. So it is a good time to buy a flat in these 2 towns.</a:t>
            </a:r>
            <a:endParaRPr>
              <a:solidFill>
                <a:schemeClr val="dk1"/>
              </a:solidFill>
            </a:endParaRPr>
          </a:p>
          <a:p>
            <a:pPr indent="0" lvl="0" marL="457200" rtl="0" algn="l">
              <a:spcBef>
                <a:spcPts val="1600"/>
              </a:spcBef>
              <a:spcAft>
                <a:spcPts val="1600"/>
              </a:spcAft>
              <a:buNone/>
            </a:pPr>
            <a:r>
              <a:t/>
            </a:r>
            <a:endParaRPr/>
          </a:p>
        </p:txBody>
      </p:sp>
      <p:sp>
        <p:nvSpPr>
          <p:cNvPr id="207" name="Google Shape;207;p35"/>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In future, Mr Yang may want to return to China with his family. As HDB Flats have only a 99-year lease, he is concerned that if he buys a flat now and by the time he wants to return to China, he may have difficulties selling his flat with little lease left for a good price.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He would like to analyse if there is any </a:t>
            </a:r>
            <a:r>
              <a:rPr lang="en" sz="2000">
                <a:solidFill>
                  <a:srgbClr val="000000"/>
                </a:solidFill>
              </a:rPr>
              <a:t>correlation between the </a:t>
            </a:r>
            <a:r>
              <a:rPr lang="en" sz="2000">
                <a:solidFill>
                  <a:srgbClr val="000000"/>
                </a:solidFill>
              </a:rPr>
              <a:t>Age of Flat and Resale Flat prices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He decided to plot a </a:t>
            </a:r>
            <a:r>
              <a:rPr b="1" lang="en" sz="2000">
                <a:solidFill>
                  <a:srgbClr val="000000"/>
                </a:solidFill>
              </a:rPr>
              <a:t>Scatterplot</a:t>
            </a:r>
            <a:r>
              <a:rPr lang="en" sz="2000">
                <a:solidFill>
                  <a:srgbClr val="000000"/>
                </a:solidFill>
              </a:rPr>
              <a:t> on Age of flat against the Resale Price for each town using the past 6 years of available data</a:t>
            </a:r>
            <a:endParaRPr sz="2000">
              <a:solidFill>
                <a:srgbClr val="000000"/>
              </a:solidFill>
            </a:endParaRPr>
          </a:p>
          <a:p>
            <a:pPr indent="0" lvl="0" marL="457200" rtl="0" algn="l">
              <a:spcBef>
                <a:spcPts val="1600"/>
              </a:spcBef>
              <a:spcAft>
                <a:spcPts val="1600"/>
              </a:spcAft>
              <a:buNone/>
            </a:pPr>
            <a:r>
              <a:t/>
            </a:r>
            <a:endParaRPr sz="2000">
              <a:solidFill>
                <a:srgbClr val="000000"/>
              </a:solidFill>
            </a:endParaRPr>
          </a:p>
        </p:txBody>
      </p:sp>
      <p:sp>
        <p:nvSpPr>
          <p:cNvPr id="213" name="Google Shape;213;p36"/>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idx="1" type="body"/>
          </p:nvPr>
        </p:nvSpPr>
        <p:spPr>
          <a:xfrm>
            <a:off x="507150" y="1152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Nature of Dataset</a:t>
            </a:r>
            <a:r>
              <a:rPr lang="en" sz="2000">
                <a:solidFill>
                  <a:schemeClr val="dk1"/>
                </a:solidFill>
              </a:rPr>
              <a:t> </a:t>
            </a:r>
            <a:endParaRPr/>
          </a:p>
          <a:p>
            <a:pPr indent="0" lvl="0" marL="457200" rtl="0" algn="l">
              <a:spcBef>
                <a:spcPts val="1600"/>
              </a:spcBef>
              <a:spcAft>
                <a:spcPts val="1600"/>
              </a:spcAft>
              <a:buNone/>
            </a:pPr>
            <a:r>
              <a:t/>
            </a:r>
            <a:endParaRPr/>
          </a:p>
        </p:txBody>
      </p:sp>
      <p:sp>
        <p:nvSpPr>
          <p:cNvPr id="219" name="Google Shape;219;p37"/>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pic>
        <p:nvPicPr>
          <p:cNvPr id="220" name="Google Shape;220;p37"/>
          <p:cNvPicPr preferRelativeResize="0"/>
          <p:nvPr/>
        </p:nvPicPr>
        <p:blipFill>
          <a:blip r:embed="rId3">
            <a:alphaModFix/>
          </a:blip>
          <a:stretch>
            <a:fillRect/>
          </a:stretch>
        </p:blipFill>
        <p:spPr>
          <a:xfrm>
            <a:off x="678588" y="1724025"/>
            <a:ext cx="5476875" cy="3333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
        <p:nvSpPr>
          <p:cNvPr id="226" name="Google Shape;22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Data Limitation</a:t>
            </a:r>
            <a:endParaRPr b="1"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As the data used is the Resale Flat transactions, the analysis is only based on the 4-Room flats being sold, not the entire 4-Room flats in the town. Hence, it may not reflect the true age of the all 4-Room flats in the town</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0" lvl="0" marL="45720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
        <p:nvSpPr>
          <p:cNvPr id="232" name="Google Shape;232;p39"/>
          <p:cNvSpPr txBox="1"/>
          <p:nvPr>
            <p:ph idx="1" type="body"/>
          </p:nvPr>
        </p:nvSpPr>
        <p:spPr>
          <a:xfrm>
            <a:off x="311700" y="1150850"/>
            <a:ext cx="4191300" cy="34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Process and Outcome </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To plot the Scatter plot for each town</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Create 3 functions to extract data, process data and plot scatterplot for all 5 towns. </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Uses numpy </a:t>
            </a:r>
            <a:r>
              <a:rPr b="1" lang="en" sz="1600">
                <a:solidFill>
                  <a:schemeClr val="dk1"/>
                </a:solidFill>
              </a:rPr>
              <a:t>genfromtxt </a:t>
            </a:r>
            <a:r>
              <a:rPr lang="en" sz="1600">
                <a:solidFill>
                  <a:schemeClr val="dk1"/>
                </a:solidFill>
              </a:rPr>
              <a:t>to load the data from file into the numpy </a:t>
            </a:r>
            <a:r>
              <a:rPr b="1" lang="en" sz="1600">
                <a:solidFill>
                  <a:schemeClr val="dk1"/>
                </a:solidFill>
              </a:rPr>
              <a:t>ndarray</a:t>
            </a:r>
            <a:r>
              <a:rPr lang="en" sz="1600">
                <a:solidFill>
                  <a:schemeClr val="dk1"/>
                </a:solidFill>
              </a:rPr>
              <a:t>.</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Data Cleaning - remove rows with missing prices - “na”, “-” :</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Filter data by flat types </a:t>
            </a:r>
            <a:endParaRPr sz="1600"/>
          </a:p>
        </p:txBody>
      </p:sp>
      <p:pic>
        <p:nvPicPr>
          <p:cNvPr id="233" name="Google Shape;233;p39"/>
          <p:cNvPicPr preferRelativeResize="0"/>
          <p:nvPr/>
        </p:nvPicPr>
        <p:blipFill>
          <a:blip r:embed="rId3">
            <a:alphaModFix/>
          </a:blip>
          <a:stretch>
            <a:fillRect/>
          </a:stretch>
        </p:blipFill>
        <p:spPr>
          <a:xfrm>
            <a:off x="4424363" y="914400"/>
            <a:ext cx="5724525" cy="1790700"/>
          </a:xfrm>
          <a:prstGeom prst="rect">
            <a:avLst/>
          </a:prstGeom>
          <a:noFill/>
          <a:ln>
            <a:noFill/>
          </a:ln>
        </p:spPr>
      </p:pic>
      <p:pic>
        <p:nvPicPr>
          <p:cNvPr id="234" name="Google Shape;234;p39"/>
          <p:cNvPicPr preferRelativeResize="0"/>
          <p:nvPr/>
        </p:nvPicPr>
        <p:blipFill>
          <a:blip r:embed="rId4">
            <a:alphaModFix/>
          </a:blip>
          <a:stretch>
            <a:fillRect/>
          </a:stretch>
        </p:blipFill>
        <p:spPr>
          <a:xfrm>
            <a:off x="5046825" y="2705100"/>
            <a:ext cx="3412475" cy="1549175"/>
          </a:xfrm>
          <a:prstGeom prst="rect">
            <a:avLst/>
          </a:prstGeom>
          <a:noFill/>
          <a:ln>
            <a:noFill/>
          </a:ln>
        </p:spPr>
      </p:pic>
      <p:pic>
        <p:nvPicPr>
          <p:cNvPr id="235" name="Google Shape;235;p39"/>
          <p:cNvPicPr preferRelativeResize="0"/>
          <p:nvPr/>
        </p:nvPicPr>
        <p:blipFill>
          <a:blip r:embed="rId5">
            <a:alphaModFix/>
          </a:blip>
          <a:stretch>
            <a:fillRect/>
          </a:stretch>
        </p:blipFill>
        <p:spPr>
          <a:xfrm>
            <a:off x="5193476" y="4499975"/>
            <a:ext cx="2660511" cy="572700"/>
          </a:xfrm>
          <a:prstGeom prst="rect">
            <a:avLst/>
          </a:prstGeom>
          <a:noFill/>
          <a:ln>
            <a:noFill/>
          </a:ln>
        </p:spPr>
      </p:pic>
      <p:pic>
        <p:nvPicPr>
          <p:cNvPr id="236" name="Google Shape;236;p39"/>
          <p:cNvPicPr preferRelativeResize="0"/>
          <p:nvPr/>
        </p:nvPicPr>
        <p:blipFill>
          <a:blip r:embed="rId6">
            <a:alphaModFix/>
          </a:blip>
          <a:stretch>
            <a:fillRect/>
          </a:stretch>
        </p:blipFill>
        <p:spPr>
          <a:xfrm>
            <a:off x="522550" y="4568750"/>
            <a:ext cx="4191300" cy="269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
        <p:nvSpPr>
          <p:cNvPr id="242" name="Google Shape;242;p40"/>
          <p:cNvSpPr txBox="1"/>
          <p:nvPr>
            <p:ph idx="1" type="body"/>
          </p:nvPr>
        </p:nvSpPr>
        <p:spPr>
          <a:xfrm>
            <a:off x="377225" y="1142950"/>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Process and Outcome</a:t>
            </a:r>
            <a:endParaRPr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For each selected town, </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Retrieve the resale transaction data for the past 6 years</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Calculate the Age for the flat being sold by subtracting the Lease Commence Date (Year) from the current year</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Put it into a Dictionary variable with the town name as the key</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Pass Dictionary variable to </a:t>
            </a:r>
            <a:r>
              <a:rPr b="1" lang="en">
                <a:solidFill>
                  <a:schemeClr val="dk1"/>
                </a:solidFill>
              </a:rPr>
              <a:t>displayScatterplot </a:t>
            </a:r>
            <a:r>
              <a:rPr lang="en">
                <a:solidFill>
                  <a:schemeClr val="dk1"/>
                </a:solidFill>
              </a:rPr>
              <a:t>function                                           </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Plot the Scatterplot for all the selected towns using Matplotlib </a:t>
            </a:r>
            <a:r>
              <a:rPr b="1" lang="en" sz="1400">
                <a:solidFill>
                  <a:schemeClr val="dk1"/>
                </a:solidFill>
              </a:rPr>
              <a:t>scatter </a:t>
            </a:r>
            <a:r>
              <a:rPr lang="en" sz="1400">
                <a:solidFill>
                  <a:schemeClr val="dk1"/>
                </a:solidFill>
              </a:rPr>
              <a:t>function and calculate the correlation cofficient</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243" name="Google Shape;243;p40"/>
          <p:cNvPicPr preferRelativeResize="0"/>
          <p:nvPr/>
        </p:nvPicPr>
        <p:blipFill>
          <a:blip r:embed="rId3">
            <a:alphaModFix/>
          </a:blip>
          <a:stretch>
            <a:fillRect/>
          </a:stretch>
        </p:blipFill>
        <p:spPr>
          <a:xfrm>
            <a:off x="4789925" y="1170125"/>
            <a:ext cx="4201675" cy="2144855"/>
          </a:xfrm>
          <a:prstGeom prst="rect">
            <a:avLst/>
          </a:prstGeom>
          <a:noFill/>
          <a:ln>
            <a:noFill/>
          </a:ln>
        </p:spPr>
      </p:pic>
      <p:pic>
        <p:nvPicPr>
          <p:cNvPr id="244" name="Google Shape;244;p40"/>
          <p:cNvPicPr preferRelativeResize="0"/>
          <p:nvPr/>
        </p:nvPicPr>
        <p:blipFill>
          <a:blip r:embed="rId4">
            <a:alphaModFix/>
          </a:blip>
          <a:stretch>
            <a:fillRect/>
          </a:stretch>
        </p:blipFill>
        <p:spPr>
          <a:xfrm>
            <a:off x="4676775" y="3667125"/>
            <a:ext cx="5657850" cy="1409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Graphical Output - Scatterplot (all 5 towns)</a:t>
            </a:r>
            <a:endParaRPr sz="2000">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250" name="Google Shape;250;p41"/>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pic>
        <p:nvPicPr>
          <p:cNvPr id="251" name="Google Shape;251;p41"/>
          <p:cNvPicPr preferRelativeResize="0"/>
          <p:nvPr/>
        </p:nvPicPr>
        <p:blipFill>
          <a:blip r:embed="rId3">
            <a:alphaModFix/>
          </a:blip>
          <a:stretch>
            <a:fillRect/>
          </a:stretch>
        </p:blipFill>
        <p:spPr>
          <a:xfrm>
            <a:off x="377225" y="1518025"/>
            <a:ext cx="7415124" cy="3650525"/>
          </a:xfrm>
          <a:prstGeom prst="rect">
            <a:avLst/>
          </a:prstGeom>
          <a:noFill/>
          <a:ln>
            <a:noFill/>
          </a:ln>
        </p:spPr>
      </p:pic>
      <p:pic>
        <p:nvPicPr>
          <p:cNvPr id="252" name="Google Shape;252;p41"/>
          <p:cNvPicPr preferRelativeResize="0"/>
          <p:nvPr/>
        </p:nvPicPr>
        <p:blipFill>
          <a:blip r:embed="rId4">
            <a:alphaModFix/>
          </a:blip>
          <a:stretch>
            <a:fillRect/>
          </a:stretch>
        </p:blipFill>
        <p:spPr>
          <a:xfrm>
            <a:off x="3004522" y="1767448"/>
            <a:ext cx="3508153" cy="65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rPr>
              <a:t>Scenario</a:t>
            </a:r>
            <a:endParaRPr b="1">
              <a:solidFill>
                <a:srgbClr val="0B5394"/>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Mr Yang is a 35-year old Singapore PR from China who has worked in Singapore for 10 years.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Currently, He is renting a room for $800 monthly in Jurong East, sharing it with his homemaker wife and 3 year-old son.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Over the years, he has accumulated some money in his CPF and some savings.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He is contemplating buying a HDB flat so that the family can have more space and the monthly room rental of $800 can be invested in a HDB flat for better returns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He currently works in a company located in Jurong East</a:t>
            </a:r>
            <a:endParaRPr sz="20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Graphical Output - Scatterplot (for each town)</a:t>
            </a:r>
            <a:endParaRPr sz="2000">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258" name="Google Shape;258;p42"/>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pic>
        <p:nvPicPr>
          <p:cNvPr id="259" name="Google Shape;259;p42"/>
          <p:cNvPicPr preferRelativeResize="0"/>
          <p:nvPr/>
        </p:nvPicPr>
        <p:blipFill>
          <a:blip r:embed="rId3">
            <a:alphaModFix/>
          </a:blip>
          <a:stretch>
            <a:fillRect/>
          </a:stretch>
        </p:blipFill>
        <p:spPr>
          <a:xfrm>
            <a:off x="76200" y="1552925"/>
            <a:ext cx="7117150" cy="3543100"/>
          </a:xfrm>
          <a:prstGeom prst="rect">
            <a:avLst/>
          </a:prstGeom>
          <a:noFill/>
          <a:ln>
            <a:noFill/>
          </a:ln>
        </p:spPr>
      </p:pic>
      <p:pic>
        <p:nvPicPr>
          <p:cNvPr id="260" name="Google Shape;260;p42"/>
          <p:cNvPicPr preferRelativeResize="0"/>
          <p:nvPr/>
        </p:nvPicPr>
        <p:blipFill>
          <a:blip r:embed="rId4">
            <a:alphaModFix/>
          </a:blip>
          <a:stretch>
            <a:fillRect/>
          </a:stretch>
        </p:blipFill>
        <p:spPr>
          <a:xfrm>
            <a:off x="2638925" y="1902650"/>
            <a:ext cx="6425849" cy="3193374"/>
          </a:xfrm>
          <a:prstGeom prst="rect">
            <a:avLst/>
          </a:prstGeom>
          <a:noFill/>
          <a:ln>
            <a:noFill/>
          </a:ln>
        </p:spPr>
      </p:pic>
      <p:pic>
        <p:nvPicPr>
          <p:cNvPr id="261" name="Google Shape;261;p42"/>
          <p:cNvPicPr preferRelativeResize="0"/>
          <p:nvPr/>
        </p:nvPicPr>
        <p:blipFill>
          <a:blip r:embed="rId5">
            <a:alphaModFix/>
          </a:blip>
          <a:stretch>
            <a:fillRect/>
          </a:stretch>
        </p:blipFill>
        <p:spPr>
          <a:xfrm>
            <a:off x="3568593" y="2393025"/>
            <a:ext cx="5453233" cy="2703000"/>
          </a:xfrm>
          <a:prstGeom prst="rect">
            <a:avLst/>
          </a:prstGeom>
          <a:noFill/>
          <a:ln>
            <a:noFill/>
          </a:ln>
        </p:spPr>
      </p:pic>
      <p:pic>
        <p:nvPicPr>
          <p:cNvPr id="262" name="Google Shape;262;p42"/>
          <p:cNvPicPr preferRelativeResize="0"/>
          <p:nvPr/>
        </p:nvPicPr>
        <p:blipFill>
          <a:blip r:embed="rId6">
            <a:alphaModFix/>
          </a:blip>
          <a:stretch>
            <a:fillRect/>
          </a:stretch>
        </p:blipFill>
        <p:spPr>
          <a:xfrm>
            <a:off x="0" y="1941108"/>
            <a:ext cx="6425851" cy="3154918"/>
          </a:xfrm>
          <a:prstGeom prst="rect">
            <a:avLst/>
          </a:prstGeom>
          <a:noFill/>
          <a:ln>
            <a:noFill/>
          </a:ln>
        </p:spPr>
      </p:pic>
      <p:pic>
        <p:nvPicPr>
          <p:cNvPr id="263" name="Google Shape;263;p42"/>
          <p:cNvPicPr preferRelativeResize="0"/>
          <p:nvPr/>
        </p:nvPicPr>
        <p:blipFill>
          <a:blip r:embed="rId7">
            <a:alphaModFix/>
          </a:blip>
          <a:stretch>
            <a:fillRect/>
          </a:stretch>
        </p:blipFill>
        <p:spPr>
          <a:xfrm>
            <a:off x="1633584" y="2242050"/>
            <a:ext cx="5747867" cy="285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Insights</a:t>
            </a:r>
            <a:endParaRPr b="1"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The Scatterplots show a moderate (for Jurong East, Bukit Batok and Jurong West) to fairly strong (for Woodlands and Choa Chu Kang) negative relationship between Age of flats and Resale Prices for all 5 towns.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mean that the Older the flat, the lower the Resale Price will be.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is logical as HDB flats comes with only a 99 year lease. However, in more central location, this correlation may be even lower due to stronger demand.</a:t>
            </a:r>
            <a:endParaRPr>
              <a:solidFill>
                <a:schemeClr val="dk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269" name="Google Shape;269;p43"/>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000">
                <a:solidFill>
                  <a:schemeClr val="dk1"/>
                </a:solidFill>
              </a:rPr>
              <a:t>Conclusion/Recommendations</a:t>
            </a:r>
            <a:endParaRPr b="1" sz="20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Since there is some correlation between the Age of the flat and the Resale Prices, Mr Yang should look for a flat in Jurong East, Bukit Batok or Jurong West where the correlation is moderate. This will help to preserve more of the Resale value of his flat when he wants to sell it to return to China </a:t>
            </a:r>
            <a:endParaRPr/>
          </a:p>
          <a:p>
            <a:pPr indent="0" lvl="0" marL="457200" rtl="0" algn="l">
              <a:spcBef>
                <a:spcPts val="1600"/>
              </a:spcBef>
              <a:spcAft>
                <a:spcPts val="1600"/>
              </a:spcAft>
              <a:buNone/>
            </a:pPr>
            <a:r>
              <a:t/>
            </a:r>
            <a:endParaRPr/>
          </a:p>
        </p:txBody>
      </p:sp>
      <p:sp>
        <p:nvSpPr>
          <p:cNvPr id="275" name="Google Shape;275;p44"/>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From the Scatterplots for each towns, he noticed that some towns have more aging flats than others (&gt;30 years old)</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With great concern over the negative correlation between the Age of flat and Resale Prices, Mr Yang now wants to analyse the Age of flats in all the 5 towns for the past 5 years.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He decided to plot a box plot for the Age of flats in each town and compare them</a:t>
            </a:r>
            <a:endParaRPr sz="2000">
              <a:solidFill>
                <a:srgbClr val="000000"/>
              </a:solidFill>
            </a:endParaRPr>
          </a:p>
          <a:p>
            <a:pPr indent="0" lvl="0" marL="457200" rtl="0" algn="l">
              <a:spcBef>
                <a:spcPts val="1600"/>
              </a:spcBef>
              <a:spcAft>
                <a:spcPts val="1600"/>
              </a:spcAft>
              <a:buNone/>
            </a:pPr>
            <a:r>
              <a:t/>
            </a:r>
            <a:endParaRPr sz="2000">
              <a:solidFill>
                <a:srgbClr val="000000"/>
              </a:solidFill>
            </a:endParaRPr>
          </a:p>
        </p:txBody>
      </p:sp>
      <p:sp>
        <p:nvSpPr>
          <p:cNvPr id="281" name="Google Shape;281;p45"/>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Nature of Dataset: as mentioned in previous slides</a:t>
            </a:r>
            <a:r>
              <a:rPr b="1" lang="en" sz="2000">
                <a:solidFill>
                  <a:schemeClr val="dk1"/>
                </a:solidFill>
              </a:rPr>
              <a:t> </a:t>
            </a:r>
            <a:endParaRPr b="1" sz="2000">
              <a:solidFill>
                <a:schemeClr val="dk1"/>
              </a:solidFill>
            </a:endParaRPr>
          </a:p>
          <a:p>
            <a:pPr indent="0" lvl="0" marL="0" rtl="0" algn="l">
              <a:spcBef>
                <a:spcPts val="1600"/>
              </a:spcBef>
              <a:spcAft>
                <a:spcPts val="0"/>
              </a:spcAft>
              <a:buClr>
                <a:schemeClr val="dk1"/>
              </a:buClr>
              <a:buSzPts val="1100"/>
              <a:buFont typeface="Arial"/>
              <a:buNone/>
            </a:pPr>
            <a:r>
              <a:rPr b="1" lang="en" sz="2000">
                <a:solidFill>
                  <a:schemeClr val="dk1"/>
                </a:solidFill>
              </a:rPr>
              <a:t>Data Limitation</a:t>
            </a:r>
            <a:r>
              <a:rPr b="1" lang="en" sz="2000">
                <a:solidFill>
                  <a:schemeClr val="dk1"/>
                </a:solidFill>
              </a:rPr>
              <a:t>: as mentioned in previous slides </a:t>
            </a:r>
            <a:endParaRPr b="1" sz="2000">
              <a:solidFill>
                <a:schemeClr val="dk1"/>
              </a:solidFill>
            </a:endParaRPr>
          </a:p>
          <a:p>
            <a:pPr indent="0" lvl="0" marL="457200" rtl="0" algn="l">
              <a:spcBef>
                <a:spcPts val="1600"/>
              </a:spcBef>
              <a:spcAft>
                <a:spcPts val="1600"/>
              </a:spcAft>
              <a:buNone/>
            </a:pPr>
            <a:r>
              <a:t/>
            </a:r>
            <a:endParaRPr/>
          </a:p>
        </p:txBody>
      </p:sp>
      <p:sp>
        <p:nvSpPr>
          <p:cNvPr id="287" name="Google Shape;287;p46"/>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
        <p:nvSpPr>
          <p:cNvPr id="293" name="Google Shape;293;p47"/>
          <p:cNvSpPr txBox="1"/>
          <p:nvPr>
            <p:ph idx="1" type="body"/>
          </p:nvPr>
        </p:nvSpPr>
        <p:spPr>
          <a:xfrm>
            <a:off x="311700" y="1150850"/>
            <a:ext cx="4191300" cy="34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Process and Outcome </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To plot the Box plot for each town</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Create 3 functions to extract data, process data and plot scatterplot for all 5 towns. </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Use numpy </a:t>
            </a:r>
            <a:r>
              <a:rPr b="1" lang="en" sz="1600">
                <a:solidFill>
                  <a:schemeClr val="dk1"/>
                </a:solidFill>
              </a:rPr>
              <a:t>genfromtxt </a:t>
            </a:r>
            <a:r>
              <a:rPr lang="en" sz="1600">
                <a:solidFill>
                  <a:schemeClr val="dk1"/>
                </a:solidFill>
              </a:rPr>
              <a:t>to load the data from file into the numpy </a:t>
            </a:r>
            <a:r>
              <a:rPr b="1" lang="en" sz="1600">
                <a:solidFill>
                  <a:schemeClr val="dk1"/>
                </a:solidFill>
              </a:rPr>
              <a:t>ndarray</a:t>
            </a:r>
            <a:r>
              <a:rPr lang="en" sz="1600">
                <a:solidFill>
                  <a:schemeClr val="dk1"/>
                </a:solidFill>
              </a:rPr>
              <a:t>.</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Data Cleaning - remove rows with missing prices - “na”, “-” :</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Filter data by flat types </a:t>
            </a:r>
            <a:endParaRPr sz="1600"/>
          </a:p>
        </p:txBody>
      </p:sp>
      <p:pic>
        <p:nvPicPr>
          <p:cNvPr id="294" name="Google Shape;294;p47"/>
          <p:cNvPicPr preferRelativeResize="0"/>
          <p:nvPr/>
        </p:nvPicPr>
        <p:blipFill>
          <a:blip r:embed="rId3">
            <a:alphaModFix/>
          </a:blip>
          <a:stretch>
            <a:fillRect/>
          </a:stretch>
        </p:blipFill>
        <p:spPr>
          <a:xfrm>
            <a:off x="5413550" y="3103250"/>
            <a:ext cx="2813825" cy="1277400"/>
          </a:xfrm>
          <a:prstGeom prst="rect">
            <a:avLst/>
          </a:prstGeom>
          <a:noFill/>
          <a:ln>
            <a:noFill/>
          </a:ln>
        </p:spPr>
      </p:pic>
      <p:pic>
        <p:nvPicPr>
          <p:cNvPr id="295" name="Google Shape;295;p47"/>
          <p:cNvPicPr preferRelativeResize="0"/>
          <p:nvPr/>
        </p:nvPicPr>
        <p:blipFill>
          <a:blip r:embed="rId4">
            <a:alphaModFix/>
          </a:blip>
          <a:stretch>
            <a:fillRect/>
          </a:stretch>
        </p:blipFill>
        <p:spPr>
          <a:xfrm>
            <a:off x="4563339" y="4490825"/>
            <a:ext cx="2660511" cy="572700"/>
          </a:xfrm>
          <a:prstGeom prst="rect">
            <a:avLst/>
          </a:prstGeom>
          <a:noFill/>
          <a:ln>
            <a:noFill/>
          </a:ln>
        </p:spPr>
      </p:pic>
      <p:pic>
        <p:nvPicPr>
          <p:cNvPr id="296" name="Google Shape;296;p47"/>
          <p:cNvPicPr preferRelativeResize="0"/>
          <p:nvPr/>
        </p:nvPicPr>
        <p:blipFill>
          <a:blip r:embed="rId5">
            <a:alphaModFix/>
          </a:blip>
          <a:stretch>
            <a:fillRect/>
          </a:stretch>
        </p:blipFill>
        <p:spPr>
          <a:xfrm>
            <a:off x="85250" y="4701875"/>
            <a:ext cx="4191300" cy="269125"/>
          </a:xfrm>
          <a:prstGeom prst="rect">
            <a:avLst/>
          </a:prstGeom>
          <a:noFill/>
          <a:ln>
            <a:noFill/>
          </a:ln>
        </p:spPr>
      </p:pic>
      <p:pic>
        <p:nvPicPr>
          <p:cNvPr id="297" name="Google Shape;297;p47"/>
          <p:cNvPicPr preferRelativeResize="0"/>
          <p:nvPr/>
        </p:nvPicPr>
        <p:blipFill>
          <a:blip r:embed="rId6">
            <a:alphaModFix/>
          </a:blip>
          <a:stretch>
            <a:fillRect/>
          </a:stretch>
        </p:blipFill>
        <p:spPr>
          <a:xfrm>
            <a:off x="4782321" y="1074649"/>
            <a:ext cx="5347529" cy="191843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
        <p:nvSpPr>
          <p:cNvPr id="303" name="Google Shape;303;p48"/>
          <p:cNvSpPr txBox="1"/>
          <p:nvPr>
            <p:ph idx="1" type="body"/>
          </p:nvPr>
        </p:nvSpPr>
        <p:spPr>
          <a:xfrm>
            <a:off x="377225" y="1142950"/>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Process and Outcome</a:t>
            </a:r>
            <a:endParaRPr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For each selected town, </a:t>
            </a:r>
            <a:endParaRPr sz="1400">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Retrieve the resale transaction data for the past 5 years</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Calculate the Age for the flat being sold by subtracting the Lease Commence Date (Year) from the current year</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Put it into a Dictionary variable with the town name as the key</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Pass the Dictionary variable to </a:t>
            </a:r>
            <a:r>
              <a:rPr b="1" lang="en">
                <a:solidFill>
                  <a:schemeClr val="dk1"/>
                </a:solidFill>
              </a:rPr>
              <a:t>displayBoxPlot </a:t>
            </a:r>
            <a:r>
              <a:rPr lang="en">
                <a:solidFill>
                  <a:schemeClr val="dk1"/>
                </a:solidFill>
              </a:rPr>
              <a:t>function                                           </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Plot the Box plot for all the selected towns using Matplotlib </a:t>
            </a:r>
            <a:r>
              <a:rPr b="1" lang="en" sz="1400">
                <a:solidFill>
                  <a:schemeClr val="dk1"/>
                </a:solidFill>
              </a:rPr>
              <a:t>boxplot </a:t>
            </a:r>
            <a:r>
              <a:rPr lang="en" sz="1400">
                <a:solidFill>
                  <a:schemeClr val="dk1"/>
                </a:solidFill>
              </a:rPr>
              <a:t>function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304" name="Google Shape;304;p48"/>
          <p:cNvPicPr preferRelativeResize="0"/>
          <p:nvPr/>
        </p:nvPicPr>
        <p:blipFill>
          <a:blip r:embed="rId3">
            <a:alphaModFix/>
          </a:blip>
          <a:stretch>
            <a:fillRect/>
          </a:stretch>
        </p:blipFill>
        <p:spPr>
          <a:xfrm>
            <a:off x="4789925" y="1170125"/>
            <a:ext cx="4201675" cy="2144855"/>
          </a:xfrm>
          <a:prstGeom prst="rect">
            <a:avLst/>
          </a:prstGeom>
          <a:noFill/>
          <a:ln>
            <a:noFill/>
          </a:ln>
        </p:spPr>
      </p:pic>
      <p:pic>
        <p:nvPicPr>
          <p:cNvPr id="305" name="Google Shape;305;p48"/>
          <p:cNvPicPr preferRelativeResize="0"/>
          <p:nvPr/>
        </p:nvPicPr>
        <p:blipFill>
          <a:blip r:embed="rId4">
            <a:alphaModFix/>
          </a:blip>
          <a:stretch>
            <a:fillRect/>
          </a:stretch>
        </p:blipFill>
        <p:spPr>
          <a:xfrm>
            <a:off x="4480938" y="4152900"/>
            <a:ext cx="4819650" cy="781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Graphical Output - Boxplot of Age of Flats (all 5 towns)</a:t>
            </a:r>
            <a:endParaRPr sz="2000">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311" name="Google Shape;311;p49"/>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pic>
        <p:nvPicPr>
          <p:cNvPr id="312" name="Google Shape;312;p49"/>
          <p:cNvPicPr preferRelativeResize="0"/>
          <p:nvPr/>
        </p:nvPicPr>
        <p:blipFill>
          <a:blip r:embed="rId3">
            <a:alphaModFix/>
          </a:blip>
          <a:stretch>
            <a:fillRect/>
          </a:stretch>
        </p:blipFill>
        <p:spPr>
          <a:xfrm>
            <a:off x="456325" y="1585925"/>
            <a:ext cx="6561101" cy="3557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Insights</a:t>
            </a:r>
            <a:endParaRPr b="1" sz="2000">
              <a:solidFill>
                <a:schemeClr val="dk1"/>
              </a:solidFill>
            </a:endParaRPr>
          </a:p>
          <a:p>
            <a:pPr indent="0" lvl="0" marL="0" rtl="0" algn="l">
              <a:spcBef>
                <a:spcPts val="1600"/>
              </a:spcBef>
              <a:spcAft>
                <a:spcPts val="0"/>
              </a:spcAft>
              <a:buNone/>
            </a:pPr>
            <a:r>
              <a:rPr lang="en">
                <a:solidFill>
                  <a:schemeClr val="dk1"/>
                </a:solidFill>
              </a:rPr>
              <a:t>The Box plots of the 5 towns revealed that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Median Age of Flats in Bukit Batok and Jurong East is more than 30 years old (35 and 37 years old respectively). This means that more than 50% of the flats in these 2 towns are more than 35/37 years old, with more than one-third of their 99 year lease used up.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entire box plot of Bukit Batok is located above the 30 years mark with some outliers below the 30 years mark. This may indicates that majority of the 4-Room flats in Bukit Batok being sold are more than 30 years old. Hence, it may be difficult to find a younger flat (less than 30 years old) in this town</a:t>
            </a:r>
            <a:endParaRPr>
              <a:solidFill>
                <a:schemeClr val="dk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318" name="Google Shape;318;p50"/>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Insights</a:t>
            </a:r>
            <a:endParaRPr b="1"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Median Age of Flats in Woodlands, Choa Chu Kang and Jurong West are </a:t>
            </a:r>
            <a:r>
              <a:rPr lang="en">
                <a:solidFill>
                  <a:srgbClr val="000000"/>
                </a:solidFill>
              </a:rPr>
              <a:t>relatively younger (23,22,24 years old respectively)</a:t>
            </a:r>
            <a:endParaRPr>
              <a:solidFill>
                <a:srgbClr val="000000"/>
              </a:solidFill>
            </a:endParaRPr>
          </a:p>
          <a:p>
            <a:pPr indent="-342900" lvl="0" marL="457200" rtl="0" algn="l">
              <a:lnSpc>
                <a:spcPct val="100000"/>
              </a:lnSpc>
              <a:spcBef>
                <a:spcPts val="300"/>
              </a:spcBef>
              <a:spcAft>
                <a:spcPts val="0"/>
              </a:spcAft>
              <a:buClr>
                <a:srgbClr val="000000"/>
              </a:buClr>
              <a:buSzPts val="1800"/>
              <a:buChar char="●"/>
            </a:pPr>
            <a:r>
              <a:rPr lang="en">
                <a:solidFill>
                  <a:srgbClr val="000000"/>
                </a:solidFill>
              </a:rPr>
              <a:t>Age of flats in </a:t>
            </a:r>
            <a:r>
              <a:rPr lang="en">
                <a:solidFill>
                  <a:srgbClr val="000000"/>
                </a:solidFill>
              </a:rPr>
              <a:t>Woodlands and Bukit Batok flats </a:t>
            </a:r>
            <a:r>
              <a:rPr lang="en">
                <a:solidFill>
                  <a:schemeClr val="dk1"/>
                </a:solidFill>
              </a:rPr>
              <a:t>being sold </a:t>
            </a:r>
            <a:r>
              <a:rPr lang="en">
                <a:solidFill>
                  <a:srgbClr val="000000"/>
                </a:solidFill>
              </a:rPr>
              <a:t>have less variation (smaller IQR, more consistency) compared to the other 3 towns. For Woodlands, the IQR is between 20 and 25 only. However, there are quite a number of outliers (older flats between 30 to 50 years)  in Woodlands.</a:t>
            </a:r>
            <a:endParaRPr>
              <a:solidFill>
                <a:srgbClr val="000000"/>
              </a:solidFill>
            </a:endParaRPr>
          </a:p>
          <a:p>
            <a:pPr indent="-342900" lvl="0" marL="457200" rtl="0" algn="l">
              <a:spcBef>
                <a:spcPts val="600"/>
              </a:spcBef>
              <a:spcAft>
                <a:spcPts val="0"/>
              </a:spcAft>
              <a:buClr>
                <a:schemeClr val="dk1"/>
              </a:buClr>
              <a:buSzPts val="1800"/>
              <a:buChar char="●"/>
            </a:pPr>
            <a:r>
              <a:rPr lang="en">
                <a:solidFill>
                  <a:srgbClr val="000000"/>
                </a:solidFill>
              </a:rPr>
              <a:t>The box plots in all  towns are left/negatively  skewed </a:t>
            </a:r>
            <a:r>
              <a:rPr lang="en">
                <a:solidFill>
                  <a:srgbClr val="000000"/>
                </a:solidFill>
              </a:rPr>
              <a:t>except Jurong West which is right ske</a:t>
            </a:r>
            <a:r>
              <a:rPr lang="en">
                <a:solidFill>
                  <a:schemeClr val="dk1"/>
                </a:solidFill>
              </a:rPr>
              <a:t>wed </a:t>
            </a:r>
            <a:r>
              <a:rPr lang="en">
                <a:solidFill>
                  <a:schemeClr val="dk1"/>
                </a:solidFill>
              </a:rPr>
              <a:t>. This means that the mean Age is less than the median Age.</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0" lvl="0" marL="457200" rtl="0" algn="l">
              <a:spcBef>
                <a:spcPts val="1600"/>
              </a:spcBef>
              <a:spcAft>
                <a:spcPts val="1600"/>
              </a:spcAft>
              <a:buNone/>
            </a:pPr>
            <a:r>
              <a:t/>
            </a:r>
            <a:endParaRPr/>
          </a:p>
        </p:txBody>
      </p:sp>
      <p:sp>
        <p:nvSpPr>
          <p:cNvPr id="324" name="Google Shape;324;p51"/>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Due to his limited savings and CPF, he has set a budget of $380K for the HDB Flat.</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He hopes to rent out one of the rooms for rental income to help to repay the monthly housing loan installments.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In future, he may want to return to China with his family. Then he will have to sell the flat.</a:t>
            </a:r>
            <a:endParaRPr sz="2000">
              <a:solidFill>
                <a:srgbClr val="000000"/>
              </a:solidFill>
            </a:endParaRPr>
          </a:p>
          <a:p>
            <a:pPr indent="0" lvl="0" marL="1371600" rtl="0" algn="l">
              <a:spcBef>
                <a:spcPts val="1600"/>
              </a:spcBef>
              <a:spcAft>
                <a:spcPts val="0"/>
              </a:spcAft>
              <a:buNone/>
            </a:pPr>
            <a:r>
              <a:t/>
            </a:r>
            <a:endParaRPr sz="2000">
              <a:solidFill>
                <a:srgbClr val="000000"/>
              </a:solidFill>
            </a:endParaRPr>
          </a:p>
          <a:p>
            <a:pPr indent="0" lvl="0" marL="457200" rtl="0" algn="l">
              <a:spcBef>
                <a:spcPts val="1600"/>
              </a:spcBef>
              <a:spcAft>
                <a:spcPts val="1600"/>
              </a:spcAft>
              <a:buNone/>
            </a:pPr>
            <a:r>
              <a:t/>
            </a:r>
            <a:endParaRPr sz="2000">
              <a:solidFill>
                <a:srgbClr val="000000"/>
              </a:solidFill>
            </a:endParaRPr>
          </a:p>
        </p:txBody>
      </p:sp>
      <p:sp>
        <p:nvSpPr>
          <p:cNvPr id="73" name="Google Shape;73;p16"/>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rPr>
              <a:t>Scenario</a:t>
            </a:r>
            <a:endParaRPr b="1">
              <a:solidFill>
                <a:srgbClr val="0B5394"/>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Insights</a:t>
            </a:r>
            <a:endParaRPr>
              <a:solidFill>
                <a:schemeClr val="dk1"/>
              </a:solidFill>
            </a:endParaRPr>
          </a:p>
          <a:p>
            <a:pPr indent="-342900" lvl="0" marL="457200" rtl="0" algn="l">
              <a:lnSpc>
                <a:spcPct val="100000"/>
              </a:lnSpc>
              <a:spcBef>
                <a:spcPts val="1600"/>
              </a:spcBef>
              <a:spcAft>
                <a:spcPts val="0"/>
              </a:spcAft>
              <a:buClr>
                <a:schemeClr val="dk1"/>
              </a:buClr>
              <a:buSzPts val="1800"/>
              <a:buChar char="●"/>
            </a:pPr>
            <a:r>
              <a:rPr lang="en">
                <a:solidFill>
                  <a:schemeClr val="dk1"/>
                </a:solidFill>
              </a:rPr>
              <a:t>Choa Chu Kang </a:t>
            </a:r>
            <a:r>
              <a:rPr lang="en">
                <a:solidFill>
                  <a:schemeClr val="dk1"/>
                </a:solidFill>
              </a:rPr>
              <a:t>have more variation (largest IQR among all towns, less consistency) in Age of Flats being sold compared to the other owns and left skewed. There are more younger flats in this town (more than 50% are less than 22 years old)</a:t>
            </a:r>
            <a:endParaRPr>
              <a:solidFill>
                <a:schemeClr val="dk1"/>
              </a:solidFill>
            </a:endParaRPr>
          </a:p>
          <a:p>
            <a:pPr indent="0" lvl="0" marL="457200" rtl="0" algn="l">
              <a:spcBef>
                <a:spcPts val="600"/>
              </a:spcBef>
              <a:spcAft>
                <a:spcPts val="1600"/>
              </a:spcAft>
              <a:buNone/>
            </a:pPr>
            <a:r>
              <a:t/>
            </a:r>
            <a:endParaRPr/>
          </a:p>
        </p:txBody>
      </p:sp>
      <p:sp>
        <p:nvSpPr>
          <p:cNvPr id="330" name="Google Shape;330;p52"/>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Conclusion/Recommendations:</a:t>
            </a:r>
            <a:endParaRPr b="1" sz="20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Mr Yang can consider getting a 4-Room flat in Woodlands, Choa Chu Kang and Jurong West as they are much younger. This will help to preserve the Resale Price of the flat so that it will be easier to sell it off when he wants to return to china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Since Age of flats in Choa Chu Kang has more variations and majority of the flats being sold are younger (50% are less than 22 years old) , it will be easier for Mr Yang to purchase a younger flat in this town</a:t>
            </a:r>
            <a:endParaRPr>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336" name="Google Shape;336;p53"/>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2 - Resale Flat Prices</a:t>
            </a:r>
            <a:endParaRPr b="1" sz="2500">
              <a:solidFill>
                <a:srgbClr val="0B5394"/>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Since Mr Yang plans to rent out one room to have some rental income to help to repay his monthly housing loan installments, he needs to analyse the Median Rent for all the 5 towns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He decided to plot a </a:t>
            </a:r>
            <a:r>
              <a:rPr b="1" lang="en" sz="2000">
                <a:solidFill>
                  <a:schemeClr val="dk1"/>
                </a:solidFill>
              </a:rPr>
              <a:t>Line Chart </a:t>
            </a:r>
            <a:r>
              <a:rPr lang="en" sz="2000">
                <a:solidFill>
                  <a:schemeClr val="dk1"/>
                </a:solidFill>
              </a:rPr>
              <a:t>comparing the Median Rent for all 5 towns over the past 10 years.</a:t>
            </a:r>
            <a:endParaRPr sz="2000">
              <a:solidFill>
                <a:schemeClr val="dk1"/>
              </a:solidFill>
            </a:endParaRPr>
          </a:p>
        </p:txBody>
      </p:sp>
      <p:sp>
        <p:nvSpPr>
          <p:cNvPr id="342" name="Google Shape;342;p54"/>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3 - Median Rent by Town and Flat Type</a:t>
            </a:r>
            <a:endParaRPr b="1" sz="2500">
              <a:solidFill>
                <a:srgbClr val="0B5394"/>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Nature of Dataset</a:t>
            </a:r>
            <a:r>
              <a:rPr lang="en" sz="2000">
                <a:solidFill>
                  <a:schemeClr val="dk1"/>
                </a:solidFill>
              </a:rPr>
              <a:t> </a:t>
            </a:r>
            <a:endParaRPr sz="2000">
              <a:solidFill>
                <a:schemeClr val="dk1"/>
              </a:solidFill>
            </a:endParaRPr>
          </a:p>
          <a:p>
            <a:pPr indent="0" lvl="0" marL="0" rtl="0" algn="l">
              <a:spcBef>
                <a:spcPts val="1600"/>
              </a:spcBef>
              <a:spcAft>
                <a:spcPts val="1600"/>
              </a:spcAft>
              <a:buNone/>
            </a:pPr>
            <a:r>
              <a:t/>
            </a:r>
            <a:endParaRPr/>
          </a:p>
        </p:txBody>
      </p:sp>
      <p:sp>
        <p:nvSpPr>
          <p:cNvPr id="348" name="Google Shape;348;p55"/>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3 - Median Rent by Town and Flat Type</a:t>
            </a:r>
            <a:endParaRPr b="1" sz="2500">
              <a:solidFill>
                <a:srgbClr val="0B5394"/>
              </a:solidFill>
            </a:endParaRPr>
          </a:p>
        </p:txBody>
      </p:sp>
      <p:pic>
        <p:nvPicPr>
          <p:cNvPr id="349" name="Google Shape;349;p55"/>
          <p:cNvPicPr preferRelativeResize="0"/>
          <p:nvPr/>
        </p:nvPicPr>
        <p:blipFill>
          <a:blip r:embed="rId3">
            <a:alphaModFix/>
          </a:blip>
          <a:stretch>
            <a:fillRect/>
          </a:stretch>
        </p:blipFill>
        <p:spPr>
          <a:xfrm>
            <a:off x="453424" y="1722124"/>
            <a:ext cx="7758926" cy="3248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Data Limitation</a:t>
            </a:r>
            <a:endParaRPr b="1"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Mr Yang is more interested in the Median Rent for a common room for each town. However, there is only data for the Median Rent for the whole 4-Room flat for each town.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have to assume that the Median Rent for the whole 4-Room flat is proportional to the Median Rent for a common room in a 4-Room flat.</a:t>
            </a:r>
            <a:endParaRPr>
              <a:solidFill>
                <a:schemeClr val="dk1"/>
              </a:solidFill>
            </a:endParaRPr>
          </a:p>
          <a:p>
            <a:pPr indent="0" lvl="0" marL="457200" rtl="0" algn="l">
              <a:spcBef>
                <a:spcPts val="1600"/>
              </a:spcBef>
              <a:spcAft>
                <a:spcPts val="1600"/>
              </a:spcAft>
              <a:buNone/>
            </a:pPr>
            <a:r>
              <a:t/>
            </a:r>
            <a:endParaRPr/>
          </a:p>
        </p:txBody>
      </p:sp>
      <p:sp>
        <p:nvSpPr>
          <p:cNvPr id="355" name="Google Shape;355;p56"/>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3 - Median Rent by Town and Flat Type</a:t>
            </a:r>
            <a:endParaRPr b="1" sz="2500">
              <a:solidFill>
                <a:srgbClr val="0B5394"/>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1700" y="1150850"/>
            <a:ext cx="5070000" cy="34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Process and Outcome </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To plot the Median Rent Line</a:t>
            </a:r>
            <a:r>
              <a:rPr lang="en" sz="1600">
                <a:solidFill>
                  <a:schemeClr val="dk1"/>
                </a:solidFill>
              </a:rPr>
              <a:t> Char</a:t>
            </a:r>
            <a:r>
              <a:rPr lang="en" sz="1600">
                <a:solidFill>
                  <a:schemeClr val="dk1"/>
                </a:solidFill>
              </a:rPr>
              <a:t>t for each town</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Create 3 functions to extract data, process data and plot line chart for all 5 towns. </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Uses numpy </a:t>
            </a:r>
            <a:r>
              <a:rPr b="1" lang="en" sz="1600">
                <a:solidFill>
                  <a:schemeClr val="dk1"/>
                </a:solidFill>
              </a:rPr>
              <a:t>genfromtxt </a:t>
            </a:r>
            <a:r>
              <a:rPr lang="en" sz="1600">
                <a:solidFill>
                  <a:schemeClr val="dk1"/>
                </a:solidFill>
              </a:rPr>
              <a:t>to load the data                                                                                                          from file into the numpy </a:t>
            </a:r>
            <a:r>
              <a:rPr b="1" lang="en" sz="1600">
                <a:solidFill>
                  <a:schemeClr val="dk1"/>
                </a:solidFill>
              </a:rPr>
              <a:t>ndarray</a:t>
            </a:r>
            <a:r>
              <a:rPr lang="en" sz="1600">
                <a:solidFill>
                  <a:schemeClr val="dk1"/>
                </a:solidFill>
              </a:rPr>
              <a:t>.</a:t>
            </a:r>
            <a:endParaRPr sz="1600">
              <a:solidFill>
                <a:schemeClr val="dk1"/>
              </a:solidFill>
            </a:endParaRPr>
          </a:p>
          <a:p>
            <a:pPr indent="0" lvl="0" marL="914400" rtl="0" algn="l">
              <a:spcBef>
                <a:spcPts val="1600"/>
              </a:spcBef>
              <a:spcAft>
                <a:spcPts val="0"/>
              </a:spcAft>
              <a:buNone/>
            </a:pPr>
            <a:r>
              <a:t/>
            </a:r>
            <a:endParaRPr sz="1600">
              <a:solidFill>
                <a:schemeClr val="dk1"/>
              </a:solidFill>
            </a:endParaRPr>
          </a:p>
          <a:p>
            <a:pPr indent="0" lvl="0" marL="914400" rtl="0" algn="l">
              <a:spcBef>
                <a:spcPts val="1600"/>
              </a:spcBef>
              <a:spcAft>
                <a:spcPts val="0"/>
              </a:spcAft>
              <a:buNone/>
            </a:pPr>
            <a:r>
              <a:t/>
            </a:r>
            <a:endParaRPr sz="1600">
              <a:solidFill>
                <a:schemeClr val="dk1"/>
              </a:solidFill>
            </a:endParaRPr>
          </a:p>
          <a:p>
            <a:pPr indent="-330200" lvl="1" marL="914400" rtl="0" algn="l">
              <a:spcBef>
                <a:spcPts val="1600"/>
              </a:spcBef>
              <a:spcAft>
                <a:spcPts val="0"/>
              </a:spcAft>
              <a:buClr>
                <a:schemeClr val="dk1"/>
              </a:buClr>
              <a:buSzPts val="1600"/>
              <a:buAutoNum type="alphaLcPeriod"/>
            </a:pPr>
            <a:r>
              <a:rPr lang="en" sz="1600">
                <a:solidFill>
                  <a:schemeClr val="dk1"/>
                </a:solidFill>
              </a:rPr>
              <a:t>Data Cleaning - remove rows with missing prices - “na”, “-” :</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Filter data by flat types :</a:t>
            </a:r>
            <a:endParaRPr sz="1600"/>
          </a:p>
        </p:txBody>
      </p:sp>
      <p:pic>
        <p:nvPicPr>
          <p:cNvPr id="361" name="Google Shape;361;p57"/>
          <p:cNvPicPr preferRelativeResize="0"/>
          <p:nvPr/>
        </p:nvPicPr>
        <p:blipFill>
          <a:blip r:embed="rId3">
            <a:alphaModFix/>
          </a:blip>
          <a:stretch>
            <a:fillRect/>
          </a:stretch>
        </p:blipFill>
        <p:spPr>
          <a:xfrm>
            <a:off x="6048375" y="4246475"/>
            <a:ext cx="2646759" cy="247650"/>
          </a:xfrm>
          <a:prstGeom prst="rect">
            <a:avLst/>
          </a:prstGeom>
          <a:noFill/>
          <a:ln>
            <a:noFill/>
          </a:ln>
        </p:spPr>
      </p:pic>
      <p:pic>
        <p:nvPicPr>
          <p:cNvPr id="362" name="Google Shape;362;p57"/>
          <p:cNvPicPr preferRelativeResize="0"/>
          <p:nvPr/>
        </p:nvPicPr>
        <p:blipFill>
          <a:blip r:embed="rId4">
            <a:alphaModFix/>
          </a:blip>
          <a:stretch>
            <a:fillRect/>
          </a:stretch>
        </p:blipFill>
        <p:spPr>
          <a:xfrm>
            <a:off x="3486150" y="4788250"/>
            <a:ext cx="5560375" cy="286850"/>
          </a:xfrm>
          <a:prstGeom prst="rect">
            <a:avLst/>
          </a:prstGeom>
          <a:noFill/>
          <a:ln>
            <a:noFill/>
          </a:ln>
        </p:spPr>
      </p:pic>
      <p:sp>
        <p:nvSpPr>
          <p:cNvPr id="363" name="Google Shape;363;p57"/>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3 - Median Rent by Town and Flat Type</a:t>
            </a:r>
            <a:endParaRPr b="1" sz="2500">
              <a:solidFill>
                <a:srgbClr val="0B5394"/>
              </a:solidFill>
            </a:endParaRPr>
          </a:p>
        </p:txBody>
      </p:sp>
      <p:pic>
        <p:nvPicPr>
          <p:cNvPr id="364" name="Google Shape;364;p57"/>
          <p:cNvPicPr preferRelativeResize="0"/>
          <p:nvPr/>
        </p:nvPicPr>
        <p:blipFill>
          <a:blip r:embed="rId5">
            <a:alphaModFix/>
          </a:blip>
          <a:stretch>
            <a:fillRect/>
          </a:stretch>
        </p:blipFill>
        <p:spPr>
          <a:xfrm>
            <a:off x="5319200" y="1820950"/>
            <a:ext cx="5786950" cy="1055600"/>
          </a:xfrm>
          <a:prstGeom prst="rect">
            <a:avLst/>
          </a:prstGeom>
          <a:noFill/>
          <a:ln>
            <a:noFill/>
          </a:ln>
        </p:spPr>
      </p:pic>
      <p:pic>
        <p:nvPicPr>
          <p:cNvPr id="365" name="Google Shape;365;p57"/>
          <p:cNvPicPr preferRelativeResize="0"/>
          <p:nvPr/>
        </p:nvPicPr>
        <p:blipFill>
          <a:blip r:embed="rId6">
            <a:alphaModFix/>
          </a:blip>
          <a:stretch>
            <a:fillRect/>
          </a:stretch>
        </p:blipFill>
        <p:spPr>
          <a:xfrm>
            <a:off x="1164225" y="3438525"/>
            <a:ext cx="4217400" cy="1055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Process and Outcome</a:t>
            </a:r>
            <a:endParaRPr sz="1600">
              <a:solidFill>
                <a:schemeClr val="dk1"/>
              </a:solidFill>
            </a:endParaRPr>
          </a:p>
          <a:p>
            <a:pPr indent="-330200" lvl="0" marL="457200" rtl="0" algn="l">
              <a:spcBef>
                <a:spcPts val="1600"/>
              </a:spcBef>
              <a:spcAft>
                <a:spcPts val="0"/>
              </a:spcAft>
              <a:buClr>
                <a:schemeClr val="dk1"/>
              </a:buClr>
              <a:buSzPts val="1600"/>
              <a:buChar char="●"/>
            </a:pPr>
            <a:r>
              <a:rPr lang="en" sz="1600">
                <a:solidFill>
                  <a:schemeClr val="dk1"/>
                </a:solidFill>
              </a:rPr>
              <a:t>For each selected town, </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Retrieve the data for each quarter</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Calculate the Average Median Rent for each year in the past 10 years</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Put it into a Dictionary variable with the town name as the key</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Pass Dictionary variable to </a:t>
            </a:r>
            <a:r>
              <a:rPr b="1" lang="en" sz="1600">
                <a:solidFill>
                  <a:schemeClr val="dk1"/>
                </a:solidFill>
              </a:rPr>
              <a:t>displayLineChart </a:t>
            </a:r>
            <a:r>
              <a:rPr lang="en" sz="1600">
                <a:solidFill>
                  <a:schemeClr val="dk1"/>
                </a:solidFill>
              </a:rPr>
              <a:t>function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Plot the Line Chart for all the selected towns using Matplotlib </a:t>
            </a:r>
            <a:r>
              <a:rPr b="1" lang="en" sz="1600">
                <a:solidFill>
                  <a:schemeClr val="dk1"/>
                </a:solidFill>
              </a:rPr>
              <a:t>plot </a:t>
            </a:r>
            <a:r>
              <a:rPr lang="en" sz="1600">
                <a:solidFill>
                  <a:schemeClr val="dk1"/>
                </a:solidFill>
              </a:rPr>
              <a:t>function</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
        <p:nvSpPr>
          <p:cNvPr id="371" name="Google Shape;371;p58"/>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3 - Median Rent by Town and Flat Type</a:t>
            </a:r>
            <a:endParaRPr b="1" sz="2500">
              <a:solidFill>
                <a:srgbClr val="0B5394"/>
              </a:solidFill>
            </a:endParaRPr>
          </a:p>
        </p:txBody>
      </p:sp>
      <p:pic>
        <p:nvPicPr>
          <p:cNvPr id="372" name="Google Shape;372;p58"/>
          <p:cNvPicPr preferRelativeResize="0"/>
          <p:nvPr/>
        </p:nvPicPr>
        <p:blipFill>
          <a:blip r:embed="rId3">
            <a:alphaModFix/>
          </a:blip>
          <a:stretch>
            <a:fillRect/>
          </a:stretch>
        </p:blipFill>
        <p:spPr>
          <a:xfrm>
            <a:off x="4471988" y="1095375"/>
            <a:ext cx="4733925" cy="2952750"/>
          </a:xfrm>
          <a:prstGeom prst="rect">
            <a:avLst/>
          </a:prstGeom>
          <a:noFill/>
          <a:ln>
            <a:noFill/>
          </a:ln>
        </p:spPr>
      </p:pic>
      <p:pic>
        <p:nvPicPr>
          <p:cNvPr id="373" name="Google Shape;373;p58"/>
          <p:cNvPicPr preferRelativeResize="0"/>
          <p:nvPr/>
        </p:nvPicPr>
        <p:blipFill>
          <a:blip r:embed="rId4">
            <a:alphaModFix/>
          </a:blip>
          <a:stretch>
            <a:fillRect/>
          </a:stretch>
        </p:blipFill>
        <p:spPr>
          <a:xfrm>
            <a:off x="4472000" y="4284800"/>
            <a:ext cx="3807750" cy="372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Graphical Output - Line Chart (all 5 towns)</a:t>
            </a:r>
            <a:endParaRPr sz="2000">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379" name="Google Shape;379;p59"/>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3 - Median Rent by Town and Flat Type</a:t>
            </a:r>
            <a:endParaRPr b="1" sz="2500">
              <a:solidFill>
                <a:srgbClr val="0B5394"/>
              </a:solidFill>
            </a:endParaRPr>
          </a:p>
        </p:txBody>
      </p:sp>
      <p:pic>
        <p:nvPicPr>
          <p:cNvPr id="380" name="Google Shape;380;p59"/>
          <p:cNvPicPr preferRelativeResize="0"/>
          <p:nvPr/>
        </p:nvPicPr>
        <p:blipFill>
          <a:blip r:embed="rId3">
            <a:alphaModFix/>
          </a:blip>
          <a:stretch>
            <a:fillRect/>
          </a:stretch>
        </p:blipFill>
        <p:spPr>
          <a:xfrm>
            <a:off x="377225" y="1681500"/>
            <a:ext cx="6189250" cy="3208276"/>
          </a:xfrm>
          <a:prstGeom prst="rect">
            <a:avLst/>
          </a:prstGeom>
          <a:noFill/>
          <a:ln>
            <a:noFill/>
          </a:ln>
        </p:spPr>
      </p:pic>
      <p:pic>
        <p:nvPicPr>
          <p:cNvPr id="381" name="Google Shape;381;p59"/>
          <p:cNvPicPr preferRelativeResize="0"/>
          <p:nvPr/>
        </p:nvPicPr>
        <p:blipFill>
          <a:blip r:embed="rId4">
            <a:alphaModFix/>
          </a:blip>
          <a:stretch>
            <a:fillRect/>
          </a:stretch>
        </p:blipFill>
        <p:spPr>
          <a:xfrm>
            <a:off x="5651475" y="2493950"/>
            <a:ext cx="3028950" cy="7334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0"/>
          <p:cNvSpPr txBox="1"/>
          <p:nvPr>
            <p:ph idx="1" type="body"/>
          </p:nvPr>
        </p:nvSpPr>
        <p:spPr>
          <a:xfrm>
            <a:off x="377225" y="1108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Insights</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The Top 3 towns with highest median rent are Jurong East, Jurong West and Bukit Batok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Woodlands has the lowest median rent</a:t>
            </a:r>
            <a:endParaRPr>
              <a:solidFill>
                <a:schemeClr val="dk1"/>
              </a:solidFill>
            </a:endParaRPr>
          </a:p>
          <a:p>
            <a:pPr indent="-342900" lvl="0" marL="457200" rtl="0" algn="l">
              <a:spcBef>
                <a:spcPts val="0"/>
              </a:spcBef>
              <a:spcAft>
                <a:spcPts val="0"/>
              </a:spcAft>
              <a:buClr>
                <a:schemeClr val="dk1"/>
              </a:buClr>
              <a:buSzPts val="1800"/>
              <a:buChar char="●"/>
            </a:pPr>
            <a:r>
              <a:rPr lang="en">
                <a:solidFill>
                  <a:srgbClr val="1F2126"/>
                </a:solidFill>
                <a:latin typeface="Roboto"/>
                <a:ea typeface="Roboto"/>
                <a:cs typeface="Roboto"/>
                <a:sym typeface="Roboto"/>
              </a:rPr>
              <a:t>Jurong East has the highest median rent which also has the highest resale price among the 5 selected towns. This is possibly due to its Regional Center status and has a good balance of commercial and residential development which is an attractive local to rental tenants in the nearby universities and the western technological corridors (Science Parks, Business Parks and new suburban offices in Jurong East).</a:t>
            </a:r>
            <a:endParaRPr>
              <a:solidFill>
                <a:schemeClr val="dk1"/>
              </a:solidFill>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342900" lvl="0" marL="457200" rtl="0" algn="l">
              <a:spcBef>
                <a:spcPts val="1600"/>
              </a:spcBef>
              <a:spcAft>
                <a:spcPts val="0"/>
              </a:spcAft>
              <a:buClr>
                <a:schemeClr val="dk1"/>
              </a:buClr>
              <a:buSzPts val="1800"/>
              <a:buChar char="●"/>
            </a:pPr>
            <a:r>
              <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b="1">
              <a:solidFill>
                <a:schemeClr val="dk1"/>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387" name="Google Shape;387;p60"/>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3 - Median Rent by Town and Flat Type</a:t>
            </a:r>
            <a:endParaRPr b="1" sz="2500">
              <a:solidFill>
                <a:srgbClr val="0B5394"/>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1"/>
          <p:cNvSpPr txBox="1"/>
          <p:nvPr>
            <p:ph idx="1" type="body"/>
          </p:nvPr>
        </p:nvSpPr>
        <p:spPr>
          <a:xfrm>
            <a:off x="377225" y="117230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Conclusion/Recommendations:</a:t>
            </a:r>
            <a:endParaRPr b="1" sz="20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Mr Yang should get a 4-Room flat in Jurong East if he wants to get a higher rental income from one of his common room</a:t>
            </a:r>
            <a:endParaRPr b="1" sz="2000">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393" name="Google Shape;393;p61"/>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3 - Median Rent by Town and Flat Type</a:t>
            </a:r>
            <a:endParaRPr b="1" sz="25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H</a:t>
            </a:r>
            <a:r>
              <a:rPr lang="en" sz="2000">
                <a:solidFill>
                  <a:srgbClr val="000000"/>
                </a:solidFill>
              </a:rPr>
              <a:t>e would like to find answers to the following questions :</a:t>
            </a:r>
            <a:endParaRPr sz="2000">
              <a:solidFill>
                <a:srgbClr val="000000"/>
              </a:solidFill>
            </a:endParaRPr>
          </a:p>
          <a:p>
            <a:pPr indent="-355600" lvl="0" marL="914400" rtl="0" algn="l">
              <a:spcBef>
                <a:spcPts val="0"/>
              </a:spcBef>
              <a:spcAft>
                <a:spcPts val="0"/>
              </a:spcAft>
              <a:buClr>
                <a:srgbClr val="000000"/>
              </a:buClr>
              <a:buSzPts val="2000"/>
              <a:buAutoNum type="arabicPeriod"/>
            </a:pPr>
            <a:r>
              <a:rPr lang="en" sz="2000">
                <a:solidFill>
                  <a:srgbClr val="000000"/>
                </a:solidFill>
              </a:rPr>
              <a:t>Which type of HDB flat can he afford? 3-room, 4-room or 5-room ? In which towns?</a:t>
            </a:r>
            <a:endParaRPr sz="2000">
              <a:solidFill>
                <a:srgbClr val="000000"/>
              </a:solidFill>
            </a:endParaRPr>
          </a:p>
          <a:p>
            <a:pPr indent="-355600" lvl="0" marL="914400" rtl="0" algn="l">
              <a:spcBef>
                <a:spcPts val="0"/>
              </a:spcBef>
              <a:spcAft>
                <a:spcPts val="0"/>
              </a:spcAft>
              <a:buClr>
                <a:srgbClr val="000000"/>
              </a:buClr>
              <a:buSzPts val="2000"/>
              <a:buAutoNum type="arabicPeriod"/>
            </a:pPr>
            <a:r>
              <a:rPr lang="en" sz="2000">
                <a:solidFill>
                  <a:srgbClr val="000000"/>
                </a:solidFill>
              </a:rPr>
              <a:t>What is the trend in the Historical Resale prices of the selected towns?</a:t>
            </a:r>
            <a:endParaRPr sz="2000">
              <a:solidFill>
                <a:srgbClr val="000000"/>
              </a:solidFill>
            </a:endParaRPr>
          </a:p>
          <a:p>
            <a:pPr indent="-355600" lvl="0" marL="914400" rtl="0" algn="l">
              <a:spcBef>
                <a:spcPts val="0"/>
              </a:spcBef>
              <a:spcAft>
                <a:spcPts val="0"/>
              </a:spcAft>
              <a:buClr>
                <a:srgbClr val="000000"/>
              </a:buClr>
              <a:buSzPts val="2000"/>
              <a:buAutoNum type="arabicPeriod"/>
            </a:pPr>
            <a:r>
              <a:rPr lang="en" sz="2000">
                <a:solidFill>
                  <a:srgbClr val="000000"/>
                </a:solidFill>
              </a:rPr>
              <a:t>Is there a</a:t>
            </a:r>
            <a:r>
              <a:rPr lang="en" sz="2000">
                <a:solidFill>
                  <a:srgbClr val="000000"/>
                </a:solidFill>
              </a:rPr>
              <a:t>ny correlation between Age of Flat and Resale Flat prices?</a:t>
            </a:r>
            <a:endParaRPr sz="2000">
              <a:solidFill>
                <a:srgbClr val="000000"/>
              </a:solidFill>
            </a:endParaRPr>
          </a:p>
          <a:p>
            <a:pPr indent="-355600" lvl="0" marL="914400" rtl="0" algn="l">
              <a:spcBef>
                <a:spcPts val="0"/>
              </a:spcBef>
              <a:spcAft>
                <a:spcPts val="0"/>
              </a:spcAft>
              <a:buClr>
                <a:srgbClr val="000000"/>
              </a:buClr>
              <a:buSzPts val="2000"/>
              <a:buAutoNum type="arabicPeriod"/>
            </a:pPr>
            <a:r>
              <a:rPr lang="en" sz="2000">
                <a:solidFill>
                  <a:srgbClr val="000000"/>
                </a:solidFill>
              </a:rPr>
              <a:t>What is the Median age of flats in the selected towns?</a:t>
            </a:r>
            <a:endParaRPr sz="2000">
              <a:solidFill>
                <a:srgbClr val="000000"/>
              </a:solidFill>
            </a:endParaRPr>
          </a:p>
          <a:p>
            <a:pPr indent="-355600" lvl="0" marL="914400" rtl="0" algn="l">
              <a:spcBef>
                <a:spcPts val="0"/>
              </a:spcBef>
              <a:spcAft>
                <a:spcPts val="0"/>
              </a:spcAft>
              <a:buClr>
                <a:srgbClr val="000000"/>
              </a:buClr>
              <a:buSzPts val="2000"/>
              <a:buAutoNum type="arabicPeriod"/>
            </a:pPr>
            <a:r>
              <a:rPr lang="en" sz="2000">
                <a:solidFill>
                  <a:srgbClr val="000000"/>
                </a:solidFill>
              </a:rPr>
              <a:t>Which of the selected towns command the highest rent for a room?</a:t>
            </a:r>
            <a:endParaRPr sz="2000">
              <a:solidFill>
                <a:srgbClr val="000000"/>
              </a:solidFill>
            </a:endParaRPr>
          </a:p>
          <a:p>
            <a:pPr indent="0" lvl="0" marL="457200" rtl="0" algn="l">
              <a:spcBef>
                <a:spcPts val="1600"/>
              </a:spcBef>
              <a:spcAft>
                <a:spcPts val="1600"/>
              </a:spcAft>
              <a:buNone/>
            </a:pPr>
            <a:r>
              <a:t/>
            </a:r>
            <a:endParaRPr sz="2000">
              <a:solidFill>
                <a:srgbClr val="000000"/>
              </a:solidFill>
            </a:endParaRPr>
          </a:p>
        </p:txBody>
      </p:sp>
      <p:sp>
        <p:nvSpPr>
          <p:cNvPr id="79" name="Google Shape;79;p17"/>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rPr>
              <a:t>Scenario</a:t>
            </a:r>
            <a:endParaRPr b="1">
              <a:solidFill>
                <a:srgbClr val="0B5394"/>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2"/>
          <p:cNvSpPr txBox="1"/>
          <p:nvPr>
            <p:ph idx="1" type="body"/>
          </p:nvPr>
        </p:nvSpPr>
        <p:spPr>
          <a:xfrm>
            <a:off x="377225" y="117230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Recommendations:</a:t>
            </a:r>
            <a:endParaRPr b="1" sz="2000">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With his budget, it is recommended that Mr Yang should get a 4-Room flat in Jurong East if he wants to get a higher rental income from one of his common room. It will also be easier to rent out his room.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On the downside, since there are less flats aged less than 20 years iin Jurong East, it will be harder to find such flats and he may have to pay more for 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he prefers a younger flat, he can get a 4-Room flat in Choa Chu Kang but he will have to settle for a lower rental income.</a:t>
            </a:r>
            <a:endParaRPr>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399" name="Google Shape;399;p62"/>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Summary</a:t>
            </a:r>
            <a:endParaRPr b="1" sz="2500">
              <a:solidFill>
                <a:srgbClr val="0B539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To answer his questions, he will perform analysis on :</a:t>
            </a:r>
            <a:endParaRPr sz="2000">
              <a:solidFill>
                <a:srgbClr val="000000"/>
              </a:solidFill>
            </a:endParaRPr>
          </a:p>
          <a:p>
            <a:pPr indent="-355600" lvl="0" marL="914400" rtl="0" algn="l">
              <a:spcBef>
                <a:spcPts val="0"/>
              </a:spcBef>
              <a:spcAft>
                <a:spcPts val="0"/>
              </a:spcAft>
              <a:buClr>
                <a:srgbClr val="000000"/>
              </a:buClr>
              <a:buSzPts val="2000"/>
              <a:buAutoNum type="arabicPeriod"/>
            </a:pPr>
            <a:r>
              <a:rPr lang="en" sz="2000">
                <a:solidFill>
                  <a:srgbClr val="000000"/>
                </a:solidFill>
              </a:rPr>
              <a:t>Median Resale price by Flat Type by Town</a:t>
            </a:r>
            <a:endParaRPr sz="2000">
              <a:solidFill>
                <a:srgbClr val="000000"/>
              </a:solidFill>
            </a:endParaRPr>
          </a:p>
          <a:p>
            <a:pPr indent="-355600" lvl="0" marL="914400" rtl="0" algn="l">
              <a:spcBef>
                <a:spcPts val="0"/>
              </a:spcBef>
              <a:spcAft>
                <a:spcPts val="0"/>
              </a:spcAft>
              <a:buClr>
                <a:srgbClr val="000000"/>
              </a:buClr>
              <a:buSzPts val="2000"/>
              <a:buAutoNum type="arabicPeriod"/>
            </a:pPr>
            <a:r>
              <a:rPr lang="en" sz="2000">
                <a:solidFill>
                  <a:srgbClr val="000000"/>
                </a:solidFill>
              </a:rPr>
              <a:t>Resale Prices by Flat Type by Town</a:t>
            </a:r>
            <a:endParaRPr sz="2000">
              <a:solidFill>
                <a:srgbClr val="000000"/>
              </a:solidFill>
            </a:endParaRPr>
          </a:p>
          <a:p>
            <a:pPr indent="-355600" lvl="0" marL="914400" rtl="0" algn="l">
              <a:spcBef>
                <a:spcPts val="0"/>
              </a:spcBef>
              <a:spcAft>
                <a:spcPts val="0"/>
              </a:spcAft>
              <a:buClr>
                <a:srgbClr val="000000"/>
              </a:buClr>
              <a:buSzPts val="2000"/>
              <a:buAutoNum type="arabicPeriod"/>
            </a:pPr>
            <a:r>
              <a:rPr lang="en" sz="2000">
                <a:solidFill>
                  <a:srgbClr val="000000"/>
                </a:solidFill>
              </a:rPr>
              <a:t>Correlation between Age of Flat and the Resale Price</a:t>
            </a:r>
            <a:endParaRPr sz="2000">
              <a:solidFill>
                <a:srgbClr val="000000"/>
              </a:solidFill>
            </a:endParaRPr>
          </a:p>
          <a:p>
            <a:pPr indent="-355600" lvl="0" marL="914400" rtl="0" algn="l">
              <a:spcBef>
                <a:spcPts val="0"/>
              </a:spcBef>
              <a:spcAft>
                <a:spcPts val="0"/>
              </a:spcAft>
              <a:buClr>
                <a:srgbClr val="000000"/>
              </a:buClr>
              <a:buSzPts val="2000"/>
              <a:buAutoNum type="arabicPeriod"/>
            </a:pPr>
            <a:r>
              <a:rPr lang="en" sz="2000">
                <a:solidFill>
                  <a:srgbClr val="000000"/>
                </a:solidFill>
              </a:rPr>
              <a:t>Age of Flats by Town</a:t>
            </a:r>
            <a:endParaRPr sz="2000">
              <a:solidFill>
                <a:srgbClr val="000000"/>
              </a:solidFill>
            </a:endParaRPr>
          </a:p>
          <a:p>
            <a:pPr indent="-355600" lvl="0" marL="914400" rtl="0" algn="l">
              <a:spcBef>
                <a:spcPts val="0"/>
              </a:spcBef>
              <a:spcAft>
                <a:spcPts val="0"/>
              </a:spcAft>
              <a:buClr>
                <a:srgbClr val="000000"/>
              </a:buClr>
              <a:buSzPts val="2000"/>
              <a:buAutoNum type="arabicPeriod"/>
            </a:pPr>
            <a:r>
              <a:rPr lang="en" sz="2000">
                <a:solidFill>
                  <a:srgbClr val="000000"/>
                </a:solidFill>
              </a:rPr>
              <a:t>Median Rent by Town</a:t>
            </a:r>
            <a:endParaRPr sz="2000">
              <a:solidFill>
                <a:srgbClr val="000000"/>
              </a:solidFill>
            </a:endParaRPr>
          </a:p>
          <a:p>
            <a:pPr indent="0" lvl="0" marL="457200" rtl="0" algn="l">
              <a:spcBef>
                <a:spcPts val="1600"/>
              </a:spcBef>
              <a:spcAft>
                <a:spcPts val="1600"/>
              </a:spcAft>
              <a:buNone/>
            </a:pPr>
            <a:r>
              <a:t/>
            </a:r>
            <a:endParaRPr sz="2000">
              <a:solidFill>
                <a:srgbClr val="000000"/>
              </a:solidFill>
            </a:endParaRPr>
          </a:p>
        </p:txBody>
      </p:sp>
      <p:sp>
        <p:nvSpPr>
          <p:cNvPr id="85" name="Google Shape;85;p18"/>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B5394"/>
                </a:solidFill>
              </a:rPr>
              <a:t>Scenario</a:t>
            </a:r>
            <a:endParaRPr b="1">
              <a:solidFill>
                <a:srgbClr val="0B539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To find the </a:t>
            </a:r>
            <a:r>
              <a:rPr lang="en" sz="2000">
                <a:solidFill>
                  <a:schemeClr val="dk1"/>
                </a:solidFill>
              </a:rPr>
              <a:t>type of HDB flat that he can afford, Mr Yang decides to plot a </a:t>
            </a:r>
            <a:r>
              <a:rPr b="1" lang="en" sz="2000">
                <a:solidFill>
                  <a:schemeClr val="dk1"/>
                </a:solidFill>
              </a:rPr>
              <a:t>Bar Chart</a:t>
            </a:r>
            <a:r>
              <a:rPr lang="en" sz="2000">
                <a:solidFill>
                  <a:schemeClr val="dk1"/>
                </a:solidFill>
              </a:rPr>
              <a:t> for each Flat Type (3-Room, 4-Room and 5-Room),  showing the Median Resale prices for the Top 10 towns with the lowest Average Median Resale Prices for the past 6 years using the available data</a:t>
            </a:r>
            <a:endParaRPr sz="2000">
              <a:solidFill>
                <a:schemeClr val="dk1"/>
              </a:solidFill>
            </a:endParaRPr>
          </a:p>
          <a:p>
            <a:pPr indent="0" lvl="0" marL="0" rtl="0" algn="l">
              <a:spcBef>
                <a:spcPts val="1600"/>
              </a:spcBef>
              <a:spcAft>
                <a:spcPts val="0"/>
              </a:spcAft>
              <a:buNone/>
            </a:pPr>
            <a:r>
              <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91" name="Google Shape;91;p19"/>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N</a:t>
            </a:r>
            <a:r>
              <a:rPr b="1" lang="en" sz="2000">
                <a:solidFill>
                  <a:schemeClr val="dk1"/>
                </a:solidFill>
              </a:rPr>
              <a:t>ature of Dataset</a:t>
            </a:r>
            <a:r>
              <a:rPr lang="en" sz="2000">
                <a:solidFill>
                  <a:schemeClr val="dk1"/>
                </a:solidFill>
              </a:rPr>
              <a:t> </a:t>
            </a:r>
            <a:endParaRPr>
              <a:solidFill>
                <a:schemeClr val="dk1"/>
              </a:solidFill>
            </a:endParaRPr>
          </a:p>
          <a:p>
            <a:pPr indent="0" lvl="0" marL="13716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97" name="Google Shape;97;p20"/>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pic>
        <p:nvPicPr>
          <p:cNvPr id="98" name="Google Shape;98;p20"/>
          <p:cNvPicPr preferRelativeResize="0"/>
          <p:nvPr/>
        </p:nvPicPr>
        <p:blipFill>
          <a:blip r:embed="rId3">
            <a:alphaModFix/>
          </a:blip>
          <a:stretch>
            <a:fillRect/>
          </a:stretch>
        </p:blipFill>
        <p:spPr>
          <a:xfrm>
            <a:off x="377225" y="1669599"/>
            <a:ext cx="8085375" cy="306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Data Limitation</a:t>
            </a:r>
            <a:endParaRPr b="1"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There are 8268 records in the data files but only 3714 records have valid Median Resale prices. Most of the records have “na” or “-” in the price column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 some towns may not have sufficient data for comparison. For example, Choa Chu Kang has only a few records for the 3-Room flats for the past 6 years.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Hence, the data may not be sufficient to provide an accurate analysis </a:t>
            </a:r>
            <a:endParaRPr/>
          </a:p>
          <a:p>
            <a:pPr indent="0" lvl="0" marL="457200" rtl="0" algn="l">
              <a:spcBef>
                <a:spcPts val="1600"/>
              </a:spcBef>
              <a:spcAft>
                <a:spcPts val="1600"/>
              </a:spcAft>
              <a:buNone/>
            </a:pPr>
            <a:r>
              <a:t/>
            </a:r>
            <a:endParaRPr/>
          </a:p>
        </p:txBody>
      </p:sp>
      <p:sp>
        <p:nvSpPr>
          <p:cNvPr id="104" name="Google Shape;104;p21"/>
          <p:cNvSpPr txBox="1"/>
          <p:nvPr>
            <p:ph type="title"/>
          </p:nvPr>
        </p:nvSpPr>
        <p:spPr>
          <a:xfrm>
            <a:off x="377225" y="445025"/>
            <a:ext cx="8520600" cy="572700"/>
          </a:xfrm>
          <a:prstGeom prst="rect">
            <a:avLst/>
          </a:prstGeom>
          <a:solidFill>
            <a:srgbClr val="9BE47C"/>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B5394"/>
                </a:solidFill>
              </a:rPr>
              <a:t>Dataset 1 - Median Resale Prices by Town &amp; Flat Type  </a:t>
            </a:r>
            <a:endParaRPr b="1" sz="2500">
              <a:solidFill>
                <a:srgbClr val="0B539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