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Robot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8" roundtripDataSignature="AMtx7mj1sP9m86ojmxbQT+JRdQeAZxO6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06EE77-BC04-46DC-9325-6862C6E30B62}">
  <a:tblStyle styleId="{5006EE77-BC04-46DC-9325-6862C6E30B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Roboto-italic.fntdata"/><Relationship Id="rId21" Type="http://schemas.openxmlformats.org/officeDocument/2006/relationships/slide" Target="slides/slide15.xml"/><Relationship Id="rId65" Type="http://schemas.openxmlformats.org/officeDocument/2006/relationships/font" Target="fonts/Roboto-bold.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Roboto-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d48f0f2b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bd48f0f2b3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d05995f1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bd05995f1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d48f0f2b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bd48f0f2b3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d05995f1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bd05995f1c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d05995f1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bd05995f1c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d48f0f2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bd48f0f2b3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d05995f1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bd05995f1c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d05995f1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bd05995f1c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d05995f1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bd05995f1c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d48f0f2b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bd48f0f2b3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d05995f1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bd05995f1c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e1ca2b2f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be1ca2b2f9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e1ca2b2f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be1ca2b2f9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e1ca2b2f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be1ca2b2f9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d05995f1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bd05995f1c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d48f0f2b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bd48f0f2b3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d05995f1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bd05995f1c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d48f0f2b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bd48f0f2b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d48f0f2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bd48f0f2b3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e1ca2b2f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be1ca2b2f9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e1ca2b2f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be1ca2b2f9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bd48f0f2b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bd48f0f2b3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bd48f0f2b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bd48f0f2b3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d48f0f2b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bd48f0f2b3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e1ca2b2f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be1ca2b2f9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bd05995f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bd05995f1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6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6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5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5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5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5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5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5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5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6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ata.gov.sg/dataset/price-indices-of-non-landed-properties-by-locality" TargetMode="External"/><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ata.gov.sg/dataset/price-indices-of-non-landed-properties-by-locality" TargetMode="Externa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ata.gov.sg/dataset/price-indices-of-non-landed-properties-by-localit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ata.gov.sg/dataset/price-indices-of-non-landed-properties-by-localit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ata.gov.sg/dataset/rental-index-by-type-quarterl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ata.gov.sg/dataset/rental-index-by-type-quarterly" TargetMode="External"/><Relationship Id="rId4" Type="http://schemas.openxmlformats.org/officeDocument/2006/relationships/image" Target="../media/image19.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ata.gov.sg/dataset/rental-index-by-type-quarterl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data.gov.sg/dataset/rental-index-by-type-quarterl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hyperlink" Target="https://data.gov.sg/dataset/rental-index-by-type-quarterl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ata.gov.sg/dataset/rental-index-by-type-quarterl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ata.gov.sg/dataset/price-indices-of-non-landed-properties-by-locality" TargetMode="External"/><Relationship Id="rId4" Type="http://schemas.openxmlformats.org/officeDocument/2006/relationships/hyperlink" Target="https://data.gov.sg/dataset/price-indices-of-non-landed-properties-by-locality" TargetMode="External"/><Relationship Id="rId9" Type="http://schemas.openxmlformats.org/officeDocument/2006/relationships/hyperlink" Target="https://www.ura.gov.sg/realEstateIIWeb/resources/misc/list_of_postal_districts.htm" TargetMode="External"/><Relationship Id="rId5" Type="http://schemas.openxmlformats.org/officeDocument/2006/relationships/hyperlink" Target="https://data.gov.sg/dataset/rental-index-by-type-quarterly" TargetMode="External"/><Relationship Id="rId6" Type="http://schemas.openxmlformats.org/officeDocument/2006/relationships/hyperlink" Target="https://data.gov.sg/dataset/rental-index-by-type-quarterly" TargetMode="External"/><Relationship Id="rId7" Type="http://schemas.openxmlformats.org/officeDocument/2006/relationships/hyperlink" Target="https://www.ura.gov.sg/realEstateIIWeb/transaction/search.action" TargetMode="External"/><Relationship Id="rId8" Type="http://schemas.openxmlformats.org/officeDocument/2006/relationships/hyperlink" Target="https://www.ura.gov.sg/realEstateIIWeb/transaction/search.ac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ata.gov.sg/dataset/rental-index-by-type-quarterl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99.co/blog/singapore/condo-size-righ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26.png"/><Relationship Id="rId6"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2.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0.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 Id="rId4" Type="http://schemas.openxmlformats.org/officeDocument/2006/relationships/image" Target="../media/image43.png"/><Relationship Id="rId5" Type="http://schemas.openxmlformats.org/officeDocument/2006/relationships/image" Target="../media/image28.png"/><Relationship Id="rId6"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5.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2.png"/><Relationship Id="rId4" Type="http://schemas.openxmlformats.org/officeDocument/2006/relationships/image" Target="../media/image37.png"/><Relationship Id="rId5" Type="http://schemas.openxmlformats.org/officeDocument/2006/relationships/image" Target="../media/image41.png"/><Relationship Id="rId6" Type="http://schemas.openxmlformats.org/officeDocument/2006/relationships/image" Target="../media/image33.png"/><Relationship Id="rId7"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s://www.99.co/blog/singapore/condo-size-right/" TargetMode="External"/><Relationship Id="rId4" Type="http://schemas.openxmlformats.org/officeDocument/2006/relationships/hyperlink" Target="https://www.stuartchng.com/post/is-singapore-property-still-a-good-investment" TargetMode="External"/><Relationship Id="rId9" Type="http://schemas.openxmlformats.org/officeDocument/2006/relationships/hyperlink" Target="https://www.channelnewsasia.com/news/commentary/singapore-private-property-market-outlook-viewing-price-index-12783760" TargetMode="External"/><Relationship Id="rId5" Type="http://schemas.openxmlformats.org/officeDocument/2006/relationships/hyperlink" Target="https://www.99.co/blog/singapore/deep-recession-property-market/" TargetMode="External"/><Relationship Id="rId6" Type="http://schemas.openxmlformats.org/officeDocument/2006/relationships/hyperlink" Target="https://www.99.co/blog/singapore/big-drop-private-property-prices/" TargetMode="External"/><Relationship Id="rId7" Type="http://schemas.openxmlformats.org/officeDocument/2006/relationships/hyperlink" Target="https://www.propertyguru.com.sg/property-guides/asian-global-financial-crisis-stock-market-private-property-prices-33136" TargetMode="External"/><Relationship Id="rId8" Type="http://schemas.openxmlformats.org/officeDocument/2006/relationships/hyperlink" Target="https://dollarsandsense.sg/will-singapores-property-prices-continue-fall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ata.gov.sg/dataset/price-indices-of-non-landed-properties-by-localit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ata.gov.sg/dataset/price-indices-of-non-landed-properties-by-locality"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ata.gov.sg/dataset/price-indices-of-non-landed-properties-by-localit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22350" y="210225"/>
            <a:ext cx="8509800" cy="1457400"/>
          </a:xfrm>
          <a:prstGeom prst="rect">
            <a:avLst/>
          </a:prstGeom>
          <a:solidFill>
            <a:srgbClr val="9BE47C"/>
          </a:solid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5200"/>
              <a:buNone/>
            </a:pPr>
            <a:r>
              <a:rPr b="1" lang="en" sz="3100">
                <a:solidFill>
                  <a:srgbClr val="0B5394"/>
                </a:solidFill>
              </a:rPr>
              <a:t>Which District </a:t>
            </a:r>
            <a:r>
              <a:rPr b="1" lang="en" sz="3100">
                <a:solidFill>
                  <a:srgbClr val="0B5394"/>
                </a:solidFill>
              </a:rPr>
              <a:t>has </a:t>
            </a:r>
            <a:r>
              <a:rPr b="1" lang="en" sz="3100">
                <a:solidFill>
                  <a:srgbClr val="0B5394"/>
                </a:solidFill>
              </a:rPr>
              <a:t>the cheapest non-landed Private Residential Property with the highest Rental Income?</a:t>
            </a:r>
            <a:endParaRPr b="1" sz="3100">
              <a:solidFill>
                <a:srgbClr val="0B5394"/>
              </a:solidFill>
            </a:endParaRPr>
          </a:p>
        </p:txBody>
      </p:sp>
      <p:grpSp>
        <p:nvGrpSpPr>
          <p:cNvPr id="55" name="Google Shape;55;p1"/>
          <p:cNvGrpSpPr/>
          <p:nvPr/>
        </p:nvGrpSpPr>
        <p:grpSpPr>
          <a:xfrm>
            <a:off x="140150" y="1667625"/>
            <a:ext cx="8700775" cy="3391925"/>
            <a:chOff x="140150" y="1667625"/>
            <a:chExt cx="8700775" cy="3391925"/>
          </a:xfrm>
        </p:grpSpPr>
        <p:pic>
          <p:nvPicPr>
            <p:cNvPr id="56" name="Google Shape;56;p1"/>
            <p:cNvPicPr preferRelativeResize="0"/>
            <p:nvPr/>
          </p:nvPicPr>
          <p:blipFill>
            <a:blip r:embed="rId3">
              <a:alphaModFix/>
            </a:blip>
            <a:stretch>
              <a:fillRect/>
            </a:stretch>
          </p:blipFill>
          <p:spPr>
            <a:xfrm>
              <a:off x="3945075" y="1667625"/>
              <a:ext cx="4895850" cy="3238500"/>
            </a:xfrm>
            <a:prstGeom prst="rect">
              <a:avLst/>
            </a:prstGeom>
            <a:noFill/>
            <a:ln>
              <a:noFill/>
            </a:ln>
          </p:spPr>
        </p:pic>
        <p:grpSp>
          <p:nvGrpSpPr>
            <p:cNvPr id="57" name="Google Shape;57;p1"/>
            <p:cNvGrpSpPr/>
            <p:nvPr/>
          </p:nvGrpSpPr>
          <p:grpSpPr>
            <a:xfrm>
              <a:off x="140150" y="1733648"/>
              <a:ext cx="3804929" cy="3325902"/>
              <a:chOff x="140150" y="1733648"/>
              <a:chExt cx="3804929" cy="3325902"/>
            </a:xfrm>
          </p:grpSpPr>
          <p:pic>
            <p:nvPicPr>
              <p:cNvPr id="58" name="Google Shape;58;p1"/>
              <p:cNvPicPr preferRelativeResize="0"/>
              <p:nvPr/>
            </p:nvPicPr>
            <p:blipFill>
              <a:blip r:embed="rId4">
                <a:alphaModFix/>
              </a:blip>
              <a:stretch>
                <a:fillRect/>
              </a:stretch>
            </p:blipFill>
            <p:spPr>
              <a:xfrm>
                <a:off x="322350" y="1733648"/>
                <a:ext cx="3622729" cy="3238500"/>
              </a:xfrm>
              <a:prstGeom prst="rect">
                <a:avLst/>
              </a:prstGeom>
              <a:noFill/>
              <a:ln>
                <a:noFill/>
              </a:ln>
            </p:spPr>
          </p:pic>
          <p:sp>
            <p:nvSpPr>
              <p:cNvPr id="59" name="Google Shape;59;p1"/>
              <p:cNvSpPr/>
              <p:nvPr/>
            </p:nvSpPr>
            <p:spPr>
              <a:xfrm>
                <a:off x="140150" y="4540850"/>
                <a:ext cx="1639800" cy="51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 name="Google Shape;60;p1"/>
          <p:cNvSpPr txBox="1"/>
          <p:nvPr/>
        </p:nvSpPr>
        <p:spPr>
          <a:xfrm>
            <a:off x="5830225" y="4709025"/>
            <a:ext cx="3243600" cy="554100"/>
          </a:xfrm>
          <a:prstGeom prst="rect">
            <a:avLst/>
          </a:prstGeom>
          <a:solidFill>
            <a:srgbClr val="FFFFFF"/>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400">
                <a:solidFill>
                  <a:srgbClr val="40AC0A"/>
                </a:solidFill>
              </a:rPr>
              <a:t>Tan Siew Ling</a:t>
            </a:r>
            <a:endParaRPr b="1" sz="2400">
              <a:solidFill>
                <a:srgbClr val="40AC0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Process and Outcome</a:t>
            </a:r>
            <a:endParaRPr sz="20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To plot the Median Resale Price Index Line Chart:</a:t>
            </a:r>
            <a:endParaRPr sz="14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Create 3 functions to extract data, process data and plot the graph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Load csv file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For each locality, Group Price index by year to get </a:t>
            </a:r>
            <a:endParaRPr>
              <a:solidFill>
                <a:schemeClr val="dk1"/>
              </a:solidFill>
            </a:endParaRPr>
          </a:p>
          <a:p>
            <a:pPr indent="0" lvl="0" marL="914400" rtl="0" algn="l">
              <a:lnSpc>
                <a:spcPct val="115000"/>
              </a:lnSpc>
              <a:spcBef>
                <a:spcPts val="0"/>
              </a:spcBef>
              <a:spcAft>
                <a:spcPts val="0"/>
              </a:spcAft>
              <a:buNone/>
            </a:pPr>
            <a:r>
              <a:rPr lang="en" sz="1400">
                <a:solidFill>
                  <a:schemeClr val="dk1"/>
                </a:solidFill>
              </a:rPr>
              <a:t>Mean of the quarterly index</a:t>
            </a:r>
            <a:r>
              <a:rPr lang="en">
                <a:solidFill>
                  <a:schemeClr val="dk1"/>
                </a:solidFill>
              </a:rPr>
              <a:t>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Plot Line Chart for each locality                                                                 </a:t>
            </a:r>
            <a:endParaRPr/>
          </a:p>
        </p:txBody>
      </p:sp>
      <p:sp>
        <p:nvSpPr>
          <p:cNvPr id="117" name="Google Shape;117;p10"/>
          <p:cNvSpPr txBox="1"/>
          <p:nvPr>
            <p:ph type="title"/>
          </p:nvPr>
        </p:nvSpPr>
        <p:spPr>
          <a:xfrm>
            <a:off x="377225" y="292625"/>
            <a:ext cx="8520600" cy="8163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highlight>
                  <a:srgbClr val="9BE47C"/>
                </a:highlight>
              </a:rPr>
              <a:t>Dataset 1 - </a:t>
            </a:r>
            <a:r>
              <a:rPr b="1" lang="en" sz="2400">
                <a:solidFill>
                  <a:srgbClr val="0B5394"/>
                </a:solidFill>
                <a:highlight>
                  <a:srgbClr val="9BE47C"/>
                </a:highlight>
                <a:uFill>
                  <a:noFill/>
                </a:uFill>
                <a:latin typeface="Roboto"/>
                <a:ea typeface="Roboto"/>
                <a:cs typeface="Roboto"/>
                <a:sym typeface="Roboto"/>
                <a:hlinkClick r:id="rId3">
                  <a:extLst>
                    <a:ext uri="{A12FA001-AC4F-418D-AE19-62706E023703}">
                      <ahyp:hlinkClr val="tx"/>
                    </a:ext>
                  </a:extLst>
                </a:hlinkClick>
              </a:rPr>
              <a:t>Private Property Price Index of Non-landed Residential Properties by Locality, Quarterly</a:t>
            </a:r>
            <a:r>
              <a:rPr b="1" lang="en" sz="2400">
                <a:solidFill>
                  <a:srgbClr val="0B5394"/>
                </a:solidFill>
                <a:highlight>
                  <a:srgbClr val="9BE47C"/>
                </a:highlight>
              </a:rPr>
              <a:t>  </a:t>
            </a:r>
            <a:endParaRPr b="1" sz="2400">
              <a:solidFill>
                <a:srgbClr val="0B5394"/>
              </a:solidFill>
              <a:highlight>
                <a:srgbClr val="9BE47C"/>
              </a:highlight>
            </a:endParaRPr>
          </a:p>
        </p:txBody>
      </p:sp>
      <p:pic>
        <p:nvPicPr>
          <p:cNvPr id="118" name="Google Shape;118;p10"/>
          <p:cNvPicPr preferRelativeResize="0"/>
          <p:nvPr/>
        </p:nvPicPr>
        <p:blipFill>
          <a:blip r:embed="rId4">
            <a:alphaModFix/>
          </a:blip>
          <a:stretch>
            <a:fillRect/>
          </a:stretch>
        </p:blipFill>
        <p:spPr>
          <a:xfrm>
            <a:off x="185575" y="3101000"/>
            <a:ext cx="6667500" cy="704850"/>
          </a:xfrm>
          <a:prstGeom prst="rect">
            <a:avLst/>
          </a:prstGeom>
          <a:noFill/>
          <a:ln>
            <a:noFill/>
          </a:ln>
          <a:effectLst>
            <a:outerShdw blurRad="57150" rotWithShape="0" algn="bl" dir="5400000" dist="19050">
              <a:srgbClr val="000000">
                <a:alpha val="50000"/>
              </a:srgbClr>
            </a:outerShdw>
          </a:effectLst>
        </p:spPr>
      </p:pic>
      <p:pic>
        <p:nvPicPr>
          <p:cNvPr id="119" name="Google Shape;119;p10"/>
          <p:cNvPicPr preferRelativeResize="0"/>
          <p:nvPr/>
        </p:nvPicPr>
        <p:blipFill>
          <a:blip r:embed="rId5">
            <a:alphaModFix/>
          </a:blip>
          <a:stretch>
            <a:fillRect/>
          </a:stretch>
        </p:blipFill>
        <p:spPr>
          <a:xfrm>
            <a:off x="5345850" y="2294347"/>
            <a:ext cx="3874350" cy="1019975"/>
          </a:xfrm>
          <a:prstGeom prst="rect">
            <a:avLst/>
          </a:prstGeom>
          <a:noFill/>
          <a:ln>
            <a:noFill/>
          </a:ln>
          <a:effectLst>
            <a:outerShdw blurRad="57150" rotWithShape="0" algn="bl" dir="5400000" dist="19050">
              <a:srgbClr val="000000">
                <a:alpha val="50000"/>
              </a:srgbClr>
            </a:outerShdw>
          </a:effectLst>
        </p:spPr>
      </p:pic>
      <p:pic>
        <p:nvPicPr>
          <p:cNvPr id="120" name="Google Shape;120;p10"/>
          <p:cNvPicPr preferRelativeResize="0"/>
          <p:nvPr/>
        </p:nvPicPr>
        <p:blipFill>
          <a:blip r:embed="rId6">
            <a:alphaModFix/>
          </a:blip>
          <a:stretch>
            <a:fillRect/>
          </a:stretch>
        </p:blipFill>
        <p:spPr>
          <a:xfrm>
            <a:off x="1278663" y="4140875"/>
            <a:ext cx="4067175" cy="666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Graphical Output - Line Chart </a:t>
            </a:r>
            <a:endParaRPr sz="2000">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126" name="Google Shape;126;p12"/>
          <p:cNvSpPr txBox="1"/>
          <p:nvPr>
            <p:ph type="title"/>
          </p:nvPr>
        </p:nvSpPr>
        <p:spPr>
          <a:xfrm>
            <a:off x="377225" y="292625"/>
            <a:ext cx="8520600" cy="8163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highlight>
                  <a:srgbClr val="9BE47C"/>
                </a:highlight>
              </a:rPr>
              <a:t>Dataset 1 - </a:t>
            </a:r>
            <a:r>
              <a:rPr b="1" lang="en" sz="2400">
                <a:solidFill>
                  <a:srgbClr val="0B5394"/>
                </a:solidFill>
                <a:highlight>
                  <a:srgbClr val="9BE47C"/>
                </a:highlight>
                <a:uFill>
                  <a:noFill/>
                </a:uFill>
                <a:latin typeface="Roboto"/>
                <a:ea typeface="Roboto"/>
                <a:cs typeface="Roboto"/>
                <a:sym typeface="Roboto"/>
                <a:hlinkClick r:id="rId3">
                  <a:extLst>
                    <a:ext uri="{A12FA001-AC4F-418D-AE19-62706E023703}">
                      <ahyp:hlinkClr val="tx"/>
                    </a:ext>
                  </a:extLst>
                </a:hlinkClick>
              </a:rPr>
              <a:t>Private Property Price Index of Non-landed Residential Properties by Locality, Quarterly</a:t>
            </a:r>
            <a:r>
              <a:rPr b="1" lang="en" sz="2400">
                <a:solidFill>
                  <a:srgbClr val="0B5394"/>
                </a:solidFill>
                <a:highlight>
                  <a:srgbClr val="9BE47C"/>
                </a:highlight>
              </a:rPr>
              <a:t>  </a:t>
            </a:r>
            <a:endParaRPr b="1" sz="2400">
              <a:solidFill>
                <a:srgbClr val="0B5394"/>
              </a:solidFill>
              <a:highlight>
                <a:srgbClr val="9BE47C"/>
              </a:highlight>
            </a:endParaRPr>
          </a:p>
        </p:txBody>
      </p:sp>
      <p:pic>
        <p:nvPicPr>
          <p:cNvPr id="127" name="Google Shape;127;p12"/>
          <p:cNvPicPr preferRelativeResize="0"/>
          <p:nvPr/>
        </p:nvPicPr>
        <p:blipFill>
          <a:blip r:embed="rId4">
            <a:alphaModFix/>
          </a:blip>
          <a:stretch>
            <a:fillRect/>
          </a:stretch>
        </p:blipFill>
        <p:spPr>
          <a:xfrm>
            <a:off x="401350" y="1519300"/>
            <a:ext cx="6913850" cy="3557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rgbClr val="000000"/>
                </a:solidFill>
              </a:rPr>
              <a:t>Insights</a:t>
            </a:r>
            <a:r>
              <a:rPr b="1" lang="en">
                <a:solidFill>
                  <a:srgbClr val="000000"/>
                </a:solidFill>
              </a:rPr>
              <a:t>:</a:t>
            </a:r>
            <a:endParaRPr b="1">
              <a:solidFill>
                <a:srgbClr val="000000"/>
              </a:solidFill>
            </a:endParaRPr>
          </a:p>
          <a:p>
            <a:pPr indent="0" lvl="0" marL="0" rtl="0" algn="l">
              <a:lnSpc>
                <a:spcPct val="115000"/>
              </a:lnSpc>
              <a:spcBef>
                <a:spcPts val="0"/>
              </a:spcBef>
              <a:spcAft>
                <a:spcPts val="0"/>
              </a:spcAft>
              <a:buSzPts val="1800"/>
              <a:buNone/>
            </a:pPr>
            <a:r>
              <a:rPr lang="en">
                <a:solidFill>
                  <a:srgbClr val="000000"/>
                </a:solidFill>
              </a:rPr>
              <a:t>From the Line Chart,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can see that the Non-landed Private Property prices had been mainly on an upward trend over the past 16 years with 2 dips in 2009 and 2017 due to the </a:t>
            </a:r>
            <a:r>
              <a:rPr lang="en">
                <a:solidFill>
                  <a:srgbClr val="000000"/>
                </a:solidFill>
              </a:rPr>
              <a:t> 2008-09 Global Financial Crisis, the 2015-2016 recession and the cooling</a:t>
            </a:r>
            <a:r>
              <a:rPr lang="en">
                <a:solidFill>
                  <a:srgbClr val="000000"/>
                </a:solidFill>
              </a:rPr>
              <a:t> </a:t>
            </a:r>
            <a:r>
              <a:rPr lang="en">
                <a:solidFill>
                  <a:srgbClr val="000000"/>
                </a:solidFill>
              </a:rPr>
              <a:t>meas</a:t>
            </a:r>
            <a:r>
              <a:rPr lang="en">
                <a:solidFill>
                  <a:srgbClr val="000000"/>
                </a:solidFill>
                <a:highlight>
                  <a:srgbClr val="FFFFFF"/>
                </a:highlight>
              </a:rPr>
              <a:t>ures adopted by Singapore Government respectively</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Prices of properties Outside Central Region (OCR) has increased the most over the past 5 years, overtaking the other localities in 2012. This could be due to the high prices commanded by the central region properties which drove home-buyers and investors to the more attractively priced properties in OCR and Government’s plans to develop outside the central region.</a:t>
            </a:r>
            <a:endParaRPr>
              <a:solidFill>
                <a:srgbClr val="000000"/>
              </a:solidFill>
              <a:highlight>
                <a:srgbClr val="FFFFFF"/>
              </a:highlight>
            </a:endParaRPr>
          </a:p>
        </p:txBody>
      </p:sp>
      <p:sp>
        <p:nvSpPr>
          <p:cNvPr id="133" name="Google Shape;133;p15"/>
          <p:cNvSpPr txBox="1"/>
          <p:nvPr>
            <p:ph type="title"/>
          </p:nvPr>
        </p:nvSpPr>
        <p:spPr>
          <a:xfrm>
            <a:off x="377225" y="292625"/>
            <a:ext cx="8520600" cy="8163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highlight>
                  <a:srgbClr val="9BE47C"/>
                </a:highlight>
              </a:rPr>
              <a:t>Dataset 1 - </a:t>
            </a:r>
            <a:r>
              <a:rPr b="1" lang="en" sz="2400">
                <a:solidFill>
                  <a:srgbClr val="0B5394"/>
                </a:solidFill>
                <a:highlight>
                  <a:srgbClr val="9BE47C"/>
                </a:highlight>
                <a:uFill>
                  <a:noFill/>
                </a:uFill>
                <a:latin typeface="Roboto"/>
                <a:ea typeface="Roboto"/>
                <a:cs typeface="Roboto"/>
                <a:sym typeface="Roboto"/>
                <a:hlinkClick r:id="rId3">
                  <a:extLst>
                    <a:ext uri="{A12FA001-AC4F-418D-AE19-62706E023703}">
                      <ahyp:hlinkClr val="tx"/>
                    </a:ext>
                  </a:extLst>
                </a:hlinkClick>
              </a:rPr>
              <a:t>Private Property Price Index of Non-landed Residential Properties by Locality, Quarterly</a:t>
            </a:r>
            <a:r>
              <a:rPr b="1" lang="en" sz="2400">
                <a:solidFill>
                  <a:srgbClr val="0B5394"/>
                </a:solidFill>
                <a:highlight>
                  <a:srgbClr val="9BE47C"/>
                </a:highlight>
              </a:rPr>
              <a:t>  </a:t>
            </a:r>
            <a:endParaRPr b="1" sz="2400">
              <a:solidFill>
                <a:srgbClr val="0B5394"/>
              </a:solidFill>
              <a:highlight>
                <a:srgbClr val="9BE47C"/>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800"/>
              <a:buNone/>
            </a:pPr>
            <a:r>
              <a:rPr b="1" lang="en" sz="2000">
                <a:solidFill>
                  <a:srgbClr val="000000"/>
                </a:solidFill>
              </a:rPr>
              <a:t>Conclusion/Recommendations:</a:t>
            </a:r>
            <a:endParaRPr b="1" sz="2000">
              <a:solidFill>
                <a:srgbClr val="000000"/>
              </a:solidFill>
            </a:endParaRPr>
          </a:p>
          <a:p>
            <a:pPr indent="0" lvl="0" marL="457200" rtl="0" algn="l">
              <a:lnSpc>
                <a:spcPct val="120000"/>
              </a:lnSpc>
              <a:spcBef>
                <a:spcPts val="0"/>
              </a:spcBef>
              <a:spcAft>
                <a:spcPts val="0"/>
              </a:spcAft>
              <a:buNone/>
            </a:pPr>
            <a:r>
              <a:t/>
            </a:r>
            <a:endParaRPr>
              <a:solidFill>
                <a:srgbClr val="000000"/>
              </a:solidFill>
            </a:endParaRPr>
          </a:p>
          <a:p>
            <a:pPr indent="-342900" lvl="0" marL="457200" rtl="0" algn="l">
              <a:lnSpc>
                <a:spcPct val="120000"/>
              </a:lnSpc>
              <a:spcBef>
                <a:spcPts val="0"/>
              </a:spcBef>
              <a:spcAft>
                <a:spcPts val="0"/>
              </a:spcAft>
              <a:buClr>
                <a:srgbClr val="000000"/>
              </a:buClr>
              <a:buSzPts val="1800"/>
              <a:buChar char="●"/>
            </a:pPr>
            <a:r>
              <a:rPr lang="en">
                <a:solidFill>
                  <a:srgbClr val="000000"/>
                </a:solidFill>
              </a:rPr>
              <a:t>Despite the pandemic in 2020, </a:t>
            </a:r>
            <a:r>
              <a:rPr lang="en">
                <a:solidFill>
                  <a:schemeClr val="dk1"/>
                </a:solidFill>
              </a:rPr>
              <a:t>Singapore will continue to be a top investment destination and a safe haven for investors. </a:t>
            </a:r>
            <a:r>
              <a:rPr lang="en">
                <a:solidFill>
                  <a:srgbClr val="000000"/>
                </a:solidFill>
              </a:rPr>
              <a:t>Singapore's private residential market will remain attractive in the long term as historical data shows Singapore private residential property typically sees a quick rebound after each economic crisis.</a:t>
            </a:r>
            <a:endParaRPr>
              <a:solidFill>
                <a:srgbClr val="000000"/>
              </a:solidFill>
            </a:endParaRPr>
          </a:p>
          <a:p>
            <a:pPr indent="0" lvl="0" marL="457200" rtl="0" algn="l">
              <a:lnSpc>
                <a:spcPct val="120000"/>
              </a:lnSpc>
              <a:spcBef>
                <a:spcPts val="0"/>
              </a:spcBef>
              <a:spcAft>
                <a:spcPts val="0"/>
              </a:spcAft>
              <a:buNone/>
            </a:pPr>
            <a:r>
              <a:t/>
            </a:r>
            <a:endParaRPr>
              <a:solidFill>
                <a:srgbClr val="000000"/>
              </a:solidFill>
            </a:endParaRPr>
          </a:p>
          <a:p>
            <a:pPr indent="-342900" lvl="0" marL="457200" rtl="0" algn="l">
              <a:lnSpc>
                <a:spcPct val="120000"/>
              </a:lnSpc>
              <a:spcBef>
                <a:spcPts val="0"/>
              </a:spcBef>
              <a:spcAft>
                <a:spcPts val="0"/>
              </a:spcAft>
              <a:buClr>
                <a:srgbClr val="000000"/>
              </a:buClr>
              <a:buSzPts val="1800"/>
              <a:buChar char="●"/>
            </a:pPr>
            <a:r>
              <a:rPr lang="en">
                <a:solidFill>
                  <a:srgbClr val="000000"/>
                </a:solidFill>
              </a:rPr>
              <a:t>So Singapore Property is still a good investment choice for long term.</a:t>
            </a:r>
            <a:endParaRPr>
              <a:solidFill>
                <a:srgbClr val="000000"/>
              </a:solidFill>
            </a:endParaRPr>
          </a:p>
          <a:p>
            <a:pPr indent="0" lvl="0" marL="1371600" rtl="0" algn="l">
              <a:lnSpc>
                <a:spcPct val="115000"/>
              </a:lnSpc>
              <a:spcBef>
                <a:spcPts val="1200"/>
              </a:spcBef>
              <a:spcAft>
                <a:spcPts val="0"/>
              </a:spcAft>
              <a:buSzPts val="1800"/>
              <a:buNone/>
            </a:pPr>
            <a:r>
              <a:t/>
            </a:r>
            <a:endParaRPr>
              <a:solidFill>
                <a:srgbClr val="000000"/>
              </a:solidFill>
            </a:endParaRPr>
          </a:p>
          <a:p>
            <a:pPr indent="0" lvl="0" marL="457200" rtl="0" algn="l">
              <a:lnSpc>
                <a:spcPct val="115000"/>
              </a:lnSpc>
              <a:spcBef>
                <a:spcPts val="1600"/>
              </a:spcBef>
              <a:spcAft>
                <a:spcPts val="1600"/>
              </a:spcAft>
              <a:buSzPts val="1800"/>
              <a:buNone/>
            </a:pPr>
            <a:r>
              <a:t/>
            </a:r>
            <a:endParaRPr>
              <a:solidFill>
                <a:srgbClr val="000000"/>
              </a:solidFill>
            </a:endParaRPr>
          </a:p>
        </p:txBody>
      </p:sp>
      <p:sp>
        <p:nvSpPr>
          <p:cNvPr id="139" name="Google Shape;139;p16"/>
          <p:cNvSpPr txBox="1"/>
          <p:nvPr>
            <p:ph type="title"/>
          </p:nvPr>
        </p:nvSpPr>
        <p:spPr>
          <a:xfrm>
            <a:off x="377225" y="292625"/>
            <a:ext cx="8520600" cy="8163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highlight>
                  <a:srgbClr val="9BE47C"/>
                </a:highlight>
              </a:rPr>
              <a:t>Dataset 1 - </a:t>
            </a:r>
            <a:r>
              <a:rPr b="1" lang="en" sz="2400">
                <a:solidFill>
                  <a:srgbClr val="0B5394"/>
                </a:solidFill>
                <a:highlight>
                  <a:srgbClr val="9BE47C"/>
                </a:highlight>
                <a:uFill>
                  <a:noFill/>
                </a:uFill>
                <a:latin typeface="Roboto"/>
                <a:ea typeface="Roboto"/>
                <a:cs typeface="Roboto"/>
                <a:sym typeface="Roboto"/>
                <a:hlinkClick r:id="rId3">
                  <a:extLst>
                    <a:ext uri="{A12FA001-AC4F-418D-AE19-62706E023703}">
                      <ahyp:hlinkClr val="tx"/>
                    </a:ext>
                  </a:extLst>
                </a:hlinkClick>
              </a:rPr>
              <a:t>Private Property Price Index of Non-landed Residential Properties by Locality, Quarterly</a:t>
            </a:r>
            <a:r>
              <a:rPr b="1" lang="en" sz="2400">
                <a:solidFill>
                  <a:srgbClr val="0B5394"/>
                </a:solidFill>
                <a:highlight>
                  <a:srgbClr val="9BE47C"/>
                </a:highlight>
              </a:rPr>
              <a:t>  </a:t>
            </a:r>
            <a:endParaRPr b="1" sz="2400">
              <a:solidFill>
                <a:srgbClr val="0B5394"/>
              </a:solidFill>
              <a:highlight>
                <a:srgbClr val="9BE47C"/>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As Mary would like to have Rental Income, she will also </a:t>
            </a:r>
            <a:r>
              <a:rPr lang="en" sz="2000">
                <a:solidFill>
                  <a:schemeClr val="dk1"/>
                </a:solidFill>
              </a:rPr>
              <a:t>plot the Historical Private Property Rental Index to analyse the rental market trend for the past 16 years using the available data</a:t>
            </a:r>
            <a:endParaRPr sz="2000">
              <a:solidFill>
                <a:schemeClr val="dk1"/>
              </a:solidFill>
            </a:endParaRPr>
          </a:p>
          <a:p>
            <a:pPr indent="0" lvl="0" marL="0" rtl="0" algn="l">
              <a:lnSpc>
                <a:spcPct val="115000"/>
              </a:lnSpc>
              <a:spcBef>
                <a:spcPts val="1200"/>
              </a:spcBef>
              <a:spcAft>
                <a:spcPts val="0"/>
              </a:spcAft>
              <a:buSzPts val="1800"/>
              <a:buNone/>
            </a:pPr>
            <a:r>
              <a:t/>
            </a:r>
            <a:endParaRPr sz="2000">
              <a:solidFill>
                <a:schemeClr val="dk1"/>
              </a:solidFill>
            </a:endParaRPr>
          </a:p>
          <a:p>
            <a:pPr indent="0" lvl="0" marL="1371600" rtl="0" algn="l">
              <a:lnSpc>
                <a:spcPct val="115000"/>
              </a:lnSpc>
              <a:spcBef>
                <a:spcPts val="1200"/>
              </a:spcBef>
              <a:spcAft>
                <a:spcPts val="0"/>
              </a:spcAft>
              <a:buSzPts val="1800"/>
              <a:buNone/>
            </a:pPr>
            <a:r>
              <a:t/>
            </a:r>
            <a:endParaRPr sz="2000"/>
          </a:p>
          <a:p>
            <a:pPr indent="0" lvl="0" marL="457200" rtl="0" algn="l">
              <a:lnSpc>
                <a:spcPct val="115000"/>
              </a:lnSpc>
              <a:spcBef>
                <a:spcPts val="1600"/>
              </a:spcBef>
              <a:spcAft>
                <a:spcPts val="1600"/>
              </a:spcAft>
              <a:buSzPts val="1800"/>
              <a:buNone/>
            </a:pPr>
            <a:r>
              <a:t/>
            </a:r>
            <a:endParaRPr sz="2000"/>
          </a:p>
        </p:txBody>
      </p:sp>
      <p:sp>
        <p:nvSpPr>
          <p:cNvPr id="145" name="Google Shape;145;p17"/>
          <p:cNvSpPr txBox="1"/>
          <p:nvPr>
            <p:ph type="title"/>
          </p:nvPr>
        </p:nvSpPr>
        <p:spPr>
          <a:xfrm>
            <a:off x="377225" y="198300"/>
            <a:ext cx="8520600" cy="8193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highlight>
                  <a:srgbClr val="9BE47C"/>
                </a:highlight>
              </a:rPr>
              <a:t>Dataset 2 - Non-Landed </a:t>
            </a:r>
            <a:r>
              <a:rPr b="1" lang="en" sz="2400">
                <a:solidFill>
                  <a:srgbClr val="0B5394"/>
                </a:solidFill>
                <a:highlight>
                  <a:srgbClr val="9BE47C"/>
                </a:highlight>
                <a:uFill>
                  <a:noFill/>
                </a:uFill>
                <a:latin typeface="Roboto"/>
                <a:ea typeface="Roboto"/>
                <a:cs typeface="Roboto"/>
                <a:sym typeface="Roboto"/>
                <a:hlinkClick r:id="rId3">
                  <a:extLst>
                    <a:ext uri="{A12FA001-AC4F-418D-AE19-62706E023703}">
                      <ahyp:hlinkClr val="tx"/>
                    </a:ext>
                  </a:extLst>
                </a:hlinkClick>
              </a:rPr>
              <a:t>Private Property Rental Index by Type, Quarterly</a:t>
            </a:r>
            <a:endParaRPr b="1" sz="2400">
              <a:solidFill>
                <a:srgbClr val="0B5394"/>
              </a:solidFill>
              <a:highlight>
                <a:srgbClr val="9BE47C"/>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1" type="body"/>
          </p:nvPr>
        </p:nvSpPr>
        <p:spPr>
          <a:xfrm>
            <a:off x="507150" y="11525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Nature of Dataset</a:t>
            </a:r>
            <a:r>
              <a:rPr lang="en" sz="2000">
                <a:solidFill>
                  <a:schemeClr val="dk1"/>
                </a:solidFill>
              </a:rPr>
              <a:t> </a:t>
            </a:r>
            <a:endParaRPr/>
          </a:p>
          <a:p>
            <a:pPr indent="0" lvl="0" marL="457200" rtl="0" algn="l">
              <a:lnSpc>
                <a:spcPct val="115000"/>
              </a:lnSpc>
              <a:spcBef>
                <a:spcPts val="1600"/>
              </a:spcBef>
              <a:spcAft>
                <a:spcPts val="1600"/>
              </a:spcAft>
              <a:buSzPts val="1800"/>
              <a:buNone/>
            </a:pPr>
            <a:r>
              <a:t/>
            </a:r>
            <a:endParaRPr/>
          </a:p>
        </p:txBody>
      </p:sp>
      <p:sp>
        <p:nvSpPr>
          <p:cNvPr id="151" name="Google Shape;151;p25"/>
          <p:cNvSpPr txBox="1"/>
          <p:nvPr>
            <p:ph type="title"/>
          </p:nvPr>
        </p:nvSpPr>
        <p:spPr>
          <a:xfrm>
            <a:off x="377225" y="198300"/>
            <a:ext cx="8520600" cy="8193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highlight>
                  <a:srgbClr val="9BE47C"/>
                </a:highlight>
              </a:rPr>
              <a:t>Dataset 2 - Non-Landed </a:t>
            </a:r>
            <a:r>
              <a:rPr b="1" lang="en" sz="2400">
                <a:solidFill>
                  <a:srgbClr val="0B5394"/>
                </a:solidFill>
                <a:highlight>
                  <a:srgbClr val="9BE47C"/>
                </a:highlight>
                <a:uFill>
                  <a:noFill/>
                </a:uFill>
                <a:latin typeface="Roboto"/>
                <a:ea typeface="Roboto"/>
                <a:cs typeface="Roboto"/>
                <a:sym typeface="Roboto"/>
                <a:hlinkClick r:id="rId3">
                  <a:extLst>
                    <a:ext uri="{A12FA001-AC4F-418D-AE19-62706E023703}">
                      <ahyp:hlinkClr val="tx"/>
                    </a:ext>
                  </a:extLst>
                </a:hlinkClick>
              </a:rPr>
              <a:t>Private Property Rental Index by Type, Quarterly</a:t>
            </a:r>
            <a:endParaRPr b="1" sz="2400">
              <a:solidFill>
                <a:srgbClr val="0B5394"/>
              </a:solidFill>
              <a:highlight>
                <a:srgbClr val="9BE47C"/>
              </a:highlight>
            </a:endParaRPr>
          </a:p>
        </p:txBody>
      </p:sp>
      <p:pic>
        <p:nvPicPr>
          <p:cNvPr id="152" name="Google Shape;152;p25"/>
          <p:cNvPicPr preferRelativeResize="0"/>
          <p:nvPr/>
        </p:nvPicPr>
        <p:blipFill>
          <a:blip r:embed="rId4">
            <a:alphaModFix/>
          </a:blip>
          <a:stretch>
            <a:fillRect/>
          </a:stretch>
        </p:blipFill>
        <p:spPr>
          <a:xfrm>
            <a:off x="2813425" y="1027100"/>
            <a:ext cx="4049475" cy="3089300"/>
          </a:xfrm>
          <a:prstGeom prst="rect">
            <a:avLst/>
          </a:prstGeom>
          <a:noFill/>
          <a:ln>
            <a:noFill/>
          </a:ln>
          <a:effectLst>
            <a:outerShdw blurRad="57150" rotWithShape="0" algn="bl" dir="5400000" dist="19050">
              <a:srgbClr val="000000">
                <a:alpha val="50000"/>
              </a:srgbClr>
            </a:outerShdw>
          </a:effectLst>
        </p:spPr>
      </p:pic>
      <p:pic>
        <p:nvPicPr>
          <p:cNvPr id="153" name="Google Shape;153;p25"/>
          <p:cNvPicPr preferRelativeResize="0"/>
          <p:nvPr/>
        </p:nvPicPr>
        <p:blipFill>
          <a:blip r:embed="rId5">
            <a:alphaModFix/>
          </a:blip>
          <a:stretch>
            <a:fillRect/>
          </a:stretch>
        </p:blipFill>
        <p:spPr>
          <a:xfrm>
            <a:off x="2839166" y="4116400"/>
            <a:ext cx="3856571" cy="10271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Data Limitation</a:t>
            </a:r>
            <a:endParaRPr b="1" sz="2000">
              <a:solidFill>
                <a:schemeClr val="dk1"/>
              </a:solidFill>
            </a:endParaRPr>
          </a:p>
          <a:p>
            <a:pPr indent="-342900" lvl="0" marL="457200" rtl="0" algn="l">
              <a:lnSpc>
                <a:spcPct val="115000"/>
              </a:lnSpc>
              <a:spcBef>
                <a:spcPts val="1600"/>
              </a:spcBef>
              <a:spcAft>
                <a:spcPts val="0"/>
              </a:spcAft>
              <a:buClr>
                <a:schemeClr val="dk1"/>
              </a:buClr>
              <a:buSzPts val="1800"/>
              <a:buChar char="●"/>
            </a:pPr>
            <a:r>
              <a:rPr lang="en">
                <a:solidFill>
                  <a:schemeClr val="dk1"/>
                </a:solidFill>
              </a:rPr>
              <a:t>None</a:t>
            </a:r>
            <a:endParaRPr>
              <a:solidFill>
                <a:schemeClr val="dk1"/>
              </a:solidFill>
            </a:endParaRPr>
          </a:p>
          <a:p>
            <a:pPr indent="0" lvl="0" marL="457200" rtl="0" algn="l">
              <a:lnSpc>
                <a:spcPct val="115000"/>
              </a:lnSpc>
              <a:spcBef>
                <a:spcPts val="1600"/>
              </a:spcBef>
              <a:spcAft>
                <a:spcPts val="0"/>
              </a:spcAft>
              <a:buSzPts val="1800"/>
              <a:buNone/>
            </a:pPr>
            <a:r>
              <a:t/>
            </a:r>
            <a:endParaRPr>
              <a:solidFill>
                <a:schemeClr val="dk1"/>
              </a:solidFill>
            </a:endParaRPr>
          </a:p>
          <a:p>
            <a:pPr indent="0" lvl="0" marL="457200" rtl="0" algn="l">
              <a:lnSpc>
                <a:spcPct val="115000"/>
              </a:lnSpc>
              <a:spcBef>
                <a:spcPts val="1600"/>
              </a:spcBef>
              <a:spcAft>
                <a:spcPts val="1600"/>
              </a:spcAft>
              <a:buSzPts val="1800"/>
              <a:buNone/>
            </a:pPr>
            <a:r>
              <a:t/>
            </a:r>
            <a:endParaRPr/>
          </a:p>
        </p:txBody>
      </p:sp>
      <p:sp>
        <p:nvSpPr>
          <p:cNvPr id="159" name="Google Shape;159;p26"/>
          <p:cNvSpPr txBox="1"/>
          <p:nvPr>
            <p:ph type="title"/>
          </p:nvPr>
        </p:nvSpPr>
        <p:spPr>
          <a:xfrm>
            <a:off x="377225" y="198300"/>
            <a:ext cx="8520600" cy="8193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highlight>
                  <a:srgbClr val="9BE47C"/>
                </a:highlight>
              </a:rPr>
              <a:t>Dataset 2 - Non-Landed </a:t>
            </a:r>
            <a:r>
              <a:rPr b="1" lang="en" sz="2400">
                <a:solidFill>
                  <a:srgbClr val="0B5394"/>
                </a:solidFill>
                <a:highlight>
                  <a:srgbClr val="9BE47C"/>
                </a:highlight>
                <a:uFill>
                  <a:noFill/>
                </a:uFill>
                <a:latin typeface="Roboto"/>
                <a:ea typeface="Roboto"/>
                <a:cs typeface="Roboto"/>
                <a:sym typeface="Roboto"/>
                <a:hlinkClick r:id="rId3">
                  <a:extLst>
                    <a:ext uri="{A12FA001-AC4F-418D-AE19-62706E023703}">
                      <ahyp:hlinkClr val="tx"/>
                    </a:ext>
                  </a:extLst>
                </a:hlinkClick>
              </a:rPr>
              <a:t>Private Property Rental Index by Type, Quarterly</a:t>
            </a:r>
            <a:endParaRPr b="1" sz="2400">
              <a:solidFill>
                <a:srgbClr val="0B5394"/>
              </a:solidFill>
              <a:highlight>
                <a:srgbClr val="9BE47C"/>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bd48f0f2b3_0_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Process and Outcome</a:t>
            </a:r>
            <a:endParaRPr sz="20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To plot the Median Rental Index Line Chart:</a:t>
            </a:r>
            <a:endParaRPr sz="14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Create 3 functions to extract data, process data and plot the graph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Load csv file</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For each locality, Group Rental index by year to get </a:t>
            </a:r>
            <a:endParaRPr>
              <a:solidFill>
                <a:schemeClr val="dk1"/>
              </a:solidFill>
            </a:endParaRPr>
          </a:p>
          <a:p>
            <a:pPr indent="0" lvl="0" marL="914400" rtl="0" algn="l">
              <a:lnSpc>
                <a:spcPct val="115000"/>
              </a:lnSpc>
              <a:spcBef>
                <a:spcPts val="0"/>
              </a:spcBef>
              <a:spcAft>
                <a:spcPts val="0"/>
              </a:spcAft>
              <a:buNone/>
            </a:pPr>
            <a:r>
              <a:rPr lang="en" sz="1400">
                <a:solidFill>
                  <a:schemeClr val="dk1"/>
                </a:solidFill>
              </a:rPr>
              <a:t>Mean of the quarterly index</a:t>
            </a:r>
            <a:r>
              <a:rPr lang="en">
                <a:solidFill>
                  <a:schemeClr val="dk1"/>
                </a:solidFill>
              </a:rPr>
              <a:t>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Plot Line Chart for each locality                                                                 </a:t>
            </a:r>
            <a:endParaRPr/>
          </a:p>
        </p:txBody>
      </p:sp>
      <p:pic>
        <p:nvPicPr>
          <p:cNvPr id="165" name="Google Shape;165;gbd48f0f2b3_0_55"/>
          <p:cNvPicPr preferRelativeResize="0"/>
          <p:nvPr/>
        </p:nvPicPr>
        <p:blipFill>
          <a:blip r:embed="rId3">
            <a:alphaModFix/>
          </a:blip>
          <a:stretch>
            <a:fillRect/>
          </a:stretch>
        </p:blipFill>
        <p:spPr>
          <a:xfrm>
            <a:off x="5345850" y="2294347"/>
            <a:ext cx="3874350" cy="1019975"/>
          </a:xfrm>
          <a:prstGeom prst="rect">
            <a:avLst/>
          </a:prstGeom>
          <a:noFill/>
          <a:ln>
            <a:noFill/>
          </a:ln>
          <a:effectLst>
            <a:outerShdw blurRad="57150" rotWithShape="0" algn="bl" dir="5400000" dist="19050">
              <a:srgbClr val="000000">
                <a:alpha val="50000"/>
              </a:srgbClr>
            </a:outerShdw>
          </a:effectLst>
        </p:spPr>
      </p:pic>
      <p:pic>
        <p:nvPicPr>
          <p:cNvPr id="166" name="Google Shape;166;gbd48f0f2b3_0_55"/>
          <p:cNvPicPr preferRelativeResize="0"/>
          <p:nvPr/>
        </p:nvPicPr>
        <p:blipFill>
          <a:blip r:embed="rId4">
            <a:alphaModFix/>
          </a:blip>
          <a:stretch>
            <a:fillRect/>
          </a:stretch>
        </p:blipFill>
        <p:spPr>
          <a:xfrm>
            <a:off x="1278663" y="4140875"/>
            <a:ext cx="4067175" cy="666750"/>
          </a:xfrm>
          <a:prstGeom prst="rect">
            <a:avLst/>
          </a:prstGeom>
          <a:noFill/>
          <a:ln>
            <a:noFill/>
          </a:ln>
          <a:effectLst>
            <a:outerShdw blurRad="57150" rotWithShape="0" algn="bl" dir="5400000" dist="19050">
              <a:srgbClr val="000000">
                <a:alpha val="50000"/>
              </a:srgbClr>
            </a:outerShdw>
          </a:effectLst>
        </p:spPr>
      </p:pic>
      <p:pic>
        <p:nvPicPr>
          <p:cNvPr id="167" name="Google Shape;167;gbd48f0f2b3_0_55"/>
          <p:cNvPicPr preferRelativeResize="0"/>
          <p:nvPr/>
        </p:nvPicPr>
        <p:blipFill>
          <a:blip r:embed="rId5">
            <a:alphaModFix/>
          </a:blip>
          <a:stretch>
            <a:fillRect/>
          </a:stretch>
        </p:blipFill>
        <p:spPr>
          <a:xfrm>
            <a:off x="-12" y="3056150"/>
            <a:ext cx="6219825" cy="762000"/>
          </a:xfrm>
          <a:prstGeom prst="rect">
            <a:avLst/>
          </a:prstGeom>
          <a:noFill/>
          <a:ln>
            <a:noFill/>
          </a:ln>
          <a:effectLst>
            <a:outerShdw blurRad="57150" rotWithShape="0" algn="bl" dir="5400000" dist="19050">
              <a:srgbClr val="000000">
                <a:alpha val="50000"/>
              </a:srgbClr>
            </a:outerShdw>
          </a:effectLst>
        </p:spPr>
      </p:pic>
      <p:sp>
        <p:nvSpPr>
          <p:cNvPr id="168" name="Google Shape;168;gbd48f0f2b3_0_55"/>
          <p:cNvSpPr txBox="1"/>
          <p:nvPr>
            <p:ph type="title"/>
          </p:nvPr>
        </p:nvSpPr>
        <p:spPr>
          <a:xfrm>
            <a:off x="377225" y="198300"/>
            <a:ext cx="8520600" cy="8193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highlight>
                  <a:srgbClr val="9BE47C"/>
                </a:highlight>
              </a:rPr>
              <a:t>Dataset 2 - Non-Landed </a:t>
            </a:r>
            <a:r>
              <a:rPr b="1" lang="en" sz="2400">
                <a:solidFill>
                  <a:srgbClr val="0B5394"/>
                </a:solidFill>
                <a:highlight>
                  <a:srgbClr val="9BE47C"/>
                </a:highlight>
                <a:uFill>
                  <a:noFill/>
                </a:uFill>
                <a:latin typeface="Roboto"/>
                <a:ea typeface="Roboto"/>
                <a:cs typeface="Roboto"/>
                <a:sym typeface="Roboto"/>
                <a:hlinkClick r:id="rId6">
                  <a:extLst>
                    <a:ext uri="{A12FA001-AC4F-418D-AE19-62706E023703}">
                      <ahyp:hlinkClr val="tx"/>
                    </a:ext>
                  </a:extLst>
                </a:hlinkClick>
              </a:rPr>
              <a:t>Private Property Rental Index by Type, Quarterly</a:t>
            </a:r>
            <a:endParaRPr b="1" sz="2400">
              <a:solidFill>
                <a:srgbClr val="0B5394"/>
              </a:solidFill>
              <a:highlight>
                <a:srgbClr val="9BE47C"/>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Graphical Output - Line Chart</a:t>
            </a:r>
            <a:endParaRPr sz="2000">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pic>
        <p:nvPicPr>
          <p:cNvPr id="174" name="Google Shape;174;p29"/>
          <p:cNvPicPr preferRelativeResize="0"/>
          <p:nvPr/>
        </p:nvPicPr>
        <p:blipFill>
          <a:blip r:embed="rId3">
            <a:alphaModFix/>
          </a:blip>
          <a:stretch>
            <a:fillRect/>
          </a:stretch>
        </p:blipFill>
        <p:spPr>
          <a:xfrm>
            <a:off x="377215" y="1574702"/>
            <a:ext cx="6815209" cy="3416400"/>
          </a:xfrm>
          <a:prstGeom prst="rect">
            <a:avLst/>
          </a:prstGeom>
          <a:noFill/>
          <a:ln>
            <a:noFill/>
          </a:ln>
        </p:spPr>
      </p:pic>
      <p:sp>
        <p:nvSpPr>
          <p:cNvPr id="175" name="Google Shape;175;p29"/>
          <p:cNvSpPr txBox="1"/>
          <p:nvPr>
            <p:ph type="title"/>
          </p:nvPr>
        </p:nvSpPr>
        <p:spPr>
          <a:xfrm>
            <a:off x="377225" y="198300"/>
            <a:ext cx="8520600" cy="8193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highlight>
                  <a:srgbClr val="9BE47C"/>
                </a:highlight>
              </a:rPr>
              <a:t>Dataset 2 - Non-Landed </a:t>
            </a:r>
            <a:r>
              <a:rPr b="1" lang="en" sz="2400">
                <a:solidFill>
                  <a:srgbClr val="0B5394"/>
                </a:solidFill>
                <a:highlight>
                  <a:srgbClr val="9BE47C"/>
                </a:highlight>
                <a:uFill>
                  <a:noFill/>
                </a:uFill>
                <a:latin typeface="Roboto"/>
                <a:ea typeface="Roboto"/>
                <a:cs typeface="Roboto"/>
                <a:sym typeface="Roboto"/>
                <a:hlinkClick r:id="rId4">
                  <a:extLst>
                    <a:ext uri="{A12FA001-AC4F-418D-AE19-62706E023703}">
                      <ahyp:hlinkClr val="tx"/>
                    </a:ext>
                  </a:extLst>
                </a:hlinkClick>
              </a:rPr>
              <a:t>Private Property Rental Index by Type, Quarterly</a:t>
            </a:r>
            <a:endParaRPr b="1" sz="2400">
              <a:solidFill>
                <a:srgbClr val="0B5394"/>
              </a:solidFill>
              <a:highlight>
                <a:srgbClr val="9BE47C"/>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Insights</a:t>
            </a:r>
            <a:endParaRPr b="1" sz="2000">
              <a:solidFill>
                <a:schemeClr val="dk1"/>
              </a:solidFill>
            </a:endParaRPr>
          </a:p>
          <a:p>
            <a:pPr indent="-336550" lvl="0" marL="457200" rtl="0" algn="l">
              <a:spcBef>
                <a:spcPts val="1600"/>
              </a:spcBef>
              <a:spcAft>
                <a:spcPts val="0"/>
              </a:spcAft>
              <a:buClr>
                <a:schemeClr val="dk1"/>
              </a:buClr>
              <a:buSzPts val="1700"/>
              <a:buChar char="●"/>
            </a:pPr>
            <a:r>
              <a:rPr lang="en" sz="1700">
                <a:solidFill>
                  <a:schemeClr val="dk1"/>
                </a:solidFill>
              </a:rPr>
              <a:t>From the Line Chart, </a:t>
            </a:r>
            <a:endParaRPr sz="1700">
              <a:solidFill>
                <a:schemeClr val="dk1"/>
              </a:solidFill>
            </a:endParaRPr>
          </a:p>
          <a:p>
            <a:pPr indent="-336550" lvl="0" marL="914400" rtl="0" algn="l">
              <a:spcBef>
                <a:spcPts val="0"/>
              </a:spcBef>
              <a:spcAft>
                <a:spcPts val="0"/>
              </a:spcAft>
              <a:buClr>
                <a:schemeClr val="dk1"/>
              </a:buClr>
              <a:buSzPts val="1700"/>
              <a:buChar char="➢"/>
            </a:pPr>
            <a:r>
              <a:rPr lang="en" sz="1700">
                <a:solidFill>
                  <a:schemeClr val="dk1"/>
                </a:solidFill>
              </a:rPr>
              <a:t>We can see that the Non-landed Private Rental prices had been mainly on an upward trend from 2004 until it dipped in 2009 due to the  2008-09 Global Financial Crisis. It dipped slightly again in 2017 due the 2015-2016 recession. </a:t>
            </a:r>
            <a:r>
              <a:rPr lang="en" sz="1700">
                <a:solidFill>
                  <a:schemeClr val="dk1"/>
                </a:solidFill>
                <a:highlight>
                  <a:srgbClr val="FFFFFF"/>
                </a:highlight>
              </a:rPr>
              <a:t>It has since recovered slightly and is on the upward trend. </a:t>
            </a:r>
            <a:endParaRPr sz="1700">
              <a:solidFill>
                <a:schemeClr val="dk1"/>
              </a:solidFill>
              <a:highlight>
                <a:srgbClr val="FFFFFF"/>
              </a:highlight>
            </a:endParaRPr>
          </a:p>
          <a:p>
            <a:pPr indent="-336550" lvl="0" marL="914400" rtl="0" algn="l">
              <a:spcBef>
                <a:spcPts val="0"/>
              </a:spcBef>
              <a:spcAft>
                <a:spcPts val="0"/>
              </a:spcAft>
              <a:buClr>
                <a:schemeClr val="dk1"/>
              </a:buClr>
              <a:buSzPts val="1700"/>
              <a:buChar char="➢"/>
            </a:pPr>
            <a:r>
              <a:rPr lang="en" sz="1700">
                <a:solidFill>
                  <a:schemeClr val="dk1"/>
                </a:solidFill>
                <a:highlight>
                  <a:srgbClr val="FFFFFF"/>
                </a:highlight>
              </a:rPr>
              <a:t>Rental of properties in the Rest of Central Region (RCR) has increased the most in recent years and have overtake rental in other parts of Singapore.</a:t>
            </a:r>
            <a:endParaRPr sz="1700">
              <a:solidFill>
                <a:schemeClr val="dk1"/>
              </a:solidFill>
              <a:highlight>
                <a:srgbClr val="FFFFFF"/>
              </a:highlight>
            </a:endParaRPr>
          </a:p>
          <a:p>
            <a:pPr indent="-336550" lvl="0" marL="914400" rtl="0" algn="l">
              <a:spcBef>
                <a:spcPts val="0"/>
              </a:spcBef>
              <a:spcAft>
                <a:spcPts val="0"/>
              </a:spcAft>
              <a:buClr>
                <a:schemeClr val="dk1"/>
              </a:buClr>
              <a:buSzPts val="1700"/>
              <a:buChar char="➢"/>
            </a:pPr>
            <a:r>
              <a:rPr lang="en" sz="1700">
                <a:solidFill>
                  <a:schemeClr val="dk1"/>
                </a:solidFill>
                <a:highlight>
                  <a:srgbClr val="FFFFFF"/>
                </a:highlight>
              </a:rPr>
              <a:t>Even rental for properties Outside Central Region is starting to overtake the rental for properties in Core Central Region in 2020.</a:t>
            </a:r>
            <a:endParaRPr sz="1700">
              <a:solidFill>
                <a:schemeClr val="dk1"/>
              </a:solidFill>
              <a:highlight>
                <a:srgbClr val="FFFFFF"/>
              </a:highlight>
            </a:endParaRPr>
          </a:p>
          <a:p>
            <a:pPr indent="0" lvl="0" marL="457200" rtl="0" algn="l">
              <a:lnSpc>
                <a:spcPct val="115000"/>
              </a:lnSpc>
              <a:spcBef>
                <a:spcPts val="1600"/>
              </a:spcBef>
              <a:spcAft>
                <a:spcPts val="0"/>
              </a:spcAft>
              <a:buNone/>
            </a:pPr>
            <a:r>
              <a:t/>
            </a:r>
            <a:endParaRPr>
              <a:solidFill>
                <a:schemeClr val="dk1"/>
              </a:solidFill>
            </a:endParaRPr>
          </a:p>
          <a:p>
            <a:pPr indent="0" lvl="0" marL="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181" name="Google Shape;181;p31"/>
          <p:cNvSpPr txBox="1"/>
          <p:nvPr>
            <p:ph type="title"/>
          </p:nvPr>
        </p:nvSpPr>
        <p:spPr>
          <a:xfrm>
            <a:off x="377225" y="198300"/>
            <a:ext cx="8520600" cy="8193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highlight>
                  <a:srgbClr val="9BE47C"/>
                </a:highlight>
              </a:rPr>
              <a:t>Dataset 2 - Non-Landed </a:t>
            </a:r>
            <a:r>
              <a:rPr b="1" lang="en" sz="2400">
                <a:solidFill>
                  <a:srgbClr val="0B5394"/>
                </a:solidFill>
                <a:highlight>
                  <a:srgbClr val="9BE47C"/>
                </a:highlight>
                <a:uFill>
                  <a:noFill/>
                </a:uFill>
                <a:latin typeface="Roboto"/>
                <a:ea typeface="Roboto"/>
                <a:cs typeface="Roboto"/>
                <a:sym typeface="Roboto"/>
                <a:hlinkClick r:id="rId3">
                  <a:extLst>
                    <a:ext uri="{A12FA001-AC4F-418D-AE19-62706E023703}">
                      <ahyp:hlinkClr val="tx"/>
                    </a:ext>
                  </a:extLst>
                </a:hlinkClick>
              </a:rPr>
              <a:t>Private Property Rental Index by Type, Quarterly</a:t>
            </a:r>
            <a:endParaRPr b="1" sz="2400">
              <a:solidFill>
                <a:srgbClr val="0B5394"/>
              </a:solidFill>
              <a:highlight>
                <a:srgbClr val="9BE47C"/>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5727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0B5394"/>
                </a:solidFill>
              </a:rPr>
              <a:t>Datasets used</a:t>
            </a:r>
            <a:endParaRPr b="1">
              <a:solidFill>
                <a:srgbClr val="0B5394"/>
              </a:solidFill>
            </a:endParaRPr>
          </a:p>
        </p:txBody>
      </p:sp>
      <p:sp>
        <p:nvSpPr>
          <p:cNvPr id="66" name="Google Shape;66;p2"/>
          <p:cNvSpPr txBox="1"/>
          <p:nvPr>
            <p:ph idx="1" type="body"/>
          </p:nvPr>
        </p:nvSpPr>
        <p:spPr>
          <a:xfrm>
            <a:off x="311700" y="1152475"/>
            <a:ext cx="87468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25000"/>
              </a:lnSpc>
              <a:spcBef>
                <a:spcPts val="0"/>
              </a:spcBef>
              <a:spcAft>
                <a:spcPts val="0"/>
              </a:spcAft>
              <a:buClr>
                <a:schemeClr val="dk1"/>
              </a:buClr>
              <a:buSzPts val="1400"/>
              <a:buAutoNum type="arabicPeriod"/>
            </a:pPr>
            <a:r>
              <a:rPr lang="en" sz="1400">
                <a:solidFill>
                  <a:srgbClr val="113355"/>
                </a:solidFill>
                <a:highlight>
                  <a:schemeClr val="lt1"/>
                </a:highlight>
                <a:uFill>
                  <a:noFill/>
                </a:uFill>
                <a:latin typeface="Roboto"/>
                <a:ea typeface="Roboto"/>
                <a:cs typeface="Roboto"/>
                <a:sym typeface="Roboto"/>
                <a:hlinkClick r:id="rId3">
                  <a:extLst>
                    <a:ext uri="{A12FA001-AC4F-418D-AE19-62706E023703}">
                      <ahyp:hlinkClr val="tx"/>
                    </a:ext>
                  </a:extLst>
                </a:hlinkClick>
              </a:rPr>
              <a:t>Private Property Price Index of Non-landed Residential Properties by Locality, Quarterly</a:t>
            </a:r>
            <a:endParaRPr sz="1400">
              <a:solidFill>
                <a:srgbClr val="113355"/>
              </a:solidFill>
              <a:highlight>
                <a:schemeClr val="lt1"/>
              </a:highlight>
              <a:latin typeface="Roboto"/>
              <a:ea typeface="Roboto"/>
              <a:cs typeface="Roboto"/>
              <a:sym typeface="Roboto"/>
            </a:endParaRPr>
          </a:p>
          <a:p>
            <a:pPr indent="0" lvl="0" marL="457200" rtl="0" algn="l">
              <a:lnSpc>
                <a:spcPct val="125000"/>
              </a:lnSpc>
              <a:spcBef>
                <a:spcPts val="0"/>
              </a:spcBef>
              <a:spcAft>
                <a:spcPts val="0"/>
              </a:spcAft>
              <a:buNone/>
            </a:pPr>
            <a:r>
              <a:rPr lang="en" sz="1400" u="sng">
                <a:solidFill>
                  <a:schemeClr val="accent5"/>
                </a:solidFill>
                <a:hlinkClick r:id="rId4">
                  <a:extLst>
                    <a:ext uri="{A12FA001-AC4F-418D-AE19-62706E023703}">
                      <ahyp:hlinkClr val="tx"/>
                    </a:ext>
                  </a:extLst>
                </a:hlinkClick>
              </a:rPr>
              <a:t>https://data.gov.sg/dataset/price-indices-of-non-landed-properties-by-locality</a:t>
            </a:r>
            <a:endParaRPr sz="1400"/>
          </a:p>
          <a:p>
            <a:pPr indent="0" lvl="0" marL="457200" rtl="0" algn="l">
              <a:lnSpc>
                <a:spcPct val="125000"/>
              </a:lnSpc>
              <a:spcBef>
                <a:spcPts val="0"/>
              </a:spcBef>
              <a:spcAft>
                <a:spcPts val="0"/>
              </a:spcAft>
              <a:buNone/>
            </a:pPr>
            <a:r>
              <a:t/>
            </a:r>
            <a:endParaRPr sz="1400"/>
          </a:p>
          <a:p>
            <a:pPr indent="-317500" lvl="0" marL="457200" rtl="0" algn="l">
              <a:lnSpc>
                <a:spcPct val="125000"/>
              </a:lnSpc>
              <a:spcBef>
                <a:spcPts val="0"/>
              </a:spcBef>
              <a:spcAft>
                <a:spcPts val="0"/>
              </a:spcAft>
              <a:buClr>
                <a:schemeClr val="dk1"/>
              </a:buClr>
              <a:buSzPts val="1400"/>
              <a:buAutoNum type="arabicPeriod"/>
            </a:pPr>
            <a:r>
              <a:rPr lang="en" sz="1400"/>
              <a:t>Non-Landed </a:t>
            </a:r>
            <a:r>
              <a:rPr lang="en" sz="1400">
                <a:solidFill>
                  <a:srgbClr val="113355"/>
                </a:solidFill>
                <a:highlight>
                  <a:srgbClr val="FFFFFF"/>
                </a:highlight>
                <a:uFill>
                  <a:noFill/>
                </a:uFill>
                <a:latin typeface="Roboto"/>
                <a:ea typeface="Roboto"/>
                <a:cs typeface="Roboto"/>
                <a:sym typeface="Roboto"/>
                <a:hlinkClick r:id="rId5">
                  <a:extLst>
                    <a:ext uri="{A12FA001-AC4F-418D-AE19-62706E023703}">
                      <ahyp:hlinkClr val="tx"/>
                    </a:ext>
                  </a:extLst>
                </a:hlinkClick>
              </a:rPr>
              <a:t>Private Property Rental Index by Type, Quarterly</a:t>
            </a:r>
            <a:endParaRPr sz="1400"/>
          </a:p>
          <a:p>
            <a:pPr indent="0" lvl="0" marL="457200" rtl="0" algn="l">
              <a:lnSpc>
                <a:spcPct val="125000"/>
              </a:lnSpc>
              <a:spcBef>
                <a:spcPts val="0"/>
              </a:spcBef>
              <a:spcAft>
                <a:spcPts val="0"/>
              </a:spcAft>
              <a:buNone/>
            </a:pPr>
            <a:r>
              <a:rPr lang="en" sz="1400" u="sng">
                <a:solidFill>
                  <a:schemeClr val="hlink"/>
                </a:solidFill>
                <a:hlinkClick r:id="rId6"/>
              </a:rPr>
              <a:t>https://data.gov.sg/dataset/rental-index-by-type-quarterly</a:t>
            </a:r>
            <a:endParaRPr sz="1400"/>
          </a:p>
          <a:p>
            <a:pPr indent="0" lvl="0" marL="0" rtl="0" algn="l">
              <a:lnSpc>
                <a:spcPct val="125000"/>
              </a:lnSpc>
              <a:spcBef>
                <a:spcPts val="0"/>
              </a:spcBef>
              <a:spcAft>
                <a:spcPts val="0"/>
              </a:spcAft>
              <a:buNone/>
            </a:pPr>
            <a:r>
              <a:t/>
            </a:r>
            <a:endParaRPr sz="1400"/>
          </a:p>
          <a:p>
            <a:pPr indent="-317500" lvl="0" marL="457200" rtl="0" algn="l">
              <a:lnSpc>
                <a:spcPct val="125000"/>
              </a:lnSpc>
              <a:spcBef>
                <a:spcPts val="0"/>
              </a:spcBef>
              <a:spcAft>
                <a:spcPts val="0"/>
              </a:spcAft>
              <a:buClr>
                <a:schemeClr val="dk1"/>
              </a:buClr>
              <a:buSzPts val="1400"/>
              <a:buAutoNum type="arabicPeriod"/>
            </a:pPr>
            <a:r>
              <a:rPr lang="en" sz="1400"/>
              <a:t>Non-Landed Private Residential Property Resale Transaction</a:t>
            </a:r>
            <a:endParaRPr sz="1400"/>
          </a:p>
          <a:p>
            <a:pPr indent="0" lvl="0" marL="457200" rtl="0" algn="l">
              <a:lnSpc>
                <a:spcPct val="125000"/>
              </a:lnSpc>
              <a:spcBef>
                <a:spcPts val="0"/>
              </a:spcBef>
              <a:spcAft>
                <a:spcPts val="0"/>
              </a:spcAft>
              <a:buNone/>
            </a:pPr>
            <a:r>
              <a:rPr lang="en" sz="1400" u="sng">
                <a:solidFill>
                  <a:schemeClr val="accent5"/>
                </a:solidFill>
                <a:hlinkClick r:id="rId7">
                  <a:extLst>
                    <a:ext uri="{A12FA001-AC4F-418D-AE19-62706E023703}">
                      <ahyp:hlinkClr val="tx"/>
                    </a:ext>
                  </a:extLst>
                </a:hlinkClick>
              </a:rPr>
              <a:t>https://www.ura.gov.sg/realEstateIIWeb/transaction/search.action</a:t>
            </a:r>
            <a:endParaRPr sz="1400"/>
          </a:p>
          <a:p>
            <a:pPr indent="0" lvl="0" marL="457200" rtl="0" algn="l">
              <a:lnSpc>
                <a:spcPct val="125000"/>
              </a:lnSpc>
              <a:spcBef>
                <a:spcPts val="0"/>
              </a:spcBef>
              <a:spcAft>
                <a:spcPts val="0"/>
              </a:spcAft>
              <a:buNone/>
            </a:pPr>
            <a:r>
              <a:t/>
            </a:r>
            <a:endParaRPr sz="1400"/>
          </a:p>
          <a:p>
            <a:pPr indent="-317500" lvl="0" marL="457200" rtl="0" algn="l">
              <a:lnSpc>
                <a:spcPct val="125000"/>
              </a:lnSpc>
              <a:spcBef>
                <a:spcPts val="0"/>
              </a:spcBef>
              <a:spcAft>
                <a:spcPts val="0"/>
              </a:spcAft>
              <a:buClr>
                <a:schemeClr val="dk1"/>
              </a:buClr>
              <a:buSzPts val="1400"/>
              <a:buAutoNum type="arabicPeriod"/>
            </a:pPr>
            <a:r>
              <a:rPr lang="en" sz="1400"/>
              <a:t>Rental Contracts of Non-Landed Private Residential Properties</a:t>
            </a:r>
            <a:endParaRPr sz="1400"/>
          </a:p>
          <a:p>
            <a:pPr indent="0" lvl="0" marL="457200" rtl="0" algn="l">
              <a:lnSpc>
                <a:spcPct val="125000"/>
              </a:lnSpc>
              <a:spcBef>
                <a:spcPts val="0"/>
              </a:spcBef>
              <a:spcAft>
                <a:spcPts val="0"/>
              </a:spcAft>
              <a:buNone/>
            </a:pPr>
            <a:r>
              <a:rPr lang="en" sz="1400" u="sng">
                <a:solidFill>
                  <a:schemeClr val="accent5"/>
                </a:solidFill>
                <a:hlinkClick r:id="rId8">
                  <a:extLst>
                    <a:ext uri="{A12FA001-AC4F-418D-AE19-62706E023703}">
                      <ahyp:hlinkClr val="tx"/>
                    </a:ext>
                  </a:extLst>
                </a:hlinkClick>
              </a:rPr>
              <a:t>https://www.ura.gov.sg/realEstateIIWeb/transaction/search.action</a:t>
            </a:r>
            <a:endParaRPr sz="1400"/>
          </a:p>
          <a:p>
            <a:pPr indent="0" lvl="0" marL="457200" rtl="0" algn="l">
              <a:lnSpc>
                <a:spcPct val="125000"/>
              </a:lnSpc>
              <a:spcBef>
                <a:spcPts val="0"/>
              </a:spcBef>
              <a:spcAft>
                <a:spcPts val="0"/>
              </a:spcAft>
              <a:buNone/>
            </a:pPr>
            <a:r>
              <a:t/>
            </a:r>
            <a:endParaRPr sz="1400"/>
          </a:p>
          <a:p>
            <a:pPr indent="-317500" lvl="0" marL="457200" rtl="0" algn="l">
              <a:lnSpc>
                <a:spcPct val="125000"/>
              </a:lnSpc>
              <a:spcBef>
                <a:spcPts val="0"/>
              </a:spcBef>
              <a:spcAft>
                <a:spcPts val="0"/>
              </a:spcAft>
              <a:buSzPts val="1400"/>
              <a:buAutoNum type="arabicPeriod"/>
            </a:pPr>
            <a:r>
              <a:rPr lang="en" sz="1400"/>
              <a:t>List of Postal Districts (ura.gov.sg)</a:t>
            </a:r>
            <a:endParaRPr sz="1400"/>
          </a:p>
          <a:p>
            <a:pPr indent="0" lvl="0" marL="457200" rtl="0" algn="l">
              <a:lnSpc>
                <a:spcPct val="125000"/>
              </a:lnSpc>
              <a:spcBef>
                <a:spcPts val="0"/>
              </a:spcBef>
              <a:spcAft>
                <a:spcPts val="0"/>
              </a:spcAft>
              <a:buNone/>
            </a:pPr>
            <a:r>
              <a:rPr lang="en" sz="1400" u="sng">
                <a:solidFill>
                  <a:schemeClr val="hlink"/>
                </a:solidFill>
                <a:hlinkClick r:id="rId9"/>
              </a:rPr>
              <a:t>https://www.ura.gov.sg/realEstateIIWeb/resources/misc/list_of_postal_districts.htm</a:t>
            </a:r>
            <a:endParaRPr sz="1400"/>
          </a:p>
          <a:p>
            <a:pPr indent="0" lvl="0" marL="0" rtl="0" algn="l">
              <a:lnSpc>
                <a:spcPct val="125000"/>
              </a:lnSpc>
              <a:spcBef>
                <a:spcPts val="0"/>
              </a:spcBef>
              <a:spcAft>
                <a:spcPts val="0"/>
              </a:spcAft>
              <a:buNone/>
            </a:pPr>
            <a:r>
              <a:t/>
            </a:r>
            <a:endParaRPr sz="1400"/>
          </a:p>
          <a:p>
            <a:pPr indent="0" lvl="0" marL="457200" rtl="0" algn="l">
              <a:lnSpc>
                <a:spcPct val="115000"/>
              </a:lnSpc>
              <a:spcBef>
                <a:spcPts val="1200"/>
              </a:spcBef>
              <a:spcAft>
                <a:spcPts val="1200"/>
              </a:spcAft>
              <a:buSzPts val="1800"/>
              <a:buNone/>
            </a:pPr>
            <a:r>
              <a:t/>
            </a:r>
            <a:endParaRPr sz="1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800"/>
              <a:buNone/>
            </a:pPr>
            <a:r>
              <a:rPr b="1" lang="en" sz="2000">
                <a:solidFill>
                  <a:schemeClr val="dk1"/>
                </a:solidFill>
              </a:rPr>
              <a:t>Conclusion/Recommendations</a:t>
            </a:r>
            <a:endParaRPr b="1" sz="20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a:solidFill>
                  <a:schemeClr val="dk1"/>
                </a:solidFill>
              </a:rPr>
              <a:t>Since Rental for Non-Landed Private Property is on an upward trend now, it is a good time to invest in a unit for rental income</a:t>
            </a:r>
            <a:endParaRPr/>
          </a:p>
        </p:txBody>
      </p:sp>
      <p:sp>
        <p:nvSpPr>
          <p:cNvPr id="187" name="Google Shape;187;p32"/>
          <p:cNvSpPr txBox="1"/>
          <p:nvPr>
            <p:ph type="title"/>
          </p:nvPr>
        </p:nvSpPr>
        <p:spPr>
          <a:xfrm>
            <a:off x="377225" y="198300"/>
            <a:ext cx="8520600" cy="8193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highlight>
                  <a:srgbClr val="9BE47C"/>
                </a:highlight>
              </a:rPr>
              <a:t>Dataset 2 - Non-Landed </a:t>
            </a:r>
            <a:r>
              <a:rPr b="1" lang="en" sz="2400">
                <a:solidFill>
                  <a:srgbClr val="0B5394"/>
                </a:solidFill>
                <a:highlight>
                  <a:srgbClr val="9BE47C"/>
                </a:highlight>
                <a:uFill>
                  <a:noFill/>
                </a:uFill>
                <a:latin typeface="Roboto"/>
                <a:ea typeface="Roboto"/>
                <a:cs typeface="Roboto"/>
                <a:sym typeface="Roboto"/>
                <a:hlinkClick r:id="rId3">
                  <a:extLst>
                    <a:ext uri="{A12FA001-AC4F-418D-AE19-62706E023703}">
                      <ahyp:hlinkClr val="tx"/>
                    </a:ext>
                  </a:extLst>
                </a:hlinkClick>
              </a:rPr>
              <a:t>Private Property Rental Index by Type, Quarterly</a:t>
            </a:r>
            <a:endParaRPr b="1" sz="2400">
              <a:solidFill>
                <a:srgbClr val="0B5394"/>
              </a:solidFill>
              <a:highlight>
                <a:srgbClr val="9BE47C"/>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To find the size of property that she can afford, Mary decides to plot a </a:t>
            </a:r>
            <a:r>
              <a:rPr b="1" lang="en" sz="2000">
                <a:solidFill>
                  <a:schemeClr val="dk1"/>
                </a:solidFill>
              </a:rPr>
              <a:t>Bar Chart</a:t>
            </a:r>
            <a:r>
              <a:rPr lang="en" sz="2000">
                <a:solidFill>
                  <a:schemeClr val="dk1"/>
                </a:solidFill>
              </a:rPr>
              <a:t> for each size type (1,2,3 bedrooms)</a:t>
            </a:r>
            <a:r>
              <a:rPr lang="en" sz="2000">
                <a:solidFill>
                  <a:schemeClr val="dk1"/>
                </a:solidFill>
              </a:rPr>
              <a:t>, showin</a:t>
            </a:r>
            <a:r>
              <a:rPr lang="en" sz="2000">
                <a:solidFill>
                  <a:schemeClr val="dk1"/>
                </a:solidFill>
              </a:rPr>
              <a:t>g the Median Resale prices for the Top 10 districts with the lowest Average Median Resale Prices for the past 5 years using the available data</a:t>
            </a:r>
            <a:endParaRPr sz="2000">
              <a:solidFill>
                <a:schemeClr val="dk1"/>
              </a:solidFill>
            </a:endParaRPr>
          </a:p>
          <a:p>
            <a:pPr indent="0" lvl="0" marL="457200" rtl="0" algn="l">
              <a:lnSpc>
                <a:spcPct val="115000"/>
              </a:lnSpc>
              <a:spcBef>
                <a:spcPts val="1600"/>
              </a:spcBef>
              <a:spcAft>
                <a:spcPts val="0"/>
              </a:spcAft>
              <a:buNone/>
            </a:pPr>
            <a:r>
              <a:t/>
            </a:r>
            <a:endParaRPr sz="2000">
              <a:solidFill>
                <a:srgbClr val="000000"/>
              </a:solidFill>
            </a:endParaRPr>
          </a:p>
          <a:p>
            <a:pPr indent="0" lvl="0" marL="457200" rtl="0" algn="l">
              <a:lnSpc>
                <a:spcPct val="115000"/>
              </a:lnSpc>
              <a:spcBef>
                <a:spcPts val="1600"/>
              </a:spcBef>
              <a:spcAft>
                <a:spcPts val="1600"/>
              </a:spcAft>
              <a:buSzPts val="1800"/>
              <a:buNone/>
            </a:pPr>
            <a:r>
              <a:t/>
            </a:r>
            <a:endParaRPr sz="2000">
              <a:solidFill>
                <a:srgbClr val="000000"/>
              </a:solidFill>
            </a:endParaRPr>
          </a:p>
        </p:txBody>
      </p:sp>
      <p:sp>
        <p:nvSpPr>
          <p:cNvPr id="193" name="Google Shape;193;p33"/>
          <p:cNvSpPr txBox="1"/>
          <p:nvPr>
            <p:ph type="title"/>
          </p:nvPr>
        </p:nvSpPr>
        <p:spPr>
          <a:xfrm>
            <a:off x="377225" y="148725"/>
            <a:ext cx="8520600" cy="8691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rPr>
              <a:t>Dataset 3 - Non-Landed Private Residential Property Resale Transaction</a:t>
            </a:r>
            <a:endParaRPr b="1" sz="2400">
              <a:solidFill>
                <a:srgbClr val="0B5394"/>
              </a:solidFill>
            </a:endParaRPr>
          </a:p>
          <a:p>
            <a:pPr indent="0" lvl="0" marL="0" rtl="0" algn="l">
              <a:lnSpc>
                <a:spcPct val="100000"/>
              </a:lnSpc>
              <a:spcBef>
                <a:spcPts val="0"/>
              </a:spcBef>
              <a:spcAft>
                <a:spcPts val="0"/>
              </a:spcAft>
              <a:buSzPts val="2800"/>
              <a:buNone/>
            </a:pPr>
            <a:r>
              <a:t/>
            </a:r>
            <a:endParaRPr b="1" sz="2400">
              <a:solidFill>
                <a:srgbClr val="0B539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Nature of Dataset: </a:t>
            </a:r>
            <a:endParaRPr b="1" sz="2000">
              <a:solidFill>
                <a:schemeClr val="dk1"/>
              </a:solidFill>
            </a:endParaRPr>
          </a:p>
          <a:p>
            <a:pPr indent="0" lvl="0" marL="0" rtl="0" algn="l">
              <a:lnSpc>
                <a:spcPct val="115000"/>
              </a:lnSpc>
              <a:spcBef>
                <a:spcPts val="1600"/>
              </a:spcBef>
              <a:spcAft>
                <a:spcPts val="0"/>
              </a:spcAft>
              <a:buClr>
                <a:schemeClr val="dk1"/>
              </a:buClr>
              <a:buSzPts val="1100"/>
              <a:buFont typeface="Arial"/>
              <a:buNone/>
            </a:pPr>
            <a:r>
              <a:t/>
            </a:r>
            <a:endParaRPr/>
          </a:p>
        </p:txBody>
      </p:sp>
      <p:pic>
        <p:nvPicPr>
          <p:cNvPr id="199" name="Google Shape;199;p34"/>
          <p:cNvPicPr preferRelativeResize="0"/>
          <p:nvPr/>
        </p:nvPicPr>
        <p:blipFill>
          <a:blip r:embed="rId3">
            <a:alphaModFix/>
          </a:blip>
          <a:stretch>
            <a:fillRect/>
          </a:stretch>
        </p:blipFill>
        <p:spPr>
          <a:xfrm>
            <a:off x="437175" y="1710375"/>
            <a:ext cx="4053500" cy="3279300"/>
          </a:xfrm>
          <a:prstGeom prst="rect">
            <a:avLst/>
          </a:prstGeom>
          <a:noFill/>
          <a:ln>
            <a:noFill/>
          </a:ln>
          <a:effectLst>
            <a:outerShdw blurRad="57150" rotWithShape="0" algn="bl" dir="5400000" dist="19050">
              <a:srgbClr val="000000">
                <a:alpha val="50000"/>
              </a:srgbClr>
            </a:outerShdw>
          </a:effectLst>
        </p:spPr>
      </p:pic>
      <p:pic>
        <p:nvPicPr>
          <p:cNvPr id="200" name="Google Shape;200;p34"/>
          <p:cNvPicPr preferRelativeResize="0"/>
          <p:nvPr/>
        </p:nvPicPr>
        <p:blipFill>
          <a:blip r:embed="rId4">
            <a:alphaModFix/>
          </a:blip>
          <a:stretch>
            <a:fillRect/>
          </a:stretch>
        </p:blipFill>
        <p:spPr>
          <a:xfrm>
            <a:off x="4969600" y="1076275"/>
            <a:ext cx="3886983" cy="3991026"/>
          </a:xfrm>
          <a:prstGeom prst="rect">
            <a:avLst/>
          </a:prstGeom>
          <a:noFill/>
          <a:ln>
            <a:noFill/>
          </a:ln>
          <a:effectLst>
            <a:outerShdw blurRad="57150" rotWithShape="0" algn="bl" dir="5400000" dist="19050">
              <a:srgbClr val="000000">
                <a:alpha val="50000"/>
              </a:srgbClr>
            </a:outerShdw>
          </a:effectLst>
        </p:spPr>
      </p:pic>
      <p:sp>
        <p:nvSpPr>
          <p:cNvPr id="201" name="Google Shape;201;p34"/>
          <p:cNvSpPr txBox="1"/>
          <p:nvPr>
            <p:ph type="title"/>
          </p:nvPr>
        </p:nvSpPr>
        <p:spPr>
          <a:xfrm>
            <a:off x="377225" y="148725"/>
            <a:ext cx="8520600" cy="8691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rPr>
              <a:t>Dataset 3 - Non-Landed Private Residential Property Resale Transaction</a:t>
            </a:r>
            <a:endParaRPr b="1" sz="2400">
              <a:solidFill>
                <a:srgbClr val="0B5394"/>
              </a:solidFill>
            </a:endParaRPr>
          </a:p>
          <a:p>
            <a:pPr indent="0" lvl="0" marL="0" rtl="0" algn="l">
              <a:lnSpc>
                <a:spcPct val="100000"/>
              </a:lnSpc>
              <a:spcBef>
                <a:spcPts val="0"/>
              </a:spcBef>
              <a:spcAft>
                <a:spcPts val="0"/>
              </a:spcAft>
              <a:buSzPts val="2800"/>
              <a:buNone/>
            </a:pPr>
            <a:r>
              <a:t/>
            </a:r>
            <a:endParaRPr b="1" sz="2400">
              <a:solidFill>
                <a:srgbClr val="0B539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bd05995f1c_0_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b="1" lang="en">
                <a:solidFill>
                  <a:schemeClr val="dk1"/>
                </a:solidFill>
              </a:rPr>
              <a:t>Data Limitation: </a:t>
            </a:r>
            <a:endParaRPr b="1">
              <a:solidFill>
                <a:schemeClr val="dk1"/>
              </a:solidFill>
            </a:endParaRPr>
          </a:p>
          <a:p>
            <a:pPr indent="-342900" lvl="0" marL="457200" rtl="0" algn="l">
              <a:lnSpc>
                <a:spcPct val="115000"/>
              </a:lnSpc>
              <a:spcBef>
                <a:spcPts val="1600"/>
              </a:spcBef>
              <a:spcAft>
                <a:spcPts val="0"/>
              </a:spcAft>
              <a:buClr>
                <a:schemeClr val="dk1"/>
              </a:buClr>
              <a:buSzPts val="1800"/>
              <a:buChar char="●"/>
            </a:pPr>
            <a:r>
              <a:rPr lang="en">
                <a:solidFill>
                  <a:schemeClr val="dk1"/>
                </a:solidFill>
              </a:rPr>
              <a:t>As the number of bedrooms for each resale transaction is not given, we have to use the floor size to estimate the number of bedrooms of each unit sold.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According to the website </a:t>
            </a:r>
            <a:r>
              <a:rPr lang="en" u="sng">
                <a:solidFill>
                  <a:schemeClr val="hlink"/>
                </a:solidFill>
                <a:hlinkClick r:id="rId3"/>
              </a:rPr>
              <a:t>What condo size is right for you? - 99.co</a:t>
            </a:r>
            <a:r>
              <a:rPr lang="en">
                <a:solidFill>
                  <a:schemeClr val="dk1"/>
                </a:solidFill>
              </a:rPr>
              <a:t>,                    t</a:t>
            </a:r>
            <a:r>
              <a:rPr lang="en">
                <a:solidFill>
                  <a:srgbClr val="1F2126"/>
                </a:solidFill>
                <a:latin typeface="Roboto"/>
                <a:ea typeface="Roboto"/>
                <a:cs typeface="Roboto"/>
                <a:sym typeface="Roboto"/>
              </a:rPr>
              <a:t>o live in comfort, a person requires  at least 250 sq ft of space. Hence, we will                                  estimate the number of bedrooms using these floor areas.</a:t>
            </a:r>
            <a:endParaRPr>
              <a:solidFill>
                <a:srgbClr val="1F2126"/>
              </a:solidFill>
              <a:latin typeface="Roboto"/>
              <a:ea typeface="Roboto"/>
              <a:cs typeface="Roboto"/>
              <a:sym typeface="Roboto"/>
            </a:endParaRPr>
          </a:p>
          <a:p>
            <a:pPr indent="-342900" lvl="0" marL="457200" rtl="0" algn="l">
              <a:lnSpc>
                <a:spcPct val="115000"/>
              </a:lnSpc>
              <a:spcBef>
                <a:spcPts val="0"/>
              </a:spcBef>
              <a:spcAft>
                <a:spcPts val="0"/>
              </a:spcAft>
              <a:buClr>
                <a:srgbClr val="1F2126"/>
              </a:buClr>
              <a:buSzPts val="1800"/>
              <a:buFont typeface="Roboto"/>
              <a:buChar char="●"/>
            </a:pPr>
            <a:r>
              <a:rPr lang="en">
                <a:solidFill>
                  <a:srgbClr val="1F2126"/>
                </a:solidFill>
                <a:latin typeface="Roboto"/>
                <a:ea typeface="Roboto"/>
                <a:cs typeface="Roboto"/>
                <a:sym typeface="Roboto"/>
              </a:rPr>
              <a:t>Do note that there are some 2-bedroom units                                                                        with a small floor area of 500 - 750 sqft and                                                               3-bedroom units with floor area less than                                                                    1000 sq ft and large 1 bedroom units with                                                                                                                                                                                             more than 750 sqft.                                                                                                                                                                                                                               </a:t>
            </a:r>
            <a:endParaRPr>
              <a:solidFill>
                <a:srgbClr val="1F2126"/>
              </a:solidFill>
              <a:latin typeface="Roboto"/>
              <a:ea typeface="Roboto"/>
              <a:cs typeface="Roboto"/>
              <a:sym typeface="Roboto"/>
            </a:endParaRPr>
          </a:p>
          <a:p>
            <a:pPr indent="0" lvl="0" marL="457200" rtl="0" algn="l">
              <a:lnSpc>
                <a:spcPct val="115000"/>
              </a:lnSpc>
              <a:spcBef>
                <a:spcPts val="1600"/>
              </a:spcBef>
              <a:spcAft>
                <a:spcPts val="0"/>
              </a:spcAft>
              <a:buNone/>
            </a:pPr>
            <a:r>
              <a:t/>
            </a:r>
            <a:endParaRPr>
              <a:solidFill>
                <a:schemeClr val="dk1"/>
              </a:solidFill>
            </a:endParaRPr>
          </a:p>
        </p:txBody>
      </p:sp>
      <p:sp>
        <p:nvSpPr>
          <p:cNvPr id="207" name="Google Shape;207;gbd05995f1c_0_27"/>
          <p:cNvSpPr txBox="1"/>
          <p:nvPr>
            <p:ph type="title"/>
          </p:nvPr>
        </p:nvSpPr>
        <p:spPr>
          <a:xfrm>
            <a:off x="377225" y="445025"/>
            <a:ext cx="8520600" cy="5727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solidFill>
                  <a:srgbClr val="0B5394"/>
                </a:solidFill>
              </a:rPr>
              <a:t>Dataset 3 - Private Residential Property Transaction</a:t>
            </a:r>
            <a:endParaRPr b="1" sz="2600">
              <a:solidFill>
                <a:srgbClr val="0B5394"/>
              </a:solidFill>
            </a:endParaRPr>
          </a:p>
          <a:p>
            <a:pPr indent="0" lvl="0" marL="0" rtl="0" algn="l">
              <a:lnSpc>
                <a:spcPct val="100000"/>
              </a:lnSpc>
              <a:spcBef>
                <a:spcPts val="0"/>
              </a:spcBef>
              <a:spcAft>
                <a:spcPts val="0"/>
              </a:spcAft>
              <a:buSzPts val="2800"/>
              <a:buNone/>
            </a:pPr>
            <a:r>
              <a:t/>
            </a:r>
            <a:endParaRPr b="1" sz="2600">
              <a:solidFill>
                <a:srgbClr val="0B5394"/>
              </a:solidFill>
            </a:endParaRPr>
          </a:p>
        </p:txBody>
      </p:sp>
      <p:graphicFrame>
        <p:nvGraphicFramePr>
          <p:cNvPr id="208" name="Google Shape;208;gbd05995f1c_0_27"/>
          <p:cNvGraphicFramePr/>
          <p:nvPr/>
        </p:nvGraphicFramePr>
        <p:xfrm>
          <a:off x="5438950" y="3487840"/>
          <a:ext cx="3000000" cy="3000000"/>
        </p:xfrm>
        <a:graphic>
          <a:graphicData uri="http://schemas.openxmlformats.org/drawingml/2006/table">
            <a:tbl>
              <a:tblPr>
                <a:noFill/>
                <a:tableStyleId>{5006EE77-BC04-46DC-9325-6862C6E30B62}</a:tableStyleId>
              </a:tblPr>
              <a:tblGrid>
                <a:gridCol w="1779025"/>
                <a:gridCol w="1779025"/>
              </a:tblGrid>
              <a:tr h="317200">
                <a:tc>
                  <a:txBody>
                    <a:bodyPr/>
                    <a:lstStyle/>
                    <a:p>
                      <a:pPr indent="0" lvl="0" marL="0" rtl="0" algn="l">
                        <a:spcBef>
                          <a:spcPts val="0"/>
                        </a:spcBef>
                        <a:spcAft>
                          <a:spcPts val="0"/>
                        </a:spcAft>
                        <a:buNone/>
                      </a:pPr>
                      <a:r>
                        <a:rPr b="1" lang="en"/>
                        <a:t>No. of bedrooms</a:t>
                      </a:r>
                      <a:endParaRPr b="1"/>
                    </a:p>
                  </a:txBody>
                  <a:tcPr marT="91425" marB="91425" marR="91425" marL="91425">
                    <a:solidFill>
                      <a:srgbClr val="9FC5E8"/>
                    </a:solidFill>
                  </a:tcPr>
                </a:tc>
                <a:tc>
                  <a:txBody>
                    <a:bodyPr/>
                    <a:lstStyle/>
                    <a:p>
                      <a:pPr indent="0" lvl="0" marL="0" rtl="0" algn="l">
                        <a:spcBef>
                          <a:spcPts val="0"/>
                        </a:spcBef>
                        <a:spcAft>
                          <a:spcPts val="0"/>
                        </a:spcAft>
                        <a:buNone/>
                      </a:pPr>
                      <a:r>
                        <a:rPr b="1" lang="en"/>
                        <a:t>Floor Area</a:t>
                      </a:r>
                      <a:endParaRPr b="1"/>
                    </a:p>
                  </a:txBody>
                  <a:tcPr marT="91425" marB="91425" marR="91425" marL="91425">
                    <a:solidFill>
                      <a:srgbClr val="9FC5E8"/>
                    </a:solidFill>
                  </a:tcPr>
                </a:tc>
              </a:tr>
              <a:tr h="317200">
                <a:tc>
                  <a:txBody>
                    <a:bodyPr/>
                    <a:lstStyle/>
                    <a:p>
                      <a:pPr indent="0" lvl="0" marL="0" rtl="0" algn="l">
                        <a:spcBef>
                          <a:spcPts val="0"/>
                        </a:spcBef>
                        <a:spcAft>
                          <a:spcPts val="0"/>
                        </a:spcAft>
                        <a:buNone/>
                      </a:pPr>
                      <a:r>
                        <a:rPr lang="en"/>
                        <a:t>1</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500 - 750</a:t>
                      </a:r>
                      <a:endParaRPr/>
                    </a:p>
                  </a:txBody>
                  <a:tcPr marT="91425" marB="91425" marR="91425" marL="91425">
                    <a:solidFill>
                      <a:srgbClr val="9FC5E8"/>
                    </a:solidFill>
                  </a:tcPr>
                </a:tc>
              </a:tr>
              <a:tr h="317200">
                <a:tc>
                  <a:txBody>
                    <a:bodyPr/>
                    <a:lstStyle/>
                    <a:p>
                      <a:pPr indent="0" lvl="0" marL="0" rtl="0" algn="l">
                        <a:spcBef>
                          <a:spcPts val="0"/>
                        </a:spcBef>
                        <a:spcAft>
                          <a:spcPts val="0"/>
                        </a:spcAft>
                        <a:buNone/>
                      </a:pPr>
                      <a:r>
                        <a:rPr lang="en"/>
                        <a:t>2</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751 - 1000</a:t>
                      </a:r>
                      <a:endParaRPr/>
                    </a:p>
                  </a:txBody>
                  <a:tcPr marT="91425" marB="91425" marR="91425" marL="91425">
                    <a:solidFill>
                      <a:srgbClr val="9FC5E8"/>
                    </a:solidFill>
                  </a:tcPr>
                </a:tc>
              </a:tr>
              <a:tr h="317200">
                <a:tc>
                  <a:txBody>
                    <a:bodyPr/>
                    <a:lstStyle/>
                    <a:p>
                      <a:pPr indent="0" lvl="0" marL="0" rtl="0" algn="l">
                        <a:spcBef>
                          <a:spcPts val="0"/>
                        </a:spcBef>
                        <a:spcAft>
                          <a:spcPts val="0"/>
                        </a:spcAft>
                        <a:buNone/>
                      </a:pPr>
                      <a:r>
                        <a:rPr lang="en"/>
                        <a:t>3</a:t>
                      </a:r>
                      <a:endParaRPr/>
                    </a:p>
                  </a:txBody>
                  <a:tcPr marT="91425" marB="91425" marR="91425" marL="91425">
                    <a:solidFill>
                      <a:srgbClr val="9FC5E8"/>
                    </a:solidFill>
                  </a:tcPr>
                </a:tc>
                <a:tc>
                  <a:txBody>
                    <a:bodyPr/>
                    <a:lstStyle/>
                    <a:p>
                      <a:pPr indent="0" lvl="0" marL="0" rtl="0" algn="l">
                        <a:spcBef>
                          <a:spcPts val="0"/>
                        </a:spcBef>
                        <a:spcAft>
                          <a:spcPts val="0"/>
                        </a:spcAft>
                        <a:buNone/>
                      </a:pPr>
                      <a:r>
                        <a:rPr lang="en"/>
                        <a:t>&gt; 1000</a:t>
                      </a:r>
                      <a:endParaRPr/>
                    </a:p>
                  </a:txBody>
                  <a:tcPr marT="91425" marB="91425" marR="91425" marL="91425">
                    <a:solidFill>
                      <a:srgbClr val="9FC5E8"/>
                    </a:solidFill>
                  </a:tcPr>
                </a:tc>
              </a:tr>
            </a:tbl>
          </a:graphicData>
        </a:graphic>
      </p:graphicFrame>
      <p:sp>
        <p:nvSpPr>
          <p:cNvPr id="209" name="Google Shape;209;gbd05995f1c_0_27"/>
          <p:cNvSpPr txBox="1"/>
          <p:nvPr>
            <p:ph type="title"/>
          </p:nvPr>
        </p:nvSpPr>
        <p:spPr>
          <a:xfrm>
            <a:off x="377225" y="148725"/>
            <a:ext cx="8520600" cy="8691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rPr>
              <a:t>Dataset 3 - Non-Landed Private Residential Property Resale Transaction</a:t>
            </a:r>
            <a:endParaRPr b="1" sz="2400">
              <a:solidFill>
                <a:srgbClr val="0B5394"/>
              </a:solidFill>
            </a:endParaRPr>
          </a:p>
          <a:p>
            <a:pPr indent="0" lvl="0" marL="0" rtl="0" algn="l">
              <a:lnSpc>
                <a:spcPct val="100000"/>
              </a:lnSpc>
              <a:spcBef>
                <a:spcPts val="0"/>
              </a:spcBef>
              <a:spcAft>
                <a:spcPts val="0"/>
              </a:spcAft>
              <a:buSzPts val="2800"/>
              <a:buNone/>
            </a:pPr>
            <a:r>
              <a:t/>
            </a:r>
            <a:endParaRPr b="1" sz="2400">
              <a:solidFill>
                <a:srgbClr val="0B539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bd48f0f2b3_0_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chemeClr val="dk1"/>
                </a:solidFill>
              </a:rPr>
              <a:t>Process and Outcome</a:t>
            </a:r>
            <a:endParaRPr sz="14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To plot the Top Cheapest Districts Bar Charts:</a:t>
            </a:r>
            <a:endParaRPr sz="14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Create 3 functions to extract data, process data and plot the graph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Concat the multiple data csv files, load html files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Group Quarterly Resale Prices by Postal </a:t>
            </a:r>
            <a:endParaRPr>
              <a:solidFill>
                <a:schemeClr val="dk1"/>
              </a:solidFill>
            </a:endParaRPr>
          </a:p>
          <a:p>
            <a:pPr indent="0" lvl="0" marL="914400" rtl="0" algn="l">
              <a:lnSpc>
                <a:spcPct val="115000"/>
              </a:lnSpc>
              <a:spcBef>
                <a:spcPts val="0"/>
              </a:spcBef>
              <a:spcAft>
                <a:spcPts val="0"/>
              </a:spcAft>
              <a:buNone/>
            </a:pPr>
            <a:r>
              <a:rPr lang="en" sz="1400">
                <a:solidFill>
                  <a:schemeClr val="dk1"/>
                </a:solidFill>
              </a:rPr>
              <a:t>Districts and year to get </a:t>
            </a:r>
            <a:r>
              <a:rPr lang="en" sz="1400">
                <a:solidFill>
                  <a:schemeClr val="dk1"/>
                </a:solidFill>
              </a:rPr>
              <a:t>Median then get</a:t>
            </a:r>
            <a:endParaRPr sz="1400">
              <a:solidFill>
                <a:schemeClr val="dk1"/>
              </a:solidFill>
            </a:endParaRPr>
          </a:p>
          <a:p>
            <a:pPr indent="0" lvl="0" marL="914400" rtl="0" algn="l">
              <a:lnSpc>
                <a:spcPct val="115000"/>
              </a:lnSpc>
              <a:spcBef>
                <a:spcPts val="0"/>
              </a:spcBef>
              <a:spcAft>
                <a:spcPts val="0"/>
              </a:spcAft>
              <a:buNone/>
            </a:pPr>
            <a:r>
              <a:rPr lang="en" sz="1400">
                <a:solidFill>
                  <a:schemeClr val="dk1"/>
                </a:solidFill>
              </a:rPr>
              <a:t> the Mean of these for the past 5 years</a:t>
            </a:r>
            <a:endParaRPr sz="1400">
              <a:solidFill>
                <a:schemeClr val="dk1"/>
              </a:solidFill>
            </a:endParaRPr>
          </a:p>
          <a:p>
            <a:pPr indent="0" lvl="0" marL="914400" rtl="0" algn="l">
              <a:lnSpc>
                <a:spcPct val="115000"/>
              </a:lnSpc>
              <a:spcBef>
                <a:spcPts val="0"/>
              </a:spcBef>
              <a:spcAft>
                <a:spcPts val="0"/>
              </a:spcAft>
              <a:buNone/>
            </a:pPr>
            <a:r>
              <a:rPr lang="en" sz="1400">
                <a:solidFill>
                  <a:schemeClr val="dk1"/>
                </a:solidFill>
              </a:rPr>
              <a:t> and sort in ascending order     </a:t>
            </a:r>
            <a:endParaRPr sz="14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Plot Bar Chart for Top Cheapest district                                                               </a:t>
            </a:r>
            <a:endParaRPr/>
          </a:p>
        </p:txBody>
      </p:sp>
      <p:pic>
        <p:nvPicPr>
          <p:cNvPr id="215" name="Google Shape;215;gbd48f0f2b3_0_66"/>
          <p:cNvPicPr preferRelativeResize="0"/>
          <p:nvPr/>
        </p:nvPicPr>
        <p:blipFill>
          <a:blip r:embed="rId3">
            <a:alphaModFix/>
          </a:blip>
          <a:stretch>
            <a:fillRect/>
          </a:stretch>
        </p:blipFill>
        <p:spPr>
          <a:xfrm>
            <a:off x="5345850" y="2218147"/>
            <a:ext cx="3874350" cy="1019975"/>
          </a:xfrm>
          <a:prstGeom prst="rect">
            <a:avLst/>
          </a:prstGeom>
          <a:noFill/>
          <a:ln>
            <a:noFill/>
          </a:ln>
          <a:effectLst>
            <a:outerShdw blurRad="57150" rotWithShape="0" algn="bl" dir="5400000" dist="19050">
              <a:srgbClr val="000000">
                <a:alpha val="50000"/>
              </a:srgbClr>
            </a:outerShdw>
          </a:effectLst>
        </p:spPr>
      </p:pic>
      <p:sp>
        <p:nvSpPr>
          <p:cNvPr id="216" name="Google Shape;216;gbd48f0f2b3_0_66"/>
          <p:cNvSpPr txBox="1"/>
          <p:nvPr>
            <p:ph type="title"/>
          </p:nvPr>
        </p:nvSpPr>
        <p:spPr>
          <a:xfrm>
            <a:off x="377225" y="148725"/>
            <a:ext cx="8520600" cy="8691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rPr>
              <a:t>Dataset 3 - Non-Landed Private Residential Property Resale Transaction</a:t>
            </a:r>
            <a:endParaRPr b="1" sz="2400">
              <a:solidFill>
                <a:srgbClr val="0B5394"/>
              </a:solidFill>
            </a:endParaRPr>
          </a:p>
          <a:p>
            <a:pPr indent="0" lvl="0" marL="0" rtl="0" algn="l">
              <a:lnSpc>
                <a:spcPct val="100000"/>
              </a:lnSpc>
              <a:spcBef>
                <a:spcPts val="0"/>
              </a:spcBef>
              <a:spcAft>
                <a:spcPts val="0"/>
              </a:spcAft>
              <a:buSzPts val="2800"/>
              <a:buNone/>
            </a:pPr>
            <a:r>
              <a:t/>
            </a:r>
            <a:endParaRPr b="1" sz="2400">
              <a:solidFill>
                <a:srgbClr val="0B5394"/>
              </a:solidFill>
            </a:endParaRPr>
          </a:p>
        </p:txBody>
      </p:sp>
      <p:pic>
        <p:nvPicPr>
          <p:cNvPr id="217" name="Google Shape;217;gbd48f0f2b3_0_66"/>
          <p:cNvPicPr preferRelativeResize="0"/>
          <p:nvPr/>
        </p:nvPicPr>
        <p:blipFill>
          <a:blip r:embed="rId4">
            <a:alphaModFix/>
          </a:blip>
          <a:stretch>
            <a:fillRect/>
          </a:stretch>
        </p:blipFill>
        <p:spPr>
          <a:xfrm>
            <a:off x="377213" y="3394863"/>
            <a:ext cx="7000875" cy="790575"/>
          </a:xfrm>
          <a:prstGeom prst="rect">
            <a:avLst/>
          </a:prstGeom>
          <a:noFill/>
          <a:ln>
            <a:noFill/>
          </a:ln>
          <a:effectLst>
            <a:outerShdw blurRad="57150" rotWithShape="0" algn="bl" dir="5400000" dist="19050">
              <a:srgbClr val="000000">
                <a:alpha val="50000"/>
              </a:srgbClr>
            </a:outerShdw>
          </a:effectLst>
        </p:spPr>
      </p:pic>
      <p:pic>
        <p:nvPicPr>
          <p:cNvPr id="218" name="Google Shape;218;gbd48f0f2b3_0_66"/>
          <p:cNvPicPr preferRelativeResize="0"/>
          <p:nvPr/>
        </p:nvPicPr>
        <p:blipFill>
          <a:blip r:embed="rId5">
            <a:alphaModFix/>
          </a:blip>
          <a:stretch>
            <a:fillRect/>
          </a:stretch>
        </p:blipFill>
        <p:spPr>
          <a:xfrm>
            <a:off x="965275" y="4511050"/>
            <a:ext cx="4501625" cy="380175"/>
          </a:xfrm>
          <a:prstGeom prst="rect">
            <a:avLst/>
          </a:prstGeom>
          <a:noFill/>
          <a:ln>
            <a:noFill/>
          </a:ln>
          <a:effectLst>
            <a:outerShdw blurRad="57150" rotWithShape="0" algn="bl" dir="5400000" dist="19050">
              <a:srgbClr val="000000">
                <a:alpha val="50000"/>
              </a:srgbClr>
            </a:outerShdw>
          </a:effectLst>
        </p:spPr>
      </p:pic>
      <p:pic>
        <p:nvPicPr>
          <p:cNvPr id="219" name="Google Shape;219;gbd48f0f2b3_0_66"/>
          <p:cNvPicPr preferRelativeResize="0"/>
          <p:nvPr/>
        </p:nvPicPr>
        <p:blipFill>
          <a:blip r:embed="rId6">
            <a:alphaModFix/>
          </a:blip>
          <a:stretch>
            <a:fillRect/>
          </a:stretch>
        </p:blipFill>
        <p:spPr>
          <a:xfrm>
            <a:off x="4438600" y="1283600"/>
            <a:ext cx="4191000" cy="361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idx="1" type="body"/>
          </p:nvPr>
        </p:nvSpPr>
        <p:spPr>
          <a:xfrm>
            <a:off x="311700" y="10000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dk1"/>
                </a:solidFill>
              </a:rPr>
              <a:t>Graphical Output - Bar Chart (1-bedroom)</a:t>
            </a:r>
            <a:endParaRPr>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225" name="Google Shape;225;p37"/>
          <p:cNvSpPr txBox="1"/>
          <p:nvPr>
            <p:ph type="title"/>
          </p:nvPr>
        </p:nvSpPr>
        <p:spPr>
          <a:xfrm>
            <a:off x="377225" y="148725"/>
            <a:ext cx="8520600" cy="8691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rPr>
              <a:t>Dataset 3 - Non-Landed Private Residential Property Resale Transaction</a:t>
            </a:r>
            <a:endParaRPr b="1" sz="2400">
              <a:solidFill>
                <a:srgbClr val="0B5394"/>
              </a:solidFill>
            </a:endParaRPr>
          </a:p>
          <a:p>
            <a:pPr indent="0" lvl="0" marL="0" rtl="0" algn="l">
              <a:lnSpc>
                <a:spcPct val="100000"/>
              </a:lnSpc>
              <a:spcBef>
                <a:spcPts val="0"/>
              </a:spcBef>
              <a:spcAft>
                <a:spcPts val="0"/>
              </a:spcAft>
              <a:buSzPts val="2800"/>
              <a:buNone/>
            </a:pPr>
            <a:r>
              <a:t/>
            </a:r>
            <a:endParaRPr b="1" sz="2400">
              <a:solidFill>
                <a:srgbClr val="0B5394"/>
              </a:solidFill>
            </a:endParaRPr>
          </a:p>
        </p:txBody>
      </p:sp>
      <p:pic>
        <p:nvPicPr>
          <p:cNvPr id="226" name="Google Shape;226;p37"/>
          <p:cNvPicPr preferRelativeResize="0"/>
          <p:nvPr/>
        </p:nvPicPr>
        <p:blipFill>
          <a:blip r:embed="rId3">
            <a:alphaModFix/>
          </a:blip>
          <a:stretch>
            <a:fillRect/>
          </a:stretch>
        </p:blipFill>
        <p:spPr>
          <a:xfrm>
            <a:off x="3457926" y="1580450"/>
            <a:ext cx="5686076" cy="3563050"/>
          </a:xfrm>
          <a:prstGeom prst="rect">
            <a:avLst/>
          </a:prstGeom>
          <a:noFill/>
          <a:ln>
            <a:noFill/>
          </a:ln>
        </p:spPr>
      </p:pic>
      <p:pic>
        <p:nvPicPr>
          <p:cNvPr id="227" name="Google Shape;227;p37"/>
          <p:cNvPicPr preferRelativeResize="0"/>
          <p:nvPr/>
        </p:nvPicPr>
        <p:blipFill>
          <a:blip r:embed="rId4">
            <a:alphaModFix/>
          </a:blip>
          <a:stretch>
            <a:fillRect/>
          </a:stretch>
        </p:blipFill>
        <p:spPr>
          <a:xfrm>
            <a:off x="152400" y="1463925"/>
            <a:ext cx="6887376" cy="3748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bd05995f1c_0_40"/>
          <p:cNvSpPr txBox="1"/>
          <p:nvPr>
            <p:ph idx="1" type="body"/>
          </p:nvPr>
        </p:nvSpPr>
        <p:spPr>
          <a:xfrm>
            <a:off x="400775" y="101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dk1"/>
                </a:solidFill>
              </a:rPr>
              <a:t>Graphical Output - Bar Chart (2-bedroom)</a:t>
            </a:r>
            <a:endParaRPr>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pic>
        <p:nvPicPr>
          <p:cNvPr id="233" name="Google Shape;233;gbd05995f1c_0_40"/>
          <p:cNvPicPr preferRelativeResize="0"/>
          <p:nvPr/>
        </p:nvPicPr>
        <p:blipFill>
          <a:blip r:embed="rId3">
            <a:alphaModFix/>
          </a:blip>
          <a:stretch>
            <a:fillRect/>
          </a:stretch>
        </p:blipFill>
        <p:spPr>
          <a:xfrm>
            <a:off x="3619050" y="1471525"/>
            <a:ext cx="5524950" cy="3671975"/>
          </a:xfrm>
          <a:prstGeom prst="rect">
            <a:avLst/>
          </a:prstGeom>
          <a:noFill/>
          <a:ln>
            <a:noFill/>
          </a:ln>
        </p:spPr>
      </p:pic>
      <p:sp>
        <p:nvSpPr>
          <p:cNvPr id="234" name="Google Shape;234;gbd05995f1c_0_40"/>
          <p:cNvSpPr/>
          <p:nvPr/>
        </p:nvSpPr>
        <p:spPr>
          <a:xfrm>
            <a:off x="3272000" y="1921200"/>
            <a:ext cx="2937600" cy="32223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gbd05995f1c_0_40"/>
          <p:cNvPicPr preferRelativeResize="0"/>
          <p:nvPr/>
        </p:nvPicPr>
        <p:blipFill>
          <a:blip r:embed="rId4">
            <a:alphaModFix/>
          </a:blip>
          <a:stretch>
            <a:fillRect/>
          </a:stretch>
        </p:blipFill>
        <p:spPr>
          <a:xfrm>
            <a:off x="505475" y="1537825"/>
            <a:ext cx="6271950" cy="3605675"/>
          </a:xfrm>
          <a:prstGeom prst="rect">
            <a:avLst/>
          </a:prstGeom>
          <a:noFill/>
          <a:ln>
            <a:noFill/>
          </a:ln>
        </p:spPr>
      </p:pic>
      <p:sp>
        <p:nvSpPr>
          <p:cNvPr id="236" name="Google Shape;236;gbd05995f1c_0_40"/>
          <p:cNvSpPr/>
          <p:nvPr/>
        </p:nvSpPr>
        <p:spPr>
          <a:xfrm>
            <a:off x="276325" y="1921200"/>
            <a:ext cx="2610600" cy="32223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bd05995f1c_0_40"/>
          <p:cNvSpPr txBox="1"/>
          <p:nvPr>
            <p:ph type="title"/>
          </p:nvPr>
        </p:nvSpPr>
        <p:spPr>
          <a:xfrm>
            <a:off x="377225" y="148725"/>
            <a:ext cx="8520600" cy="8691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rPr>
              <a:t>Dataset 3 - Non-Landed Private Residential Property Resale Transaction</a:t>
            </a:r>
            <a:endParaRPr b="1" sz="2400">
              <a:solidFill>
                <a:srgbClr val="0B5394"/>
              </a:solidFill>
            </a:endParaRPr>
          </a:p>
          <a:p>
            <a:pPr indent="0" lvl="0" marL="0" rtl="0" algn="l">
              <a:lnSpc>
                <a:spcPct val="100000"/>
              </a:lnSpc>
              <a:spcBef>
                <a:spcPts val="0"/>
              </a:spcBef>
              <a:spcAft>
                <a:spcPts val="0"/>
              </a:spcAft>
              <a:buSzPts val="2800"/>
              <a:buNone/>
            </a:pPr>
            <a:r>
              <a:t/>
            </a:r>
            <a:endParaRPr b="1" sz="2400">
              <a:solidFill>
                <a:srgbClr val="0B539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bd05995f1c_0_46"/>
          <p:cNvSpPr txBox="1"/>
          <p:nvPr>
            <p:ph idx="1" type="body"/>
          </p:nvPr>
        </p:nvSpPr>
        <p:spPr>
          <a:xfrm>
            <a:off x="311700" y="10000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dk1"/>
                </a:solidFill>
              </a:rPr>
              <a:t>Graphical Output - Bar Chart (3-bedroom)</a:t>
            </a:r>
            <a:endParaRPr>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pic>
        <p:nvPicPr>
          <p:cNvPr id="243" name="Google Shape;243;gbd05995f1c_0_46"/>
          <p:cNvPicPr preferRelativeResize="0"/>
          <p:nvPr/>
        </p:nvPicPr>
        <p:blipFill>
          <a:blip r:embed="rId3">
            <a:alphaModFix/>
          </a:blip>
          <a:stretch>
            <a:fillRect/>
          </a:stretch>
        </p:blipFill>
        <p:spPr>
          <a:xfrm>
            <a:off x="3551575" y="1426775"/>
            <a:ext cx="5572789" cy="3773625"/>
          </a:xfrm>
          <a:prstGeom prst="rect">
            <a:avLst/>
          </a:prstGeom>
          <a:noFill/>
          <a:ln>
            <a:noFill/>
          </a:ln>
        </p:spPr>
      </p:pic>
      <p:sp>
        <p:nvSpPr>
          <p:cNvPr id="244" name="Google Shape;244;gbd05995f1c_0_46"/>
          <p:cNvSpPr/>
          <p:nvPr/>
        </p:nvSpPr>
        <p:spPr>
          <a:xfrm>
            <a:off x="3272000" y="1921200"/>
            <a:ext cx="2502300" cy="32793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5" name="Google Shape;245;gbd05995f1c_0_46"/>
          <p:cNvPicPr preferRelativeResize="0"/>
          <p:nvPr/>
        </p:nvPicPr>
        <p:blipFill>
          <a:blip r:embed="rId4">
            <a:alphaModFix/>
          </a:blip>
          <a:stretch>
            <a:fillRect/>
          </a:stretch>
        </p:blipFill>
        <p:spPr>
          <a:xfrm>
            <a:off x="372450" y="1398271"/>
            <a:ext cx="6548000" cy="3773629"/>
          </a:xfrm>
          <a:prstGeom prst="rect">
            <a:avLst/>
          </a:prstGeom>
          <a:noFill/>
          <a:ln>
            <a:noFill/>
          </a:ln>
        </p:spPr>
      </p:pic>
      <p:sp>
        <p:nvSpPr>
          <p:cNvPr id="246" name="Google Shape;246;gbd05995f1c_0_46"/>
          <p:cNvSpPr/>
          <p:nvPr/>
        </p:nvSpPr>
        <p:spPr>
          <a:xfrm>
            <a:off x="537800" y="1892600"/>
            <a:ext cx="2040900" cy="33363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bd05995f1c_0_46"/>
          <p:cNvSpPr txBox="1"/>
          <p:nvPr>
            <p:ph type="title"/>
          </p:nvPr>
        </p:nvSpPr>
        <p:spPr>
          <a:xfrm>
            <a:off x="377225" y="148725"/>
            <a:ext cx="8520600" cy="8691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rPr>
              <a:t>Dataset 3 - Non-Landed Private Residential Property Resale Transaction</a:t>
            </a:r>
            <a:endParaRPr b="1" sz="2400">
              <a:solidFill>
                <a:srgbClr val="0B5394"/>
              </a:solidFill>
            </a:endParaRPr>
          </a:p>
          <a:p>
            <a:pPr indent="0" lvl="0" marL="0" rtl="0" algn="l">
              <a:lnSpc>
                <a:spcPct val="100000"/>
              </a:lnSpc>
              <a:spcBef>
                <a:spcPts val="0"/>
              </a:spcBef>
              <a:spcAft>
                <a:spcPts val="0"/>
              </a:spcAft>
              <a:buSzPts val="2800"/>
              <a:buNone/>
            </a:pPr>
            <a:r>
              <a:t/>
            </a:r>
            <a:endParaRPr b="1" sz="2400">
              <a:solidFill>
                <a:srgbClr val="0B539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Insights</a:t>
            </a:r>
            <a:endParaRPr b="1" sz="2000">
              <a:solidFill>
                <a:schemeClr val="dk1"/>
              </a:solidFill>
            </a:endParaRPr>
          </a:p>
          <a:p>
            <a:pPr indent="0" lvl="0" marL="0" rtl="0" algn="l">
              <a:lnSpc>
                <a:spcPct val="115000"/>
              </a:lnSpc>
              <a:spcBef>
                <a:spcPts val="0"/>
              </a:spcBef>
              <a:spcAft>
                <a:spcPts val="0"/>
              </a:spcAft>
              <a:buSzPts val="1800"/>
              <a:buNone/>
            </a:pPr>
            <a:r>
              <a:rPr lang="en">
                <a:solidFill>
                  <a:schemeClr val="dk1"/>
                </a:solidFill>
              </a:rPr>
              <a:t>From the Bar Charts, </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Since the property prices have been increasing over the years, it will be more accurate to look at the latest prices in 2020.</a:t>
            </a:r>
            <a:endParaRPr>
              <a:solidFill>
                <a:schemeClr val="dk1"/>
              </a:solidFill>
            </a:endParaRPr>
          </a:p>
          <a:p>
            <a:pPr indent="-342900" lvl="0" marL="914400" rtl="0" algn="l">
              <a:spcBef>
                <a:spcPts val="0"/>
              </a:spcBef>
              <a:spcAft>
                <a:spcPts val="0"/>
              </a:spcAft>
              <a:buClr>
                <a:schemeClr val="dk1"/>
              </a:buClr>
              <a:buSzPts val="1800"/>
              <a:buChar char="➢"/>
            </a:pPr>
            <a:r>
              <a:rPr lang="en">
                <a:solidFill>
                  <a:schemeClr val="dk1"/>
                </a:solidFill>
              </a:rPr>
              <a:t>From the 2020 charts, Mary </a:t>
            </a:r>
            <a:r>
              <a:rPr lang="en">
                <a:solidFill>
                  <a:schemeClr val="dk1"/>
                </a:solidFill>
              </a:rPr>
              <a:t>can see that she can afford to buy 1-bedroom units in most districts and 2-bedroom units in  Geylang, Upper Thomson and Seletar district with her budget of 1 million for the investment unit.</a:t>
            </a:r>
            <a:endParaRPr>
              <a:solidFill>
                <a:schemeClr val="dk1"/>
              </a:solidFill>
            </a:endParaRPr>
          </a:p>
          <a:p>
            <a:pPr indent="-336550" lvl="0" marL="914400" rtl="0" algn="l">
              <a:spcBef>
                <a:spcPts val="0"/>
              </a:spcBef>
              <a:spcAft>
                <a:spcPts val="0"/>
              </a:spcAft>
              <a:buClr>
                <a:schemeClr val="dk1"/>
              </a:buClr>
              <a:buSzPts val="1700"/>
              <a:buChar char="➢"/>
            </a:pPr>
            <a:r>
              <a:rPr lang="en">
                <a:solidFill>
                  <a:schemeClr val="dk1"/>
                </a:solidFill>
              </a:rPr>
              <a:t>For the 3-bedroom to stay, she can afford the units in Yishun/Sembawang and Geylang districts with her budget of 1.4million</a:t>
            </a:r>
            <a:r>
              <a:rPr lang="en" sz="1700">
                <a:solidFill>
                  <a:schemeClr val="dk1"/>
                </a:solidFill>
              </a:rPr>
              <a:t>.</a:t>
            </a:r>
            <a:endParaRPr sz="1700">
              <a:solidFill>
                <a:schemeClr val="dk1"/>
              </a:solidFill>
            </a:endParaRPr>
          </a:p>
          <a:p>
            <a:pPr indent="0" lvl="0" marL="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253" name="Google Shape;253;p38"/>
          <p:cNvSpPr txBox="1"/>
          <p:nvPr>
            <p:ph type="title"/>
          </p:nvPr>
        </p:nvSpPr>
        <p:spPr>
          <a:xfrm>
            <a:off x="377225" y="148725"/>
            <a:ext cx="8520600" cy="8691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rPr>
              <a:t>Dataset 3 - Non-Landed Private Residential Property Resale Transaction</a:t>
            </a:r>
            <a:endParaRPr b="1" sz="2400">
              <a:solidFill>
                <a:srgbClr val="0B5394"/>
              </a:solidFill>
            </a:endParaRPr>
          </a:p>
          <a:p>
            <a:pPr indent="0" lvl="0" marL="0" rtl="0" algn="l">
              <a:lnSpc>
                <a:spcPct val="100000"/>
              </a:lnSpc>
              <a:spcBef>
                <a:spcPts val="0"/>
              </a:spcBef>
              <a:spcAft>
                <a:spcPts val="0"/>
              </a:spcAft>
              <a:buSzPts val="2800"/>
              <a:buNone/>
            </a:pPr>
            <a:r>
              <a:t/>
            </a:r>
            <a:endParaRPr b="1" sz="2400">
              <a:solidFill>
                <a:srgbClr val="0B539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000">
                <a:solidFill>
                  <a:schemeClr val="dk1"/>
                </a:solidFill>
              </a:rPr>
              <a:t>Conclusion/Recommendations:</a:t>
            </a:r>
            <a:endParaRPr b="1" sz="20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Mary can consider buying a 1-bedroom unit for investment gains and rental income as these are more affordable for her and she has more districts to choose from when buying such units. </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However, she has concerns that such units may have low demand in the Resale and Rental market due to the limited pool of buyers and tenants who are </a:t>
            </a:r>
            <a:r>
              <a:rPr lang="en" sz="1700">
                <a:solidFill>
                  <a:schemeClr val="dk1"/>
                </a:solidFill>
              </a:rPr>
              <a:t> Singles/Couples without kids,  </a:t>
            </a:r>
            <a:r>
              <a:rPr lang="en" sz="1700">
                <a:solidFill>
                  <a:schemeClr val="dk1"/>
                </a:solidFill>
              </a:rPr>
              <a:t>making it harder to rent out (lower rent) or sell it in future </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She can buy a 2-bedroom unit in Geylang, Upper Thomson and Seletar districits but the rental and resale demand may be lower due to these locations not being centralised and Geylang’s bad reputation as a red-light district</a:t>
            </a:r>
            <a:endParaRPr sz="1700">
              <a:solidFill>
                <a:schemeClr val="dk1"/>
              </a:solidFill>
            </a:endParaRPr>
          </a:p>
          <a:p>
            <a:pPr indent="0" lvl="0" marL="1371600" rtl="0" algn="l">
              <a:lnSpc>
                <a:spcPct val="115000"/>
              </a:lnSpc>
              <a:spcBef>
                <a:spcPts val="1600"/>
              </a:spcBef>
              <a:spcAft>
                <a:spcPts val="0"/>
              </a:spcAft>
              <a:buSzPts val="1800"/>
              <a:buNone/>
            </a:pPr>
            <a:r>
              <a:t/>
            </a:r>
            <a:endParaRPr sz="1700"/>
          </a:p>
          <a:p>
            <a:pPr indent="0" lvl="0" marL="457200" rtl="0" algn="l">
              <a:lnSpc>
                <a:spcPct val="115000"/>
              </a:lnSpc>
              <a:spcBef>
                <a:spcPts val="1600"/>
              </a:spcBef>
              <a:spcAft>
                <a:spcPts val="1600"/>
              </a:spcAft>
              <a:buSzPts val="1800"/>
              <a:buNone/>
            </a:pPr>
            <a:r>
              <a:t/>
            </a:r>
            <a:endParaRPr sz="1700"/>
          </a:p>
        </p:txBody>
      </p:sp>
      <p:sp>
        <p:nvSpPr>
          <p:cNvPr id="259" name="Google Shape;259;p41"/>
          <p:cNvSpPr txBox="1"/>
          <p:nvPr>
            <p:ph type="title"/>
          </p:nvPr>
        </p:nvSpPr>
        <p:spPr>
          <a:xfrm>
            <a:off x="377225" y="301125"/>
            <a:ext cx="8520600" cy="8691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rPr>
              <a:t>Dataset 3 - Non-Landed Private Residential Property Resale Transaction</a:t>
            </a:r>
            <a:endParaRPr b="1" sz="2400">
              <a:solidFill>
                <a:srgbClr val="0B5394"/>
              </a:solidFill>
            </a:endParaRPr>
          </a:p>
          <a:p>
            <a:pPr indent="0" lvl="0" marL="0" rtl="0" algn="l">
              <a:lnSpc>
                <a:spcPct val="100000"/>
              </a:lnSpc>
              <a:spcBef>
                <a:spcPts val="0"/>
              </a:spcBef>
              <a:spcAft>
                <a:spcPts val="0"/>
              </a:spcAft>
              <a:buSzPts val="2800"/>
              <a:buNone/>
            </a:pPr>
            <a:r>
              <a:t/>
            </a:r>
            <a:endParaRPr b="1" sz="2400">
              <a:solidFill>
                <a:srgbClr val="0B539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77225" y="445025"/>
            <a:ext cx="8520600" cy="5727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0B5394"/>
                </a:solidFill>
              </a:rPr>
              <a:t>Scenario</a:t>
            </a:r>
            <a:endParaRPr b="1">
              <a:solidFill>
                <a:srgbClr val="0B5394"/>
              </a:solidFill>
            </a:endParaRPr>
          </a:p>
        </p:txBody>
      </p:sp>
      <p:sp>
        <p:nvSpPr>
          <p:cNvPr id="72" name="Google Shape;72;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Mary, a 50 year-old homemaker, has recently sold her Holland Road non-landed private property that she had co-owned with her husband for 2.1 millions.</a:t>
            </a:r>
            <a:endParaRPr sz="2000">
              <a:solidFill>
                <a:srgbClr val="000000"/>
              </a:solidFill>
            </a:endParaRPr>
          </a:p>
          <a:p>
            <a:pPr indent="0" lvl="0" marL="457200" rtl="0" algn="l">
              <a:lnSpc>
                <a:spcPct val="115000"/>
              </a:lnSpc>
              <a:spcBef>
                <a:spcPts val="0"/>
              </a:spcBef>
              <a:spcAft>
                <a:spcPts val="0"/>
              </a:spcAft>
              <a:buNone/>
            </a:pPr>
            <a:r>
              <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With the sales proceeds, she plans to purchase 2 non-landed private property to obtain Rental income and Capital Gains to finance her 2 sons’ overseas education</a:t>
            </a:r>
            <a:r>
              <a:rPr lang="en" sz="2000">
                <a:solidFill>
                  <a:schemeClr val="dk1"/>
                </a:solidFill>
              </a:rPr>
              <a:t> in 3 and 7 years time.</a:t>
            </a:r>
            <a:endParaRPr sz="2000">
              <a:solidFill>
                <a:schemeClr val="dk1"/>
              </a:solidFill>
            </a:endParaRPr>
          </a:p>
          <a:p>
            <a:pPr indent="0" lvl="0" marL="457200" rtl="0" algn="l">
              <a:lnSpc>
                <a:spcPct val="115000"/>
              </a:lnSpc>
              <a:spcBef>
                <a:spcPts val="0"/>
              </a:spcBef>
              <a:spcAft>
                <a:spcPts val="0"/>
              </a:spcAft>
              <a:buNone/>
            </a:pPr>
            <a:r>
              <a:t/>
            </a:r>
            <a:endParaRPr sz="20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Since Mary plans to rent out the investment unit for rental income to help to repay her monthly mortgage installment, she needs to analyse the Median Rent for all the selected districts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She decides to plot a </a:t>
            </a:r>
            <a:r>
              <a:rPr b="1" lang="en" sz="2000">
                <a:solidFill>
                  <a:schemeClr val="dk1"/>
                </a:solidFill>
              </a:rPr>
              <a:t>Bar </a:t>
            </a:r>
            <a:r>
              <a:rPr b="1" lang="en" sz="2000">
                <a:solidFill>
                  <a:schemeClr val="dk1"/>
                </a:solidFill>
              </a:rPr>
              <a:t>Chart </a:t>
            </a:r>
            <a:r>
              <a:rPr lang="en" sz="2000">
                <a:solidFill>
                  <a:schemeClr val="dk1"/>
                </a:solidFill>
              </a:rPr>
              <a:t>comparing the Median Rent for all the selected districts for year 2020 for 1-bedroom and 2-bedroom units.</a:t>
            </a:r>
            <a:endParaRPr sz="2000">
              <a:solidFill>
                <a:schemeClr val="dk1"/>
              </a:solidFill>
            </a:endParaRPr>
          </a:p>
        </p:txBody>
      </p:sp>
      <p:sp>
        <p:nvSpPr>
          <p:cNvPr id="265" name="Google Shape;265;p42"/>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a:t>
            </a:r>
            <a:r>
              <a:rPr b="1" lang="en" sz="2200">
                <a:solidFill>
                  <a:srgbClr val="0B5394"/>
                </a:solidFill>
              </a:rPr>
              <a:t>Rental Contracts of Non-Landed Private Residential Properties</a:t>
            </a:r>
            <a:endParaRPr b="1" sz="2200">
              <a:solidFill>
                <a:srgbClr val="0B5394"/>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Nature of Dataset</a:t>
            </a:r>
            <a:r>
              <a:rPr lang="en" sz="2000">
                <a:solidFill>
                  <a:schemeClr val="dk1"/>
                </a:solidFill>
              </a:rPr>
              <a:t> </a:t>
            </a:r>
            <a:endParaRPr sz="2000">
              <a:solidFill>
                <a:schemeClr val="dk1"/>
              </a:solidFill>
            </a:endParaRPr>
          </a:p>
          <a:p>
            <a:pPr indent="0" lvl="0" marL="0" rtl="0" algn="l">
              <a:lnSpc>
                <a:spcPct val="115000"/>
              </a:lnSpc>
              <a:spcBef>
                <a:spcPts val="1600"/>
              </a:spcBef>
              <a:spcAft>
                <a:spcPts val="1600"/>
              </a:spcAft>
              <a:buSzPts val="1800"/>
              <a:buNone/>
            </a:pPr>
            <a:r>
              <a:t/>
            </a:r>
            <a:endParaRPr/>
          </a:p>
        </p:txBody>
      </p:sp>
      <p:sp>
        <p:nvSpPr>
          <p:cNvPr id="271" name="Google Shape;271;p43"/>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pic>
        <p:nvPicPr>
          <p:cNvPr id="272" name="Google Shape;272;p43"/>
          <p:cNvPicPr preferRelativeResize="0"/>
          <p:nvPr/>
        </p:nvPicPr>
        <p:blipFill>
          <a:blip r:embed="rId3">
            <a:alphaModFix/>
          </a:blip>
          <a:stretch>
            <a:fillRect/>
          </a:stretch>
        </p:blipFill>
        <p:spPr>
          <a:xfrm>
            <a:off x="311700" y="1558950"/>
            <a:ext cx="4881375" cy="3416400"/>
          </a:xfrm>
          <a:prstGeom prst="rect">
            <a:avLst/>
          </a:prstGeom>
          <a:noFill/>
          <a:ln>
            <a:noFill/>
          </a:ln>
          <a:effectLst>
            <a:outerShdw blurRad="57150" rotWithShape="0" algn="bl" dir="5400000" dist="19050">
              <a:srgbClr val="000000">
                <a:alpha val="50000"/>
              </a:srgbClr>
            </a:outerShdw>
          </a:effectLst>
        </p:spPr>
      </p:pic>
      <p:pic>
        <p:nvPicPr>
          <p:cNvPr id="273" name="Google Shape;273;p43"/>
          <p:cNvPicPr preferRelativeResize="0"/>
          <p:nvPr/>
        </p:nvPicPr>
        <p:blipFill>
          <a:blip r:embed="rId4">
            <a:alphaModFix/>
          </a:blip>
          <a:stretch>
            <a:fillRect/>
          </a:stretch>
        </p:blipFill>
        <p:spPr>
          <a:xfrm>
            <a:off x="4922383" y="1560650"/>
            <a:ext cx="4221617" cy="34164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Data Limitation</a:t>
            </a:r>
            <a:endParaRPr b="1" sz="2000">
              <a:solidFill>
                <a:schemeClr val="dk1"/>
              </a:solidFill>
            </a:endParaRPr>
          </a:p>
          <a:p>
            <a:pPr indent="-336550" lvl="0" marL="457200" rtl="0" algn="l">
              <a:lnSpc>
                <a:spcPct val="115000"/>
              </a:lnSpc>
              <a:spcBef>
                <a:spcPts val="1600"/>
              </a:spcBef>
              <a:spcAft>
                <a:spcPts val="0"/>
              </a:spcAft>
              <a:buClr>
                <a:schemeClr val="dk1"/>
              </a:buClr>
              <a:buSzPts val="1700"/>
              <a:buChar char="●"/>
            </a:pPr>
            <a:r>
              <a:rPr lang="en" sz="1700">
                <a:solidFill>
                  <a:schemeClr val="dk1"/>
                </a:solidFill>
              </a:rPr>
              <a:t>The Floor area of some units for rental is given as a range                              </a:t>
            </a:r>
            <a:r>
              <a:rPr lang="en" sz="1700">
                <a:solidFill>
                  <a:schemeClr val="dk1"/>
                </a:solidFill>
              </a:rPr>
              <a:t>instead of a numeric number. We will </a:t>
            </a:r>
            <a:r>
              <a:rPr lang="en" sz="1700">
                <a:solidFill>
                  <a:schemeClr val="dk1"/>
                </a:solidFill>
              </a:rPr>
              <a:t>assume the lower                                                                          range as the floor area of the unit for rent</a:t>
            </a:r>
            <a:endParaRPr sz="1700">
              <a:solidFill>
                <a:schemeClr val="dk1"/>
              </a:solidFill>
            </a:endParaRPr>
          </a:p>
          <a:p>
            <a:pPr indent="-336550" lvl="0" marL="457200" rtl="0" algn="l">
              <a:lnSpc>
                <a:spcPct val="115000"/>
              </a:lnSpc>
              <a:spcBef>
                <a:spcPts val="1600"/>
              </a:spcBef>
              <a:spcAft>
                <a:spcPts val="0"/>
              </a:spcAft>
              <a:buClr>
                <a:schemeClr val="dk1"/>
              </a:buClr>
              <a:buSzPts val="1700"/>
              <a:buChar char="●"/>
            </a:pPr>
            <a:r>
              <a:rPr lang="en" sz="1700">
                <a:solidFill>
                  <a:schemeClr val="dk1"/>
                </a:solidFill>
              </a:rPr>
              <a:t>Although there is a Number of Bedroom column, but most                                                                of the data has NA value for this column. Hence,                                                                                                                                                                                                                                                                                             the dataset with valid value for this column may not be                                                                                                                                                                  sufficient for analysis for some districts.</a:t>
            </a:r>
            <a:endParaRPr sz="1700">
              <a:solidFill>
                <a:schemeClr val="dk1"/>
              </a:solidFill>
            </a:endParaRPr>
          </a:p>
          <a:p>
            <a:pPr indent="-336550" lvl="0" marL="457200" rtl="0" algn="l">
              <a:lnSpc>
                <a:spcPct val="115000"/>
              </a:lnSpc>
              <a:spcBef>
                <a:spcPts val="1600"/>
              </a:spcBef>
              <a:spcAft>
                <a:spcPts val="0"/>
              </a:spcAft>
              <a:buClr>
                <a:schemeClr val="dk1"/>
              </a:buClr>
              <a:buSzPts val="1700"/>
              <a:buChar char="●"/>
            </a:pPr>
            <a:r>
              <a:rPr lang="en" sz="1700">
                <a:solidFill>
                  <a:schemeClr val="dk1"/>
                </a:solidFill>
              </a:rPr>
              <a:t>2 sets of Bar Charts are plotted for each bedroom type:                                                                                                                                                                                       one using the Number of Bedroom column                                                           and one using the floor area to see if there is any differences.</a:t>
            </a:r>
            <a:endParaRPr sz="1700">
              <a:solidFill>
                <a:schemeClr val="dk1"/>
              </a:solidFill>
            </a:endParaRPr>
          </a:p>
          <a:p>
            <a:pPr indent="0" lvl="0" marL="457200" rtl="0" algn="l">
              <a:lnSpc>
                <a:spcPct val="115000"/>
              </a:lnSpc>
              <a:spcBef>
                <a:spcPts val="1600"/>
              </a:spcBef>
              <a:spcAft>
                <a:spcPts val="1600"/>
              </a:spcAft>
              <a:buSzPts val="1800"/>
              <a:buNone/>
            </a:pPr>
            <a:r>
              <a:t/>
            </a:r>
            <a:endParaRPr sz="1700"/>
          </a:p>
        </p:txBody>
      </p:sp>
      <p:pic>
        <p:nvPicPr>
          <p:cNvPr id="279" name="Google Shape;279;p44"/>
          <p:cNvPicPr preferRelativeResize="0"/>
          <p:nvPr/>
        </p:nvPicPr>
        <p:blipFill>
          <a:blip r:embed="rId3">
            <a:alphaModFix/>
          </a:blip>
          <a:stretch>
            <a:fillRect/>
          </a:stretch>
        </p:blipFill>
        <p:spPr>
          <a:xfrm>
            <a:off x="6658275" y="725225"/>
            <a:ext cx="2485725" cy="4320174"/>
          </a:xfrm>
          <a:prstGeom prst="rect">
            <a:avLst/>
          </a:prstGeom>
          <a:noFill/>
          <a:ln>
            <a:noFill/>
          </a:ln>
        </p:spPr>
      </p:pic>
      <p:sp>
        <p:nvSpPr>
          <p:cNvPr id="280" name="Google Shape;280;p44"/>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bd48f0f2b3_0_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chemeClr val="dk1"/>
                </a:solidFill>
              </a:rPr>
              <a:t>Process and Outcome</a:t>
            </a:r>
            <a:endParaRPr sz="14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To plot the Top Highest Rental Districts Bar Charts:</a:t>
            </a:r>
            <a:endParaRPr sz="14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Create 3 functions to extract data, process data and plot the graph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Concat the multiple data csv files, load html file</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Group Monthly Gross Rent by Postal </a:t>
            </a:r>
            <a:endParaRPr>
              <a:solidFill>
                <a:schemeClr val="dk1"/>
              </a:solidFill>
            </a:endParaRPr>
          </a:p>
          <a:p>
            <a:pPr indent="0" lvl="0" marL="914400" rtl="0" algn="l">
              <a:lnSpc>
                <a:spcPct val="115000"/>
              </a:lnSpc>
              <a:spcBef>
                <a:spcPts val="0"/>
              </a:spcBef>
              <a:spcAft>
                <a:spcPts val="0"/>
              </a:spcAft>
              <a:buNone/>
            </a:pPr>
            <a:r>
              <a:rPr lang="en" sz="1400">
                <a:solidFill>
                  <a:schemeClr val="dk1"/>
                </a:solidFill>
              </a:rPr>
              <a:t>Districts and year to get Median then get</a:t>
            </a:r>
            <a:endParaRPr sz="1400">
              <a:solidFill>
                <a:schemeClr val="dk1"/>
              </a:solidFill>
            </a:endParaRPr>
          </a:p>
          <a:p>
            <a:pPr indent="0" lvl="0" marL="914400" rtl="0" algn="l">
              <a:lnSpc>
                <a:spcPct val="115000"/>
              </a:lnSpc>
              <a:spcBef>
                <a:spcPts val="0"/>
              </a:spcBef>
              <a:spcAft>
                <a:spcPts val="0"/>
              </a:spcAft>
              <a:buNone/>
            </a:pPr>
            <a:r>
              <a:rPr lang="en" sz="1400">
                <a:solidFill>
                  <a:schemeClr val="dk1"/>
                </a:solidFill>
              </a:rPr>
              <a:t> the Mean of these for the past 5 years.</a:t>
            </a:r>
            <a:endParaRPr sz="1400">
              <a:solidFill>
                <a:schemeClr val="dk1"/>
              </a:solidFill>
            </a:endParaRPr>
          </a:p>
          <a:p>
            <a:pPr indent="0" lvl="0" marL="914400" rtl="0" algn="l">
              <a:lnSpc>
                <a:spcPct val="115000"/>
              </a:lnSpc>
              <a:spcBef>
                <a:spcPts val="0"/>
              </a:spcBef>
              <a:spcAft>
                <a:spcPts val="0"/>
              </a:spcAft>
              <a:buNone/>
            </a:pPr>
            <a:r>
              <a:rPr lang="en" sz="1400">
                <a:solidFill>
                  <a:schemeClr val="dk1"/>
                </a:solidFill>
              </a:rPr>
              <a:t>and sort in descending order     </a:t>
            </a:r>
            <a:endParaRPr sz="14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Plot Bar Chart for Top Highest Rental districts                                                               </a:t>
            </a:r>
            <a:endParaRPr/>
          </a:p>
        </p:txBody>
      </p:sp>
      <p:pic>
        <p:nvPicPr>
          <p:cNvPr id="286" name="Google Shape;286;gbd48f0f2b3_0_77"/>
          <p:cNvPicPr preferRelativeResize="0"/>
          <p:nvPr/>
        </p:nvPicPr>
        <p:blipFill>
          <a:blip r:embed="rId3">
            <a:alphaModFix/>
          </a:blip>
          <a:stretch>
            <a:fillRect/>
          </a:stretch>
        </p:blipFill>
        <p:spPr>
          <a:xfrm>
            <a:off x="5345850" y="2218147"/>
            <a:ext cx="3874350" cy="1019975"/>
          </a:xfrm>
          <a:prstGeom prst="rect">
            <a:avLst/>
          </a:prstGeom>
          <a:noFill/>
          <a:ln>
            <a:noFill/>
          </a:ln>
          <a:effectLst>
            <a:outerShdw blurRad="57150" rotWithShape="0" algn="bl" dir="5400000" dist="19050">
              <a:srgbClr val="000000">
                <a:alpha val="50000"/>
              </a:srgbClr>
            </a:outerShdw>
          </a:effectLst>
        </p:spPr>
      </p:pic>
      <p:pic>
        <p:nvPicPr>
          <p:cNvPr id="287" name="Google Shape;287;gbd48f0f2b3_0_77"/>
          <p:cNvPicPr preferRelativeResize="0"/>
          <p:nvPr/>
        </p:nvPicPr>
        <p:blipFill>
          <a:blip r:embed="rId4">
            <a:alphaModFix/>
          </a:blip>
          <a:stretch>
            <a:fillRect/>
          </a:stretch>
        </p:blipFill>
        <p:spPr>
          <a:xfrm>
            <a:off x="965275" y="4511050"/>
            <a:ext cx="4501625" cy="380175"/>
          </a:xfrm>
          <a:prstGeom prst="rect">
            <a:avLst/>
          </a:prstGeom>
          <a:noFill/>
          <a:ln>
            <a:noFill/>
          </a:ln>
          <a:effectLst>
            <a:outerShdw blurRad="57150" rotWithShape="0" algn="bl" dir="5400000" dist="19050">
              <a:srgbClr val="000000">
                <a:alpha val="50000"/>
              </a:srgbClr>
            </a:outerShdw>
          </a:effectLst>
        </p:spPr>
      </p:pic>
      <p:sp>
        <p:nvSpPr>
          <p:cNvPr id="288" name="Google Shape;288;gbd48f0f2b3_0_77"/>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pic>
        <p:nvPicPr>
          <p:cNvPr id="289" name="Google Shape;289;gbd48f0f2b3_0_77"/>
          <p:cNvPicPr preferRelativeResize="0"/>
          <p:nvPr/>
        </p:nvPicPr>
        <p:blipFill>
          <a:blip r:embed="rId5">
            <a:alphaModFix/>
          </a:blip>
          <a:stretch>
            <a:fillRect/>
          </a:stretch>
        </p:blipFill>
        <p:spPr>
          <a:xfrm>
            <a:off x="241613" y="3376438"/>
            <a:ext cx="7896225" cy="800100"/>
          </a:xfrm>
          <a:prstGeom prst="rect">
            <a:avLst/>
          </a:prstGeom>
          <a:noFill/>
          <a:ln>
            <a:noFill/>
          </a:ln>
          <a:effectLst>
            <a:outerShdw blurRad="57150" rotWithShape="0" algn="bl" dir="5400000" dist="19050">
              <a:srgbClr val="000000">
                <a:alpha val="50000"/>
              </a:srgbClr>
            </a:outerShdw>
          </a:effectLst>
        </p:spPr>
      </p:pic>
      <p:pic>
        <p:nvPicPr>
          <p:cNvPr id="290" name="Google Shape;290;gbd48f0f2b3_0_77"/>
          <p:cNvPicPr preferRelativeResize="0"/>
          <p:nvPr/>
        </p:nvPicPr>
        <p:blipFill>
          <a:blip r:embed="rId6">
            <a:alphaModFix/>
          </a:blip>
          <a:stretch>
            <a:fillRect/>
          </a:stretch>
        </p:blipFill>
        <p:spPr>
          <a:xfrm>
            <a:off x="3946850" y="1267800"/>
            <a:ext cx="4191000" cy="361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idx="1" type="body"/>
          </p:nvPr>
        </p:nvSpPr>
        <p:spPr>
          <a:xfrm>
            <a:off x="311700" y="10000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Graphical Output - Bar Chart (1-bedroom)</a:t>
            </a:r>
            <a:endParaRPr sz="2000">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296" name="Google Shape;296;p47"/>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pic>
        <p:nvPicPr>
          <p:cNvPr id="297" name="Google Shape;297;p47"/>
          <p:cNvPicPr preferRelativeResize="0"/>
          <p:nvPr/>
        </p:nvPicPr>
        <p:blipFill>
          <a:blip r:embed="rId3">
            <a:alphaModFix/>
          </a:blip>
          <a:stretch>
            <a:fillRect/>
          </a:stretch>
        </p:blipFill>
        <p:spPr>
          <a:xfrm>
            <a:off x="2578750" y="1373475"/>
            <a:ext cx="6495176" cy="3770025"/>
          </a:xfrm>
          <a:prstGeom prst="rect">
            <a:avLst/>
          </a:prstGeom>
          <a:noFill/>
          <a:ln>
            <a:noFill/>
          </a:ln>
        </p:spPr>
      </p:pic>
      <p:pic>
        <p:nvPicPr>
          <p:cNvPr id="298" name="Google Shape;298;p47"/>
          <p:cNvPicPr preferRelativeResize="0"/>
          <p:nvPr/>
        </p:nvPicPr>
        <p:blipFill>
          <a:blip r:embed="rId4">
            <a:alphaModFix/>
          </a:blip>
          <a:stretch>
            <a:fillRect/>
          </a:stretch>
        </p:blipFill>
        <p:spPr>
          <a:xfrm>
            <a:off x="244620" y="1373475"/>
            <a:ext cx="6204455" cy="3770024"/>
          </a:xfrm>
          <a:prstGeom prst="rect">
            <a:avLst/>
          </a:prstGeom>
          <a:noFill/>
          <a:ln>
            <a:noFill/>
          </a:ln>
        </p:spPr>
      </p:pic>
      <p:sp>
        <p:nvSpPr>
          <p:cNvPr id="299" name="Google Shape;299;p47"/>
          <p:cNvSpPr/>
          <p:nvPr/>
        </p:nvSpPr>
        <p:spPr>
          <a:xfrm>
            <a:off x="537800" y="1458875"/>
            <a:ext cx="1522500" cy="377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bd05995f1c_0_67"/>
          <p:cNvSpPr txBox="1"/>
          <p:nvPr>
            <p:ph idx="1" type="body"/>
          </p:nvPr>
        </p:nvSpPr>
        <p:spPr>
          <a:xfrm>
            <a:off x="278938" y="10762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Graphical Output - Bar Chart (2-bedroom)</a:t>
            </a:r>
            <a:endParaRPr sz="2000">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305" name="Google Shape;305;gbd05995f1c_0_67"/>
          <p:cNvSpPr txBox="1"/>
          <p:nvPr>
            <p:ph type="title"/>
          </p:nvPr>
        </p:nvSpPr>
        <p:spPr>
          <a:xfrm>
            <a:off x="344463"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pic>
        <p:nvPicPr>
          <p:cNvPr id="306" name="Google Shape;306;gbd05995f1c_0_67"/>
          <p:cNvPicPr preferRelativeResize="0"/>
          <p:nvPr/>
        </p:nvPicPr>
        <p:blipFill>
          <a:blip r:embed="rId3">
            <a:alphaModFix/>
          </a:blip>
          <a:stretch>
            <a:fillRect/>
          </a:stretch>
        </p:blipFill>
        <p:spPr>
          <a:xfrm>
            <a:off x="4456775" y="1477450"/>
            <a:ext cx="4687225" cy="3666050"/>
          </a:xfrm>
          <a:prstGeom prst="rect">
            <a:avLst/>
          </a:prstGeom>
          <a:noFill/>
          <a:ln>
            <a:noFill/>
          </a:ln>
        </p:spPr>
      </p:pic>
      <p:pic>
        <p:nvPicPr>
          <p:cNvPr id="307" name="Google Shape;307;gbd05995f1c_0_67"/>
          <p:cNvPicPr preferRelativeResize="0"/>
          <p:nvPr/>
        </p:nvPicPr>
        <p:blipFill>
          <a:blip r:embed="rId4">
            <a:alphaModFix/>
          </a:blip>
          <a:stretch>
            <a:fillRect/>
          </a:stretch>
        </p:blipFill>
        <p:spPr>
          <a:xfrm>
            <a:off x="278950" y="1477450"/>
            <a:ext cx="5794973" cy="3578426"/>
          </a:xfrm>
          <a:prstGeom prst="rect">
            <a:avLst/>
          </a:prstGeom>
          <a:noFill/>
          <a:ln>
            <a:noFill/>
          </a:ln>
        </p:spPr>
      </p:pic>
      <p:sp>
        <p:nvSpPr>
          <p:cNvPr id="308" name="Google Shape;308;gbd05995f1c_0_67"/>
          <p:cNvSpPr/>
          <p:nvPr/>
        </p:nvSpPr>
        <p:spPr>
          <a:xfrm>
            <a:off x="537800" y="1477450"/>
            <a:ext cx="3610500" cy="37515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idx="1" type="body"/>
          </p:nvPr>
        </p:nvSpPr>
        <p:spPr>
          <a:xfrm>
            <a:off x="377225" y="11080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dk1"/>
                </a:solidFill>
              </a:rPr>
              <a:t>Insights</a:t>
            </a:r>
            <a:endParaRPr b="1">
              <a:solidFill>
                <a:schemeClr val="dk1"/>
              </a:solidFill>
            </a:endParaRPr>
          </a:p>
          <a:p>
            <a:pPr indent="-342900" lvl="0" marL="457200" rtl="0" algn="l">
              <a:lnSpc>
                <a:spcPct val="115000"/>
              </a:lnSpc>
              <a:spcBef>
                <a:spcPts val="1600"/>
              </a:spcBef>
              <a:spcAft>
                <a:spcPts val="0"/>
              </a:spcAft>
              <a:buClr>
                <a:schemeClr val="dk1"/>
              </a:buClr>
              <a:buSzPts val="1800"/>
              <a:buChar char="●"/>
            </a:pPr>
            <a:r>
              <a:rPr lang="en">
                <a:solidFill>
                  <a:schemeClr val="dk1"/>
                </a:solidFill>
              </a:rPr>
              <a:t>A 1-bedroom unit in a good and centralized location like Queenstown and Tiong Bahrun can command more rent than a 2-bedroom unit in non-centralized locations like Seletar and Upper Thomson. </a:t>
            </a:r>
            <a:endParaRPr>
              <a:solidFill>
                <a:schemeClr val="dk1"/>
              </a:solidFill>
            </a:endParaRPr>
          </a:p>
          <a:p>
            <a:pPr indent="-342900" lvl="0" marL="457200" rtl="0" algn="l">
              <a:lnSpc>
                <a:spcPct val="115000"/>
              </a:lnSpc>
              <a:spcBef>
                <a:spcPts val="1600"/>
              </a:spcBef>
              <a:spcAft>
                <a:spcPts val="0"/>
              </a:spcAft>
              <a:buClr>
                <a:schemeClr val="dk1"/>
              </a:buClr>
              <a:buSzPts val="1800"/>
              <a:buChar char="●"/>
            </a:pPr>
            <a:r>
              <a:rPr lang="en">
                <a:solidFill>
                  <a:schemeClr val="dk1"/>
                </a:solidFill>
              </a:rPr>
              <a:t>Although Geylang is in a more central location, it’s reputation as the red-light district of Singapore has a great impact on its rental income and resale value. The pool of rental tenant will also include dubious characters.</a:t>
            </a:r>
            <a:endParaRPr>
              <a:solidFill>
                <a:schemeClr val="dk1"/>
              </a:solidFill>
            </a:endParaRPr>
          </a:p>
          <a:p>
            <a:pPr indent="-342900" lvl="0" marL="457200" rtl="0" algn="l">
              <a:lnSpc>
                <a:spcPct val="115000"/>
              </a:lnSpc>
              <a:spcBef>
                <a:spcPts val="1600"/>
              </a:spcBef>
              <a:spcAft>
                <a:spcPts val="0"/>
              </a:spcAft>
              <a:buClr>
                <a:schemeClr val="dk1"/>
              </a:buClr>
              <a:buSzPts val="1800"/>
              <a:buChar char="●"/>
            </a:pPr>
            <a:r>
              <a:rPr lang="en">
                <a:solidFill>
                  <a:schemeClr val="dk1"/>
                </a:solidFill>
              </a:rPr>
              <a:t>A 1-bedroom unit in Queenstown, Tiong Bahru and Pasir Panjang districts  or a 2-bedroom unit in Seletar and Geylang districts will generate a rental income sufficient to cover Mary’s monthly mortgage installments.</a:t>
            </a:r>
            <a:endParaRPr>
              <a:solidFill>
                <a:schemeClr val="dk1"/>
              </a:solidFill>
            </a:endParaRPr>
          </a:p>
          <a:p>
            <a:pPr indent="0" lvl="0" marL="457200" rtl="0" algn="l">
              <a:lnSpc>
                <a:spcPct val="115000"/>
              </a:lnSpc>
              <a:spcBef>
                <a:spcPts val="1600"/>
              </a:spcBef>
              <a:spcAft>
                <a:spcPts val="0"/>
              </a:spcAft>
              <a:buSzPts val="1800"/>
              <a:buNone/>
            </a:pPr>
            <a:r>
              <a:t/>
            </a:r>
            <a:endParaRPr>
              <a:solidFill>
                <a:schemeClr val="dk1"/>
              </a:solidFill>
            </a:endParaRPr>
          </a:p>
          <a:p>
            <a:pPr indent="0" lvl="0" marL="0" rtl="0" algn="l">
              <a:lnSpc>
                <a:spcPct val="115000"/>
              </a:lnSpc>
              <a:spcBef>
                <a:spcPts val="1600"/>
              </a:spcBef>
              <a:spcAft>
                <a:spcPts val="0"/>
              </a:spcAft>
              <a:buSzPts val="1800"/>
              <a:buNone/>
            </a:pPr>
            <a:r>
              <a:t/>
            </a:r>
            <a:endParaRPr b="1">
              <a:solidFill>
                <a:schemeClr val="dk1"/>
              </a:solidFill>
            </a:endParaRPr>
          </a:p>
          <a:p>
            <a:pPr indent="0" lvl="0" marL="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314" name="Google Shape;314;p48"/>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idx="1" type="body"/>
          </p:nvPr>
        </p:nvSpPr>
        <p:spPr>
          <a:xfrm>
            <a:off x="377225" y="11723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000">
                <a:solidFill>
                  <a:schemeClr val="dk1"/>
                </a:solidFill>
              </a:rPr>
              <a:t>Conclusion/Recommendations:</a:t>
            </a:r>
            <a:endParaRPr b="1" sz="2000">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Mary can get a </a:t>
            </a:r>
            <a:r>
              <a:rPr lang="en">
                <a:solidFill>
                  <a:schemeClr val="dk1"/>
                </a:solidFill>
              </a:rPr>
              <a:t>1-bedroom unit in Queenstown, Tiong Bahru and Pasir Panjang districts or a 2-bedroom unit in Seletar and Geylang districts to generate a rental income sufficient to cover her monthly mortgage installments.</a:t>
            </a:r>
            <a:endParaRPr b="1" sz="2000">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320" name="Google Shape;320;p49"/>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bd05995f1c_0_134"/>
          <p:cNvSpPr txBox="1"/>
          <p:nvPr>
            <p:ph idx="1" type="body"/>
          </p:nvPr>
        </p:nvSpPr>
        <p:spPr>
          <a:xfrm>
            <a:off x="377225" y="117230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As Mary is </a:t>
            </a:r>
            <a:r>
              <a:rPr lang="en">
                <a:solidFill>
                  <a:schemeClr val="dk1"/>
                </a:solidFill>
              </a:rPr>
              <a:t>concerned that 1-bedroom units may have low demand in the Resale and Rental market, she decides to plot the Pie Chart to an</a:t>
            </a:r>
            <a:r>
              <a:rPr lang="en">
                <a:solidFill>
                  <a:schemeClr val="dk1"/>
                </a:solidFill>
              </a:rPr>
              <a:t>alyse the Rental and Resale transaction volume for each condo size type based on floor area</a:t>
            </a:r>
            <a:endParaRPr/>
          </a:p>
          <a:p>
            <a:pPr indent="0" lvl="0" marL="457200" rtl="0" algn="l">
              <a:lnSpc>
                <a:spcPct val="115000"/>
              </a:lnSpc>
              <a:spcBef>
                <a:spcPts val="1600"/>
              </a:spcBef>
              <a:spcAft>
                <a:spcPts val="1600"/>
              </a:spcAft>
              <a:buSzPts val="1800"/>
              <a:buNone/>
            </a:pPr>
            <a:r>
              <a:t/>
            </a:r>
            <a:endParaRPr/>
          </a:p>
        </p:txBody>
      </p:sp>
      <p:sp>
        <p:nvSpPr>
          <p:cNvPr id="326" name="Google Shape;326;gbd05995f1c_0_134"/>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3,4 - Resale Transaction and Rental Contracts of Non-Landed Private Residential Properties</a:t>
            </a:r>
            <a:endParaRPr b="1" sz="2200">
              <a:solidFill>
                <a:srgbClr val="0B5394"/>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bd05995f1c_0_1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Nature of Dataset : as mentioned in the previous slides</a:t>
            </a:r>
            <a:endParaRPr b="1" sz="2000">
              <a:solidFill>
                <a:schemeClr val="dk1"/>
              </a:solidFill>
            </a:endParaRPr>
          </a:p>
          <a:p>
            <a:pPr indent="0" lvl="0" marL="0" rtl="0" algn="l">
              <a:lnSpc>
                <a:spcPct val="115000"/>
              </a:lnSpc>
              <a:spcBef>
                <a:spcPts val="0"/>
              </a:spcBef>
              <a:spcAft>
                <a:spcPts val="0"/>
              </a:spcAft>
              <a:buSzPts val="1800"/>
              <a:buNone/>
            </a:pPr>
            <a:r>
              <a:rPr b="1" lang="en" sz="2000">
                <a:solidFill>
                  <a:schemeClr val="dk1"/>
                </a:solidFill>
              </a:rPr>
              <a:t>Data Limitation : </a:t>
            </a:r>
            <a:r>
              <a:rPr lang="en" sz="2000">
                <a:solidFill>
                  <a:schemeClr val="dk1"/>
                </a:solidFill>
              </a:rPr>
              <a:t> </a:t>
            </a:r>
            <a:r>
              <a:rPr b="1" lang="en" sz="2000">
                <a:solidFill>
                  <a:schemeClr val="dk1"/>
                </a:solidFill>
              </a:rPr>
              <a:t>as mentioned in the previous slides</a:t>
            </a:r>
            <a:endParaRPr b="1" sz="2000">
              <a:solidFill>
                <a:schemeClr val="dk1"/>
              </a:solidFill>
            </a:endParaRPr>
          </a:p>
          <a:p>
            <a:pPr indent="0" lvl="0" marL="0" rtl="0" algn="l">
              <a:lnSpc>
                <a:spcPct val="115000"/>
              </a:lnSpc>
              <a:spcBef>
                <a:spcPts val="0"/>
              </a:spcBef>
              <a:spcAft>
                <a:spcPts val="0"/>
              </a:spcAft>
              <a:buSzPts val="1800"/>
              <a:buNone/>
            </a:pPr>
            <a:r>
              <a:t/>
            </a:r>
            <a:endParaRPr sz="2000">
              <a:solidFill>
                <a:schemeClr val="dk1"/>
              </a:solidFill>
            </a:endParaRPr>
          </a:p>
          <a:p>
            <a:pPr indent="0" lvl="0" marL="0" rtl="0" algn="l">
              <a:lnSpc>
                <a:spcPct val="115000"/>
              </a:lnSpc>
              <a:spcBef>
                <a:spcPts val="1600"/>
              </a:spcBef>
              <a:spcAft>
                <a:spcPts val="1600"/>
              </a:spcAft>
              <a:buSzPts val="1800"/>
              <a:buNone/>
            </a:pPr>
            <a:r>
              <a:t/>
            </a:r>
            <a:endParaRPr/>
          </a:p>
        </p:txBody>
      </p:sp>
      <p:sp>
        <p:nvSpPr>
          <p:cNvPr id="332" name="Google Shape;332;gbd05995f1c_0_139"/>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3,4 - Resale Transaction and Rental Contracts of Non-Landed Private Residential Properties</a:t>
            </a:r>
            <a:endParaRPr b="1" sz="2200">
              <a:solidFill>
                <a:srgbClr val="0B539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She plans to keep $200K from the sale proceeds for her Older son’s overseas education</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With 1.9 million left, she budgets $1 million for a 2-Bedroom unit for Rental Income and $900K for a 3-Bedroom unit for her family to stay.</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She plans to finance the costs of the 3-Bedroom unit with a Bank Housing Loan of around $500K</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Ideally, the rental income should </a:t>
            </a:r>
            <a:endParaRPr sz="2000">
              <a:solidFill>
                <a:srgbClr val="000000"/>
              </a:solidFill>
            </a:endParaRPr>
          </a:p>
          <a:p>
            <a:pPr indent="0" lvl="0" marL="457200" rtl="0" algn="l">
              <a:lnSpc>
                <a:spcPct val="115000"/>
              </a:lnSpc>
              <a:spcBef>
                <a:spcPts val="0"/>
              </a:spcBef>
              <a:spcAft>
                <a:spcPts val="0"/>
              </a:spcAft>
              <a:buNone/>
            </a:pPr>
            <a:r>
              <a:rPr lang="en" sz="2000">
                <a:solidFill>
                  <a:srgbClr val="000000"/>
                </a:solidFill>
              </a:rPr>
              <a:t>cover the monthly mortgage </a:t>
            </a:r>
            <a:endParaRPr sz="2000">
              <a:solidFill>
                <a:srgbClr val="000000"/>
              </a:solidFill>
            </a:endParaRPr>
          </a:p>
          <a:p>
            <a:pPr indent="0" lvl="0" marL="457200" rtl="0" algn="l">
              <a:lnSpc>
                <a:spcPct val="115000"/>
              </a:lnSpc>
              <a:spcBef>
                <a:spcPts val="0"/>
              </a:spcBef>
              <a:spcAft>
                <a:spcPts val="0"/>
              </a:spcAft>
              <a:buNone/>
            </a:pPr>
            <a:r>
              <a:rPr lang="en" sz="2000">
                <a:solidFill>
                  <a:srgbClr val="000000"/>
                </a:solidFill>
              </a:rPr>
              <a:t>repayment to prevent future </a:t>
            </a:r>
            <a:endParaRPr sz="2000">
              <a:solidFill>
                <a:srgbClr val="000000"/>
              </a:solidFill>
            </a:endParaRPr>
          </a:p>
          <a:p>
            <a:pPr indent="0" lvl="0" marL="457200" rtl="0" algn="l">
              <a:lnSpc>
                <a:spcPct val="115000"/>
              </a:lnSpc>
              <a:spcBef>
                <a:spcPts val="0"/>
              </a:spcBef>
              <a:spcAft>
                <a:spcPts val="0"/>
              </a:spcAft>
              <a:buNone/>
            </a:pPr>
            <a:r>
              <a:rPr lang="en" sz="2000">
                <a:solidFill>
                  <a:srgbClr val="000000"/>
                </a:solidFill>
              </a:rPr>
              <a:t>financial stress.</a:t>
            </a:r>
            <a:endParaRPr sz="2000">
              <a:solidFill>
                <a:srgbClr val="000000"/>
              </a:solidFill>
            </a:endParaRPr>
          </a:p>
          <a:p>
            <a:pPr indent="0" lvl="0" marL="1371600" rtl="0" algn="l">
              <a:lnSpc>
                <a:spcPct val="115000"/>
              </a:lnSpc>
              <a:spcBef>
                <a:spcPts val="1600"/>
              </a:spcBef>
              <a:spcAft>
                <a:spcPts val="0"/>
              </a:spcAft>
              <a:buSzPts val="1800"/>
              <a:buNone/>
            </a:pPr>
            <a:r>
              <a:t/>
            </a:r>
            <a:endParaRPr sz="2000">
              <a:solidFill>
                <a:srgbClr val="000000"/>
              </a:solidFill>
            </a:endParaRPr>
          </a:p>
          <a:p>
            <a:pPr indent="0" lvl="0" marL="457200" rtl="0" algn="l">
              <a:lnSpc>
                <a:spcPct val="115000"/>
              </a:lnSpc>
              <a:spcBef>
                <a:spcPts val="1600"/>
              </a:spcBef>
              <a:spcAft>
                <a:spcPts val="1600"/>
              </a:spcAft>
              <a:buSzPts val="1800"/>
              <a:buNone/>
            </a:pPr>
            <a:r>
              <a:t/>
            </a:r>
            <a:endParaRPr sz="2000">
              <a:solidFill>
                <a:srgbClr val="000000"/>
              </a:solidFill>
            </a:endParaRPr>
          </a:p>
        </p:txBody>
      </p:sp>
      <p:sp>
        <p:nvSpPr>
          <p:cNvPr id="78" name="Google Shape;78;p4"/>
          <p:cNvSpPr txBox="1"/>
          <p:nvPr>
            <p:ph type="title"/>
          </p:nvPr>
        </p:nvSpPr>
        <p:spPr>
          <a:xfrm>
            <a:off x="377225" y="445025"/>
            <a:ext cx="8520600" cy="5727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0B5394"/>
                </a:solidFill>
              </a:rPr>
              <a:t>Scenario</a:t>
            </a:r>
            <a:endParaRPr b="1">
              <a:solidFill>
                <a:srgbClr val="0B5394"/>
              </a:solidFill>
            </a:endParaRPr>
          </a:p>
        </p:txBody>
      </p:sp>
      <p:pic>
        <p:nvPicPr>
          <p:cNvPr id="79" name="Google Shape;79;p4"/>
          <p:cNvPicPr preferRelativeResize="0"/>
          <p:nvPr/>
        </p:nvPicPr>
        <p:blipFill>
          <a:blip r:embed="rId3">
            <a:alphaModFix/>
          </a:blip>
          <a:stretch>
            <a:fillRect/>
          </a:stretch>
        </p:blipFill>
        <p:spPr>
          <a:xfrm>
            <a:off x="4688775" y="2957150"/>
            <a:ext cx="4507050" cy="2186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bd48f0f2b3_0_8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chemeClr val="dk1"/>
                </a:solidFill>
              </a:rPr>
              <a:t>Process and Outcome</a:t>
            </a:r>
            <a:endParaRPr sz="14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To plot the Resale and Rental Transaction Pie charts</a:t>
            </a:r>
            <a:endParaRPr sz="14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Create 3 functions to extract data, process data and plot the graph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Concat the multiple data csv file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Filter by the minimum and maximum Floor size</a:t>
            </a:r>
            <a:endParaRPr>
              <a:solidFill>
                <a:schemeClr val="dk1"/>
              </a:solidFill>
            </a:endParaRPr>
          </a:p>
          <a:p>
            <a:pPr indent="0" lvl="0" marL="914400" rtl="0" algn="l">
              <a:lnSpc>
                <a:spcPct val="115000"/>
              </a:lnSpc>
              <a:spcBef>
                <a:spcPts val="0"/>
              </a:spcBef>
              <a:spcAft>
                <a:spcPts val="0"/>
              </a:spcAft>
              <a:buNone/>
            </a:pPr>
            <a:r>
              <a:rPr lang="en" sz="1400">
                <a:solidFill>
                  <a:schemeClr val="dk1"/>
                </a:solidFill>
              </a:rPr>
              <a:t>And count the Resale/Rental  transactions</a:t>
            </a:r>
            <a:r>
              <a:rPr lang="en" sz="1400">
                <a:solidFill>
                  <a:schemeClr val="dk1"/>
                </a:solidFill>
              </a:rPr>
              <a:t> for year 2020</a:t>
            </a:r>
            <a:endParaRPr sz="1400">
              <a:solidFill>
                <a:schemeClr val="dk1"/>
              </a:solidFill>
            </a:endParaRPr>
          </a:p>
          <a:p>
            <a:pPr indent="0" lvl="0" marL="914400" rtl="0" algn="l">
              <a:lnSpc>
                <a:spcPct val="115000"/>
              </a:lnSpc>
              <a:spcBef>
                <a:spcPts val="0"/>
              </a:spcBef>
              <a:spcAft>
                <a:spcPts val="0"/>
              </a:spcAft>
              <a:buNone/>
            </a:pPr>
            <a:r>
              <a:t/>
            </a:r>
            <a:endParaRPr sz="1400">
              <a:solidFill>
                <a:schemeClr val="dk1"/>
              </a:solidFill>
            </a:endParaRPr>
          </a:p>
          <a:p>
            <a:pPr indent="0" lvl="0" marL="914400" rtl="0" algn="l">
              <a:lnSpc>
                <a:spcPct val="115000"/>
              </a:lnSpc>
              <a:spcBef>
                <a:spcPts val="0"/>
              </a:spcBef>
              <a:spcAft>
                <a:spcPts val="0"/>
              </a:spcAft>
              <a:buNone/>
            </a:pPr>
            <a:r>
              <a:t/>
            </a:r>
            <a:endParaRPr sz="1400">
              <a:solidFill>
                <a:schemeClr val="dk1"/>
              </a:solidFill>
            </a:endParaRPr>
          </a:p>
          <a:p>
            <a:pPr indent="0" lvl="0" marL="914400" rtl="0" algn="l">
              <a:lnSpc>
                <a:spcPct val="115000"/>
              </a:lnSpc>
              <a:spcBef>
                <a:spcPts val="0"/>
              </a:spcBef>
              <a:spcAft>
                <a:spcPts val="0"/>
              </a:spcAft>
              <a:buNone/>
            </a:pPr>
            <a:r>
              <a:t/>
            </a:r>
            <a:endParaRPr sz="1400">
              <a:solidFill>
                <a:schemeClr val="dk1"/>
              </a:solidFill>
            </a:endParaRPr>
          </a:p>
          <a:p>
            <a:pPr indent="0" lvl="0" marL="914400" rtl="0" algn="l">
              <a:lnSpc>
                <a:spcPct val="115000"/>
              </a:lnSpc>
              <a:spcBef>
                <a:spcPts val="0"/>
              </a:spcBef>
              <a:spcAft>
                <a:spcPts val="0"/>
              </a:spcAft>
              <a:buNone/>
            </a:pPr>
            <a:r>
              <a:t/>
            </a:r>
            <a:endParaRPr sz="1400">
              <a:solidFill>
                <a:schemeClr val="dk1"/>
              </a:solidFill>
            </a:endParaRPr>
          </a:p>
          <a:p>
            <a:pPr indent="0" lvl="0" marL="914400" rtl="0" algn="l">
              <a:lnSpc>
                <a:spcPct val="115000"/>
              </a:lnSpc>
              <a:spcBef>
                <a:spcPts val="0"/>
              </a:spcBef>
              <a:spcAft>
                <a:spcPts val="0"/>
              </a:spcAft>
              <a:buNone/>
            </a:pPr>
            <a:r>
              <a:t/>
            </a:r>
            <a:endParaRPr sz="14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Plot</a:t>
            </a:r>
            <a:r>
              <a:rPr lang="en">
                <a:solidFill>
                  <a:schemeClr val="dk1"/>
                </a:solidFill>
              </a:rPr>
              <a:t> Pie Charts                                                               </a:t>
            </a:r>
            <a:endParaRPr/>
          </a:p>
        </p:txBody>
      </p:sp>
      <p:pic>
        <p:nvPicPr>
          <p:cNvPr id="338" name="Google Shape;338;gbd48f0f2b3_0_88"/>
          <p:cNvPicPr preferRelativeResize="0"/>
          <p:nvPr/>
        </p:nvPicPr>
        <p:blipFill>
          <a:blip r:embed="rId3">
            <a:alphaModFix/>
          </a:blip>
          <a:stretch>
            <a:fillRect/>
          </a:stretch>
        </p:blipFill>
        <p:spPr>
          <a:xfrm>
            <a:off x="5345850" y="2218147"/>
            <a:ext cx="3874350" cy="1019975"/>
          </a:xfrm>
          <a:prstGeom prst="rect">
            <a:avLst/>
          </a:prstGeom>
          <a:noFill/>
          <a:ln>
            <a:noFill/>
          </a:ln>
          <a:effectLst>
            <a:outerShdw blurRad="57150" rotWithShape="0" algn="bl" dir="5400000" dist="19050">
              <a:srgbClr val="000000">
                <a:alpha val="50000"/>
              </a:srgbClr>
            </a:outerShdw>
          </a:effectLst>
        </p:spPr>
      </p:pic>
      <p:sp>
        <p:nvSpPr>
          <p:cNvPr id="339" name="Google Shape;339;gbd48f0f2b3_0_88"/>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3,4 - Resale Transaction and Rental Contracts of Non-Landed Private Residential Properties</a:t>
            </a:r>
            <a:endParaRPr b="1" sz="2200">
              <a:solidFill>
                <a:srgbClr val="0B5394"/>
              </a:solidFill>
            </a:endParaRPr>
          </a:p>
        </p:txBody>
      </p:sp>
      <p:pic>
        <p:nvPicPr>
          <p:cNvPr id="340" name="Google Shape;340;gbd48f0f2b3_0_88"/>
          <p:cNvPicPr preferRelativeResize="0"/>
          <p:nvPr/>
        </p:nvPicPr>
        <p:blipFill>
          <a:blip r:embed="rId4">
            <a:alphaModFix/>
          </a:blip>
          <a:stretch>
            <a:fillRect/>
          </a:stretch>
        </p:blipFill>
        <p:spPr>
          <a:xfrm>
            <a:off x="377225" y="4568875"/>
            <a:ext cx="8268976" cy="494725"/>
          </a:xfrm>
          <a:prstGeom prst="rect">
            <a:avLst/>
          </a:prstGeom>
          <a:noFill/>
          <a:ln>
            <a:noFill/>
          </a:ln>
          <a:effectLst>
            <a:outerShdw blurRad="57150" rotWithShape="0" algn="bl" dir="5400000" dist="19050">
              <a:srgbClr val="000000">
                <a:alpha val="50000"/>
              </a:srgbClr>
            </a:outerShdw>
          </a:effectLst>
        </p:spPr>
      </p:pic>
      <p:pic>
        <p:nvPicPr>
          <p:cNvPr id="341" name="Google Shape;341;gbd48f0f2b3_0_88"/>
          <p:cNvPicPr preferRelativeResize="0"/>
          <p:nvPr/>
        </p:nvPicPr>
        <p:blipFill>
          <a:blip r:embed="rId5">
            <a:alphaModFix/>
          </a:blip>
          <a:stretch>
            <a:fillRect/>
          </a:stretch>
        </p:blipFill>
        <p:spPr>
          <a:xfrm>
            <a:off x="584488" y="3751463"/>
            <a:ext cx="3819525" cy="352425"/>
          </a:xfrm>
          <a:prstGeom prst="rect">
            <a:avLst/>
          </a:prstGeom>
          <a:noFill/>
          <a:ln>
            <a:noFill/>
          </a:ln>
          <a:effectLst>
            <a:outerShdw blurRad="57150" rotWithShape="0" algn="bl" dir="5400000" dist="19050">
              <a:srgbClr val="000000">
                <a:alpha val="50000"/>
              </a:srgbClr>
            </a:outerShdw>
          </a:effectLst>
        </p:spPr>
      </p:pic>
      <p:pic>
        <p:nvPicPr>
          <p:cNvPr id="342" name="Google Shape;342;gbd48f0f2b3_0_88"/>
          <p:cNvPicPr preferRelativeResize="0"/>
          <p:nvPr/>
        </p:nvPicPr>
        <p:blipFill>
          <a:blip r:embed="rId6">
            <a:alphaModFix/>
          </a:blip>
          <a:stretch>
            <a:fillRect/>
          </a:stretch>
        </p:blipFill>
        <p:spPr>
          <a:xfrm>
            <a:off x="96925" y="3299538"/>
            <a:ext cx="6457950" cy="3905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bd05995f1c_0_1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Graphical Output - Pie Chart </a:t>
            </a:r>
            <a:endParaRPr sz="2000">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348" name="Google Shape;348;gbd05995f1c_0_160"/>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3,4 - Resale Transaction and Rental Contracts of Non-Landed Private Residential Properties</a:t>
            </a:r>
            <a:endParaRPr b="1" sz="2200">
              <a:solidFill>
                <a:srgbClr val="0B5394"/>
              </a:solidFill>
            </a:endParaRPr>
          </a:p>
        </p:txBody>
      </p:sp>
      <p:pic>
        <p:nvPicPr>
          <p:cNvPr id="349" name="Google Shape;349;gbd05995f1c_0_160"/>
          <p:cNvPicPr preferRelativeResize="0"/>
          <p:nvPr/>
        </p:nvPicPr>
        <p:blipFill>
          <a:blip r:embed="rId3">
            <a:alphaModFix/>
          </a:blip>
          <a:stretch>
            <a:fillRect/>
          </a:stretch>
        </p:blipFill>
        <p:spPr>
          <a:xfrm>
            <a:off x="483350" y="1634150"/>
            <a:ext cx="3570932" cy="3416400"/>
          </a:xfrm>
          <a:prstGeom prst="rect">
            <a:avLst/>
          </a:prstGeom>
          <a:noFill/>
          <a:ln>
            <a:noFill/>
          </a:ln>
        </p:spPr>
      </p:pic>
      <p:pic>
        <p:nvPicPr>
          <p:cNvPr id="350" name="Google Shape;350;gbd05995f1c_0_160"/>
          <p:cNvPicPr preferRelativeResize="0"/>
          <p:nvPr/>
        </p:nvPicPr>
        <p:blipFill>
          <a:blip r:embed="rId4">
            <a:alphaModFix/>
          </a:blip>
          <a:stretch>
            <a:fillRect/>
          </a:stretch>
        </p:blipFill>
        <p:spPr>
          <a:xfrm>
            <a:off x="5307410" y="1634150"/>
            <a:ext cx="3421813" cy="34163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be1ca2b2f9_0_29"/>
          <p:cNvSpPr txBox="1"/>
          <p:nvPr>
            <p:ph idx="1" type="body"/>
          </p:nvPr>
        </p:nvSpPr>
        <p:spPr>
          <a:xfrm>
            <a:off x="377225" y="11080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dk1"/>
                </a:solidFill>
              </a:rPr>
              <a:t>Insights</a:t>
            </a:r>
            <a:endParaRPr b="1">
              <a:solidFill>
                <a:schemeClr val="dk1"/>
              </a:solidFill>
            </a:endParaRPr>
          </a:p>
          <a:p>
            <a:pPr indent="-342900" lvl="0" marL="457200" rtl="0" algn="l">
              <a:lnSpc>
                <a:spcPct val="115000"/>
              </a:lnSpc>
              <a:spcBef>
                <a:spcPts val="1600"/>
              </a:spcBef>
              <a:spcAft>
                <a:spcPts val="0"/>
              </a:spcAft>
              <a:buClr>
                <a:schemeClr val="dk1"/>
              </a:buClr>
              <a:buSzPts val="1800"/>
              <a:buChar char="●"/>
            </a:pPr>
            <a:r>
              <a:rPr lang="en">
                <a:solidFill>
                  <a:schemeClr val="dk1"/>
                </a:solidFill>
              </a:rPr>
              <a:t>There is slightly more Resale and Rental demand for units of floor area 751 - 1000 sqft (2-bedroom) units (about 3% more) compared to units of floor area 500 - 750 sqft (1-bedroom) units</a:t>
            </a:r>
            <a:endParaRPr>
              <a:solidFill>
                <a:schemeClr val="dk1"/>
              </a:solidFill>
            </a:endParaRPr>
          </a:p>
          <a:p>
            <a:pPr indent="-342900" lvl="0" marL="457200" rtl="0" algn="l">
              <a:lnSpc>
                <a:spcPct val="115000"/>
              </a:lnSpc>
              <a:spcBef>
                <a:spcPts val="1600"/>
              </a:spcBef>
              <a:spcAft>
                <a:spcPts val="0"/>
              </a:spcAft>
              <a:buClr>
                <a:schemeClr val="dk1"/>
              </a:buClr>
              <a:buSzPts val="1800"/>
              <a:buChar char="●"/>
            </a:pPr>
            <a:r>
              <a:rPr lang="en">
                <a:solidFill>
                  <a:schemeClr val="dk1"/>
                </a:solidFill>
              </a:rPr>
              <a:t>This could be due to the shrinking size of families in Singapore as a result of  low birth rates and low marriage rate. Hence, there are comparable demand for the smaller 1-bedroom units</a:t>
            </a:r>
            <a:endParaRPr>
              <a:solidFill>
                <a:schemeClr val="dk1"/>
              </a:solidFill>
            </a:endParaRPr>
          </a:p>
          <a:p>
            <a:pPr indent="0" lvl="0" marL="0" rtl="0" algn="l">
              <a:lnSpc>
                <a:spcPct val="115000"/>
              </a:lnSpc>
              <a:spcBef>
                <a:spcPts val="1600"/>
              </a:spcBef>
              <a:spcAft>
                <a:spcPts val="0"/>
              </a:spcAft>
              <a:buSzPts val="1800"/>
              <a:buNone/>
            </a:pPr>
            <a:r>
              <a:t/>
            </a:r>
            <a:endParaRPr b="1">
              <a:solidFill>
                <a:schemeClr val="dk1"/>
              </a:solidFill>
            </a:endParaRPr>
          </a:p>
          <a:p>
            <a:pPr indent="0" lvl="0" marL="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356" name="Google Shape;356;gbe1ca2b2f9_0_29"/>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3,4 - Resale Transaction and Rental Contracts of Non-Landed Private Residential Properties</a:t>
            </a:r>
            <a:endParaRPr b="1" sz="2200">
              <a:solidFill>
                <a:srgbClr val="0B5394"/>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be1ca2b2f9_0_34"/>
          <p:cNvSpPr txBox="1"/>
          <p:nvPr>
            <p:ph idx="1" type="body"/>
          </p:nvPr>
        </p:nvSpPr>
        <p:spPr>
          <a:xfrm>
            <a:off x="377225" y="11723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000">
                <a:solidFill>
                  <a:schemeClr val="dk1"/>
                </a:solidFill>
              </a:rPr>
              <a:t>Conclusion/Recommendations:</a:t>
            </a:r>
            <a:endParaRPr b="1" sz="20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2000">
                <a:solidFill>
                  <a:schemeClr val="dk1"/>
                </a:solidFill>
              </a:rPr>
              <a:t>With declining Birth rates and Marriage rates, there will be growing demands for the smaller 1-bedroom units. This will help to address the Resale and Rental demands concerns that Mary has about investing in 1-bedroom units</a:t>
            </a:r>
            <a:endParaRPr sz="2000">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362" name="Google Shape;362;gbe1ca2b2f9_0_34"/>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3,4 - Resale Transaction and Rental Contracts of Non-Landed Private Residential Properties</a:t>
            </a:r>
            <a:endParaRPr b="1" sz="2200">
              <a:solidFill>
                <a:srgbClr val="0B5394"/>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be1ca2b2f9_0_41"/>
          <p:cNvSpPr txBox="1"/>
          <p:nvPr>
            <p:ph idx="1" type="body"/>
          </p:nvPr>
        </p:nvSpPr>
        <p:spPr>
          <a:xfrm>
            <a:off x="377225" y="117230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Mary would like to find out which Condos command the Highest Rental in the selected districts :</a:t>
            </a:r>
            <a:endParaRPr>
              <a:solidFill>
                <a:schemeClr val="dk1"/>
              </a:solidFill>
            </a:endParaRPr>
          </a:p>
          <a:p>
            <a:pPr indent="0" lvl="0" marL="457200" rtl="0" algn="l">
              <a:spcBef>
                <a:spcPts val="0"/>
              </a:spcBef>
              <a:spcAft>
                <a:spcPts val="0"/>
              </a:spcAft>
              <a:buNone/>
            </a:pPr>
            <a:r>
              <a:rPr lang="en">
                <a:solidFill>
                  <a:schemeClr val="dk1"/>
                </a:solidFill>
              </a:rPr>
              <a:t>For </a:t>
            </a:r>
            <a:r>
              <a:rPr lang="en">
                <a:solidFill>
                  <a:schemeClr val="dk1"/>
                </a:solidFill>
              </a:rPr>
              <a:t>1 Bedroom - Queenstown,Tiong Bahru (03), Pasir Panjang (05)</a:t>
            </a:r>
            <a:endParaRPr>
              <a:solidFill>
                <a:schemeClr val="dk1"/>
              </a:solidFill>
            </a:endParaRPr>
          </a:p>
          <a:p>
            <a:pPr indent="0" lvl="0" marL="457200" rtl="0" algn="l">
              <a:spcBef>
                <a:spcPts val="0"/>
              </a:spcBef>
              <a:spcAft>
                <a:spcPts val="0"/>
              </a:spcAft>
              <a:buNone/>
            </a:pPr>
            <a:r>
              <a:rPr lang="en">
                <a:solidFill>
                  <a:schemeClr val="dk1"/>
                </a:solidFill>
              </a:rPr>
              <a:t>For 2 Bedroom : Geylang (14), Seletar (28)</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She decides to plot Box plots for the Top 10 cheapest Condos in each selected district</a:t>
            </a:r>
            <a:endParaRPr>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368" name="Google Shape;368;gbe1ca2b2f9_0_41"/>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bd05995f1c_0_9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Nature of Dataset : as mentioned in previous slides</a:t>
            </a:r>
            <a:endParaRPr b="1" sz="2000">
              <a:solidFill>
                <a:schemeClr val="dk1"/>
              </a:solidFill>
            </a:endParaRPr>
          </a:p>
          <a:p>
            <a:pPr indent="0" lvl="0" marL="0" rtl="0" algn="l">
              <a:lnSpc>
                <a:spcPct val="115000"/>
              </a:lnSpc>
              <a:spcBef>
                <a:spcPts val="0"/>
              </a:spcBef>
              <a:spcAft>
                <a:spcPts val="0"/>
              </a:spcAft>
              <a:buSzPts val="1800"/>
              <a:buNone/>
            </a:pPr>
            <a:r>
              <a:rPr b="1" lang="en" sz="2000">
                <a:solidFill>
                  <a:schemeClr val="dk1"/>
                </a:solidFill>
              </a:rPr>
              <a:t>Data Limitation : </a:t>
            </a:r>
            <a:r>
              <a:rPr lang="en" sz="2000">
                <a:solidFill>
                  <a:schemeClr val="dk1"/>
                </a:solidFill>
              </a:rPr>
              <a:t> </a:t>
            </a:r>
            <a:r>
              <a:rPr b="1" lang="en" sz="2000">
                <a:solidFill>
                  <a:schemeClr val="dk1"/>
                </a:solidFill>
              </a:rPr>
              <a:t>as mentioned in previous slides</a:t>
            </a:r>
            <a:endParaRPr b="1" sz="2000">
              <a:solidFill>
                <a:schemeClr val="dk1"/>
              </a:solidFill>
            </a:endParaRPr>
          </a:p>
          <a:p>
            <a:pPr indent="0" lvl="0" marL="0" rtl="0" algn="l">
              <a:lnSpc>
                <a:spcPct val="115000"/>
              </a:lnSpc>
              <a:spcBef>
                <a:spcPts val="0"/>
              </a:spcBef>
              <a:spcAft>
                <a:spcPts val="0"/>
              </a:spcAft>
              <a:buSzPts val="1800"/>
              <a:buNone/>
            </a:pPr>
            <a:r>
              <a:t/>
            </a:r>
            <a:endParaRPr sz="2000">
              <a:solidFill>
                <a:schemeClr val="dk1"/>
              </a:solidFill>
            </a:endParaRPr>
          </a:p>
          <a:p>
            <a:pPr indent="0" lvl="0" marL="0" rtl="0" algn="l">
              <a:lnSpc>
                <a:spcPct val="115000"/>
              </a:lnSpc>
              <a:spcBef>
                <a:spcPts val="1600"/>
              </a:spcBef>
              <a:spcAft>
                <a:spcPts val="1600"/>
              </a:spcAft>
              <a:buSzPts val="1800"/>
              <a:buNone/>
            </a:pPr>
            <a:r>
              <a:t/>
            </a:r>
            <a:endParaRPr/>
          </a:p>
        </p:txBody>
      </p:sp>
      <p:sp>
        <p:nvSpPr>
          <p:cNvPr id="374" name="Google Shape;374;gbd05995f1c_0_99"/>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bd48f0f2b3_0_10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chemeClr val="dk1"/>
                </a:solidFill>
              </a:rPr>
              <a:t>Process and Outcome</a:t>
            </a:r>
            <a:endParaRPr sz="14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To plot the Top Highest Rental Districts Bar Charts:</a:t>
            </a:r>
            <a:endParaRPr sz="14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Create 3 functions to extract data, process data and plot the graph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Concat the multiple data csv files, load the html file</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Filter for selected District</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Group  by Project </a:t>
            </a:r>
            <a:r>
              <a:rPr lang="en" sz="1400">
                <a:solidFill>
                  <a:schemeClr val="dk1"/>
                </a:solidFill>
              </a:rPr>
              <a:t>to get Median rent for project </a:t>
            </a:r>
            <a:r>
              <a:rPr lang="en">
                <a:solidFill>
                  <a:schemeClr val="dk1"/>
                </a:solidFill>
              </a:rPr>
              <a:t>and</a:t>
            </a:r>
            <a:endParaRPr>
              <a:solidFill>
                <a:schemeClr val="dk1"/>
              </a:solidFill>
            </a:endParaRPr>
          </a:p>
          <a:p>
            <a:pPr indent="0" lvl="0" marL="914400" rtl="0" algn="l">
              <a:lnSpc>
                <a:spcPct val="115000"/>
              </a:lnSpc>
              <a:spcBef>
                <a:spcPts val="0"/>
              </a:spcBef>
              <a:spcAft>
                <a:spcPts val="0"/>
              </a:spcAft>
              <a:buNone/>
            </a:pPr>
            <a:r>
              <a:rPr lang="en" sz="1400">
                <a:solidFill>
                  <a:schemeClr val="dk1"/>
                </a:solidFill>
              </a:rPr>
              <a:t>sort in descending order </a:t>
            </a:r>
            <a:endParaRPr sz="14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Plot Box Plots                                                               </a:t>
            </a:r>
            <a:endParaRPr/>
          </a:p>
        </p:txBody>
      </p:sp>
      <p:pic>
        <p:nvPicPr>
          <p:cNvPr id="380" name="Google Shape;380;gbd48f0f2b3_0_109"/>
          <p:cNvPicPr preferRelativeResize="0"/>
          <p:nvPr/>
        </p:nvPicPr>
        <p:blipFill>
          <a:blip r:embed="rId3">
            <a:alphaModFix/>
          </a:blip>
          <a:stretch>
            <a:fillRect/>
          </a:stretch>
        </p:blipFill>
        <p:spPr>
          <a:xfrm>
            <a:off x="5556075" y="2218147"/>
            <a:ext cx="3874350" cy="1019975"/>
          </a:xfrm>
          <a:prstGeom prst="rect">
            <a:avLst/>
          </a:prstGeom>
          <a:noFill/>
          <a:ln>
            <a:noFill/>
          </a:ln>
          <a:effectLst>
            <a:outerShdw blurRad="57150" rotWithShape="0" algn="bl" dir="5400000" dist="19050">
              <a:srgbClr val="000000">
                <a:alpha val="50000"/>
              </a:srgbClr>
            </a:outerShdw>
          </a:effectLst>
        </p:spPr>
      </p:pic>
      <p:sp>
        <p:nvSpPr>
          <p:cNvPr id="381" name="Google Shape;381;gbd48f0f2b3_0_109"/>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pic>
        <p:nvPicPr>
          <p:cNvPr id="382" name="Google Shape;382;gbd48f0f2b3_0_109"/>
          <p:cNvPicPr preferRelativeResize="0"/>
          <p:nvPr/>
        </p:nvPicPr>
        <p:blipFill>
          <a:blip r:embed="rId4">
            <a:alphaModFix/>
          </a:blip>
          <a:stretch>
            <a:fillRect/>
          </a:stretch>
        </p:blipFill>
        <p:spPr>
          <a:xfrm>
            <a:off x="1315650" y="4438550"/>
            <a:ext cx="5457825" cy="257175"/>
          </a:xfrm>
          <a:prstGeom prst="rect">
            <a:avLst/>
          </a:prstGeom>
          <a:noFill/>
          <a:ln>
            <a:noFill/>
          </a:ln>
          <a:effectLst>
            <a:outerShdw blurRad="57150" rotWithShape="0" algn="bl" dir="5400000" dist="19050">
              <a:srgbClr val="000000">
                <a:alpha val="50000"/>
              </a:srgbClr>
            </a:outerShdw>
          </a:effectLst>
        </p:spPr>
      </p:pic>
      <p:pic>
        <p:nvPicPr>
          <p:cNvPr id="383" name="Google Shape;383;gbd48f0f2b3_0_109"/>
          <p:cNvPicPr preferRelativeResize="0"/>
          <p:nvPr/>
        </p:nvPicPr>
        <p:blipFill>
          <a:blip r:embed="rId5">
            <a:alphaModFix/>
          </a:blip>
          <a:stretch>
            <a:fillRect/>
          </a:stretch>
        </p:blipFill>
        <p:spPr>
          <a:xfrm>
            <a:off x="100387" y="3383725"/>
            <a:ext cx="8943225" cy="695850"/>
          </a:xfrm>
          <a:prstGeom prst="rect">
            <a:avLst/>
          </a:prstGeom>
          <a:noFill/>
          <a:ln>
            <a:noFill/>
          </a:ln>
          <a:effectLst>
            <a:outerShdw blurRad="57150" rotWithShape="0" algn="bl" dir="5400000" dist="19050">
              <a:srgbClr val="000000">
                <a:alpha val="50000"/>
              </a:srgbClr>
            </a:outerShdw>
          </a:effectLst>
        </p:spPr>
      </p:pic>
      <p:pic>
        <p:nvPicPr>
          <p:cNvPr id="384" name="Google Shape;384;gbd48f0f2b3_0_109"/>
          <p:cNvPicPr preferRelativeResize="0"/>
          <p:nvPr/>
        </p:nvPicPr>
        <p:blipFill>
          <a:blip r:embed="rId6">
            <a:alphaModFix/>
          </a:blip>
          <a:stretch>
            <a:fillRect/>
          </a:stretch>
        </p:blipFill>
        <p:spPr>
          <a:xfrm>
            <a:off x="2780225" y="1076275"/>
            <a:ext cx="6052075" cy="522679"/>
          </a:xfrm>
          <a:prstGeom prst="rect">
            <a:avLst/>
          </a:prstGeom>
          <a:noFill/>
          <a:ln>
            <a:noFill/>
          </a:ln>
          <a:effectLst>
            <a:outerShdw blurRad="57150" rotWithShape="0" algn="bl" dir="5400000" dist="19050">
              <a:srgbClr val="000000">
                <a:alpha val="50000"/>
              </a:srgbClr>
            </a:outerShdw>
          </a:effectLst>
        </p:spPr>
      </p:pic>
      <p:pic>
        <p:nvPicPr>
          <p:cNvPr id="385" name="Google Shape;385;gbd48f0f2b3_0_109"/>
          <p:cNvPicPr preferRelativeResize="0"/>
          <p:nvPr/>
        </p:nvPicPr>
        <p:blipFill>
          <a:blip r:embed="rId7">
            <a:alphaModFix/>
          </a:blip>
          <a:stretch>
            <a:fillRect/>
          </a:stretch>
        </p:blipFill>
        <p:spPr>
          <a:xfrm>
            <a:off x="152400" y="4848125"/>
            <a:ext cx="1655500" cy="1429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bd05995f1c_0_126"/>
          <p:cNvSpPr txBox="1"/>
          <p:nvPr>
            <p:ph idx="1" type="body"/>
          </p:nvPr>
        </p:nvSpPr>
        <p:spPr>
          <a:xfrm>
            <a:off x="311700" y="10000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Graphical Output - Box Plots - Queenstown, Tiong Bahru (03)</a:t>
            </a:r>
            <a:endParaRPr sz="2000">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391" name="Google Shape;391;gbd05995f1c_0_126"/>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pic>
        <p:nvPicPr>
          <p:cNvPr id="392" name="Google Shape;392;gbd05995f1c_0_126"/>
          <p:cNvPicPr preferRelativeResize="0"/>
          <p:nvPr/>
        </p:nvPicPr>
        <p:blipFill>
          <a:blip r:embed="rId3">
            <a:alphaModFix/>
          </a:blip>
          <a:stretch>
            <a:fillRect/>
          </a:stretch>
        </p:blipFill>
        <p:spPr>
          <a:xfrm>
            <a:off x="1009075" y="1422725"/>
            <a:ext cx="7035524" cy="3720776"/>
          </a:xfrm>
          <a:prstGeom prst="rect">
            <a:avLst/>
          </a:prstGeom>
          <a:noFill/>
          <a:ln>
            <a:noFill/>
          </a:ln>
        </p:spPr>
      </p:pic>
      <p:sp>
        <p:nvSpPr>
          <p:cNvPr id="393" name="Google Shape;393;gbd05995f1c_0_126"/>
          <p:cNvSpPr/>
          <p:nvPr/>
        </p:nvSpPr>
        <p:spPr>
          <a:xfrm>
            <a:off x="840900" y="1477450"/>
            <a:ext cx="3307500" cy="37515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bd48f0f2b3_0_26"/>
          <p:cNvSpPr txBox="1"/>
          <p:nvPr>
            <p:ph idx="1" type="body"/>
          </p:nvPr>
        </p:nvSpPr>
        <p:spPr>
          <a:xfrm>
            <a:off x="311700" y="10000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Graphical Output - Box Plots - Pasir Panjang, Clementi (05)</a:t>
            </a:r>
            <a:endParaRPr sz="2000">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399" name="Google Shape;399;gbd48f0f2b3_0_26"/>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pic>
        <p:nvPicPr>
          <p:cNvPr id="400" name="Google Shape;400;gbd48f0f2b3_0_26"/>
          <p:cNvPicPr preferRelativeResize="0"/>
          <p:nvPr/>
        </p:nvPicPr>
        <p:blipFill>
          <a:blip r:embed="rId3">
            <a:alphaModFix/>
          </a:blip>
          <a:stretch>
            <a:fillRect/>
          </a:stretch>
        </p:blipFill>
        <p:spPr>
          <a:xfrm>
            <a:off x="981050" y="1397450"/>
            <a:ext cx="7616375" cy="3746050"/>
          </a:xfrm>
          <a:prstGeom prst="rect">
            <a:avLst/>
          </a:prstGeom>
          <a:noFill/>
          <a:ln>
            <a:noFill/>
          </a:ln>
        </p:spPr>
      </p:pic>
      <p:sp>
        <p:nvSpPr>
          <p:cNvPr id="401" name="Google Shape;401;gbd48f0f2b3_0_26"/>
          <p:cNvSpPr/>
          <p:nvPr/>
        </p:nvSpPr>
        <p:spPr>
          <a:xfrm>
            <a:off x="840900" y="1477450"/>
            <a:ext cx="2733000" cy="37515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bd48f0f2b3_0_14"/>
          <p:cNvSpPr txBox="1"/>
          <p:nvPr>
            <p:ph idx="1" type="body"/>
          </p:nvPr>
        </p:nvSpPr>
        <p:spPr>
          <a:xfrm>
            <a:off x="311700" y="10000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Graphical Output - Box Plots - Geylang, Eunos (14)</a:t>
            </a:r>
            <a:endParaRPr sz="2000">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407" name="Google Shape;407;gbd48f0f2b3_0_14"/>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pic>
        <p:nvPicPr>
          <p:cNvPr id="408" name="Google Shape;408;gbd48f0f2b3_0_14"/>
          <p:cNvPicPr preferRelativeResize="0"/>
          <p:nvPr/>
        </p:nvPicPr>
        <p:blipFill>
          <a:blip r:embed="rId3">
            <a:alphaModFix/>
          </a:blip>
          <a:stretch>
            <a:fillRect/>
          </a:stretch>
        </p:blipFill>
        <p:spPr>
          <a:xfrm>
            <a:off x="797675" y="1390575"/>
            <a:ext cx="7167874" cy="3644324"/>
          </a:xfrm>
          <a:prstGeom prst="rect">
            <a:avLst/>
          </a:prstGeom>
          <a:noFill/>
          <a:ln>
            <a:noFill/>
          </a:ln>
        </p:spPr>
      </p:pic>
      <p:sp>
        <p:nvSpPr>
          <p:cNvPr id="409" name="Google Shape;409;gbd48f0f2b3_0_14"/>
          <p:cNvSpPr/>
          <p:nvPr/>
        </p:nvSpPr>
        <p:spPr>
          <a:xfrm>
            <a:off x="840900" y="1477450"/>
            <a:ext cx="3307500" cy="37515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000000"/>
              </a:buClr>
              <a:buSzPts val="1900"/>
              <a:buChar char="●"/>
            </a:pPr>
            <a:r>
              <a:rPr lang="en" sz="1900">
                <a:solidFill>
                  <a:srgbClr val="000000"/>
                </a:solidFill>
              </a:rPr>
              <a:t>She </a:t>
            </a:r>
            <a:r>
              <a:rPr lang="en" sz="1900">
                <a:solidFill>
                  <a:srgbClr val="000000"/>
                </a:solidFill>
              </a:rPr>
              <a:t>would like to find answers to the following questions :</a:t>
            </a:r>
            <a:endParaRPr sz="1900">
              <a:solidFill>
                <a:srgbClr val="000000"/>
              </a:solidFill>
            </a:endParaRPr>
          </a:p>
          <a:p>
            <a:pPr indent="-349250" lvl="0" marL="914400" rtl="0" algn="l">
              <a:lnSpc>
                <a:spcPct val="115000"/>
              </a:lnSpc>
              <a:spcBef>
                <a:spcPts val="0"/>
              </a:spcBef>
              <a:spcAft>
                <a:spcPts val="0"/>
              </a:spcAft>
              <a:buClr>
                <a:srgbClr val="000000"/>
              </a:buClr>
              <a:buSzPts val="1900"/>
              <a:buAutoNum type="arabicPeriod"/>
            </a:pPr>
            <a:r>
              <a:rPr lang="en" sz="1900">
                <a:solidFill>
                  <a:schemeClr val="dk1"/>
                </a:solidFill>
              </a:rPr>
              <a:t>I</a:t>
            </a:r>
            <a:r>
              <a:rPr lang="en" sz="1900">
                <a:solidFill>
                  <a:schemeClr val="dk1"/>
                </a:solidFill>
              </a:rPr>
              <a:t>s it a good investment choice to invest in second condo unit for Capital Gains and Rental Income?</a:t>
            </a:r>
            <a:endParaRPr sz="1900">
              <a:solidFill>
                <a:schemeClr val="dk1"/>
              </a:solidFill>
            </a:endParaRPr>
          </a:p>
          <a:p>
            <a:pPr indent="-349250" lvl="0" marL="914400" rtl="0" algn="l">
              <a:lnSpc>
                <a:spcPct val="115000"/>
              </a:lnSpc>
              <a:spcBef>
                <a:spcPts val="0"/>
              </a:spcBef>
              <a:spcAft>
                <a:spcPts val="0"/>
              </a:spcAft>
              <a:buClr>
                <a:srgbClr val="000000"/>
              </a:buClr>
              <a:buSzPts val="1900"/>
              <a:buAutoNum type="arabicPeriod"/>
            </a:pPr>
            <a:r>
              <a:rPr lang="en" sz="1900">
                <a:solidFill>
                  <a:srgbClr val="000000"/>
                </a:solidFill>
              </a:rPr>
              <a:t>Which type of non-landed residential private property can she afford? 1,2,3-bedroom? In which districts?</a:t>
            </a:r>
            <a:endParaRPr sz="1900">
              <a:solidFill>
                <a:srgbClr val="000000"/>
              </a:solidFill>
            </a:endParaRPr>
          </a:p>
          <a:p>
            <a:pPr indent="-349250" lvl="0" marL="914400" rtl="0" algn="l">
              <a:lnSpc>
                <a:spcPct val="115000"/>
              </a:lnSpc>
              <a:spcBef>
                <a:spcPts val="0"/>
              </a:spcBef>
              <a:spcAft>
                <a:spcPts val="0"/>
              </a:spcAft>
              <a:buClr>
                <a:srgbClr val="000000"/>
              </a:buClr>
              <a:buSzPts val="1900"/>
              <a:buAutoNum type="arabicPeriod"/>
            </a:pPr>
            <a:r>
              <a:rPr lang="en" sz="1900">
                <a:solidFill>
                  <a:srgbClr val="000000"/>
                </a:solidFill>
              </a:rPr>
              <a:t>Which of the selected districts command the highest rent?</a:t>
            </a:r>
            <a:endParaRPr sz="1900">
              <a:solidFill>
                <a:srgbClr val="000000"/>
              </a:solidFill>
            </a:endParaRPr>
          </a:p>
          <a:p>
            <a:pPr indent="-349250" lvl="0" marL="914400" rtl="0" algn="l">
              <a:lnSpc>
                <a:spcPct val="115000"/>
              </a:lnSpc>
              <a:spcBef>
                <a:spcPts val="0"/>
              </a:spcBef>
              <a:spcAft>
                <a:spcPts val="0"/>
              </a:spcAft>
              <a:buClr>
                <a:srgbClr val="000000"/>
              </a:buClr>
              <a:buSzPts val="1900"/>
              <a:buAutoNum type="arabicPeriod"/>
            </a:pPr>
            <a:r>
              <a:rPr lang="en" sz="1900">
                <a:solidFill>
                  <a:schemeClr val="dk1"/>
                </a:solidFill>
              </a:rPr>
              <a:t>Which Condominium</a:t>
            </a:r>
            <a:r>
              <a:rPr lang="en" sz="1900">
                <a:solidFill>
                  <a:srgbClr val="111111"/>
                </a:solidFill>
                <a:highlight>
                  <a:srgbClr val="FFFFFF"/>
                </a:highlight>
                <a:latin typeface="Roboto"/>
                <a:ea typeface="Roboto"/>
                <a:cs typeface="Roboto"/>
                <a:sym typeface="Roboto"/>
              </a:rPr>
              <a:t>s in the selected districts command the highest rent?</a:t>
            </a:r>
            <a:endParaRPr sz="1900">
              <a:solidFill>
                <a:srgbClr val="000000"/>
              </a:solidFill>
            </a:endParaRPr>
          </a:p>
          <a:p>
            <a:pPr indent="0" lvl="0" marL="457200" rtl="0" algn="l">
              <a:lnSpc>
                <a:spcPct val="115000"/>
              </a:lnSpc>
              <a:spcBef>
                <a:spcPts val="1600"/>
              </a:spcBef>
              <a:spcAft>
                <a:spcPts val="1600"/>
              </a:spcAft>
              <a:buSzPts val="1800"/>
              <a:buNone/>
            </a:pPr>
            <a:r>
              <a:t/>
            </a:r>
            <a:endParaRPr sz="1900">
              <a:solidFill>
                <a:srgbClr val="000000"/>
              </a:solidFill>
            </a:endParaRPr>
          </a:p>
        </p:txBody>
      </p:sp>
      <p:sp>
        <p:nvSpPr>
          <p:cNvPr id="85" name="Google Shape;85;p5"/>
          <p:cNvSpPr txBox="1"/>
          <p:nvPr>
            <p:ph type="title"/>
          </p:nvPr>
        </p:nvSpPr>
        <p:spPr>
          <a:xfrm>
            <a:off x="377225" y="445025"/>
            <a:ext cx="8520600" cy="5727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0B5394"/>
                </a:solidFill>
              </a:rPr>
              <a:t>Scenario</a:t>
            </a:r>
            <a:endParaRPr b="1">
              <a:solidFill>
                <a:srgbClr val="0B5394"/>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be1ca2b2f9_0_60"/>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Graphical Output - Box Plots - Seletar (28)</a:t>
            </a:r>
            <a:endParaRPr sz="2000">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415" name="Google Shape;415;gbe1ca2b2f9_0_60"/>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pic>
        <p:nvPicPr>
          <p:cNvPr id="416" name="Google Shape;416;gbe1ca2b2f9_0_60"/>
          <p:cNvPicPr preferRelativeResize="0"/>
          <p:nvPr/>
        </p:nvPicPr>
        <p:blipFill>
          <a:blip r:embed="rId3">
            <a:alphaModFix/>
          </a:blip>
          <a:stretch>
            <a:fillRect/>
          </a:stretch>
        </p:blipFill>
        <p:spPr>
          <a:xfrm>
            <a:off x="448500" y="1588975"/>
            <a:ext cx="6418342" cy="34164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be1ca2b2f9_0_49"/>
          <p:cNvSpPr txBox="1"/>
          <p:nvPr>
            <p:ph idx="1" type="body"/>
          </p:nvPr>
        </p:nvSpPr>
        <p:spPr>
          <a:xfrm>
            <a:off x="377225" y="11080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a:solidFill>
                  <a:schemeClr val="dk1"/>
                </a:solidFill>
              </a:rPr>
              <a:t>Insights</a:t>
            </a:r>
            <a:endParaRPr b="1">
              <a:solidFill>
                <a:schemeClr val="dk1"/>
              </a:solidFill>
            </a:endParaRPr>
          </a:p>
          <a:p>
            <a:pPr indent="0" lvl="0" marL="0" rtl="0" algn="l">
              <a:lnSpc>
                <a:spcPct val="100000"/>
              </a:lnSpc>
              <a:spcBef>
                <a:spcPts val="1600"/>
              </a:spcBef>
              <a:spcAft>
                <a:spcPts val="0"/>
              </a:spcAft>
              <a:buNone/>
            </a:pPr>
            <a:r>
              <a:rPr lang="en" sz="1700">
                <a:solidFill>
                  <a:schemeClr val="dk1"/>
                </a:solidFill>
              </a:rPr>
              <a:t>In Queenstown, Tiong Bahru District: </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All Top 7 condos give a median rental income that can cover Mary’s monthly mortgage installment of about $2.6K</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The rentals at River Place condo has more variation ( larger IQR, less consistency) compared to the rest of the Condo which have less variation in rentals (smaller IQR, more consistency)</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The Crest and River Place condos each has an outlier unit with extremely high rental</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Rentals at Highline Residences and Alexis Residences are extremely right/positively skewed</a:t>
            </a:r>
            <a:endParaRPr sz="1700">
              <a:solidFill>
                <a:schemeClr val="dk1"/>
              </a:solidFill>
            </a:endParaRPr>
          </a:p>
          <a:p>
            <a:pPr indent="0" lvl="0" marL="457200" rtl="0" algn="l">
              <a:lnSpc>
                <a:spcPct val="100000"/>
              </a:lnSpc>
              <a:spcBef>
                <a:spcPts val="1600"/>
              </a:spcBef>
              <a:spcAft>
                <a:spcPts val="0"/>
              </a:spcAft>
              <a:buSzPts val="1800"/>
              <a:buNone/>
            </a:pPr>
            <a:r>
              <a:t/>
            </a:r>
            <a:endParaRPr>
              <a:solidFill>
                <a:schemeClr val="dk1"/>
              </a:solidFill>
            </a:endParaRPr>
          </a:p>
          <a:p>
            <a:pPr indent="0" lvl="0" marL="0" rtl="0" algn="l">
              <a:lnSpc>
                <a:spcPct val="100000"/>
              </a:lnSpc>
              <a:spcBef>
                <a:spcPts val="1600"/>
              </a:spcBef>
              <a:spcAft>
                <a:spcPts val="0"/>
              </a:spcAft>
              <a:buSzPts val="1800"/>
              <a:buNone/>
            </a:pPr>
            <a:r>
              <a:t/>
            </a:r>
            <a:endParaRPr b="1">
              <a:solidFill>
                <a:schemeClr val="dk1"/>
              </a:solidFill>
            </a:endParaRPr>
          </a:p>
          <a:p>
            <a:pPr indent="0" lvl="0" marL="0" rtl="0" algn="l">
              <a:lnSpc>
                <a:spcPct val="100000"/>
              </a:lnSpc>
              <a:spcBef>
                <a:spcPts val="1600"/>
              </a:spcBef>
              <a:spcAft>
                <a:spcPts val="0"/>
              </a:spcAft>
              <a:buSzPts val="1800"/>
              <a:buNone/>
            </a:pPr>
            <a:r>
              <a:t/>
            </a:r>
            <a:endParaRPr/>
          </a:p>
          <a:p>
            <a:pPr indent="0" lvl="0" marL="457200" rtl="0" algn="l">
              <a:lnSpc>
                <a:spcPct val="100000"/>
              </a:lnSpc>
              <a:spcBef>
                <a:spcPts val="1600"/>
              </a:spcBef>
              <a:spcAft>
                <a:spcPts val="1600"/>
              </a:spcAft>
              <a:buSzPts val="1800"/>
              <a:buNone/>
            </a:pPr>
            <a:r>
              <a:t/>
            </a:r>
            <a:endParaRPr/>
          </a:p>
        </p:txBody>
      </p:sp>
      <p:sp>
        <p:nvSpPr>
          <p:cNvPr id="422" name="Google Shape;422;gbe1ca2b2f9_0_49"/>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bd48f0f2b3_0_36"/>
          <p:cNvSpPr txBox="1"/>
          <p:nvPr>
            <p:ph idx="1" type="body"/>
          </p:nvPr>
        </p:nvSpPr>
        <p:spPr>
          <a:xfrm>
            <a:off x="377225" y="11080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a:solidFill>
                  <a:schemeClr val="dk1"/>
                </a:solidFill>
              </a:rPr>
              <a:t>Insights</a:t>
            </a:r>
            <a:endParaRPr b="1">
              <a:solidFill>
                <a:schemeClr val="dk1"/>
              </a:solidFill>
            </a:endParaRPr>
          </a:p>
          <a:p>
            <a:pPr indent="0" lvl="0" marL="0" rtl="0" algn="l">
              <a:lnSpc>
                <a:spcPct val="100000"/>
              </a:lnSpc>
              <a:spcBef>
                <a:spcPts val="1600"/>
              </a:spcBef>
              <a:spcAft>
                <a:spcPts val="0"/>
              </a:spcAft>
              <a:buNone/>
            </a:pPr>
            <a:r>
              <a:rPr lang="en" sz="1700">
                <a:solidFill>
                  <a:schemeClr val="dk1"/>
                </a:solidFill>
              </a:rPr>
              <a:t>In </a:t>
            </a:r>
            <a:r>
              <a:rPr lang="en" sz="1700">
                <a:solidFill>
                  <a:schemeClr val="dk1"/>
                </a:solidFill>
              </a:rPr>
              <a:t>Pasir Panjang District:</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Horizon Residences has very few units for rental so there is no box shown in the box plot</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Only Bjou and One-North Residences give </a:t>
            </a:r>
            <a:r>
              <a:rPr lang="en" sz="1700">
                <a:solidFill>
                  <a:schemeClr val="dk1"/>
                </a:solidFill>
              </a:rPr>
              <a:t>a median rental income that can cover Mary’s monthly mortgage installment of about $2.6K</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The rentals at </a:t>
            </a:r>
            <a:r>
              <a:rPr lang="en" sz="1700">
                <a:solidFill>
                  <a:schemeClr val="dk1"/>
                </a:solidFill>
              </a:rPr>
              <a:t>One-North Residences </a:t>
            </a:r>
            <a:r>
              <a:rPr lang="en" sz="1700">
                <a:solidFill>
                  <a:schemeClr val="dk1"/>
                </a:solidFill>
              </a:rPr>
              <a:t>condo has more variation ( larger IQR, less consistency) compared to the Bjou Condo which has less variation in rentals (smaller IQR, more consistency)</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The </a:t>
            </a:r>
            <a:r>
              <a:rPr lang="en" sz="1700">
                <a:solidFill>
                  <a:schemeClr val="dk1"/>
                </a:solidFill>
              </a:rPr>
              <a:t>Bjou and One-North Residences</a:t>
            </a:r>
            <a:r>
              <a:rPr lang="en" sz="1700">
                <a:solidFill>
                  <a:schemeClr val="dk1"/>
                </a:solidFill>
              </a:rPr>
              <a:t> condos each has an outlier unit with extremely high rental and Bjou has one outlier unit with extremely low rent.</a:t>
            </a:r>
            <a:endParaRPr sz="1700">
              <a:solidFill>
                <a:schemeClr val="dk1"/>
              </a:solidFill>
            </a:endParaRPr>
          </a:p>
          <a:p>
            <a:pPr indent="0" lvl="0" marL="457200" rtl="0" algn="l">
              <a:lnSpc>
                <a:spcPct val="100000"/>
              </a:lnSpc>
              <a:spcBef>
                <a:spcPts val="1600"/>
              </a:spcBef>
              <a:spcAft>
                <a:spcPts val="1600"/>
              </a:spcAft>
              <a:buSzPts val="1800"/>
              <a:buNone/>
            </a:pPr>
            <a:r>
              <a:t/>
            </a:r>
            <a:endParaRPr/>
          </a:p>
        </p:txBody>
      </p:sp>
      <p:sp>
        <p:nvSpPr>
          <p:cNvPr id="428" name="Google Shape;428;gbd48f0f2b3_0_36"/>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bd48f0f2b3_0_41"/>
          <p:cNvSpPr txBox="1"/>
          <p:nvPr>
            <p:ph idx="1" type="body"/>
          </p:nvPr>
        </p:nvSpPr>
        <p:spPr>
          <a:xfrm>
            <a:off x="377225" y="11080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a:solidFill>
                  <a:schemeClr val="dk1"/>
                </a:solidFill>
              </a:rPr>
              <a:t>Insights</a:t>
            </a:r>
            <a:endParaRPr b="1">
              <a:solidFill>
                <a:schemeClr val="dk1"/>
              </a:solidFill>
            </a:endParaRPr>
          </a:p>
          <a:p>
            <a:pPr indent="0" lvl="0" marL="0" rtl="0" algn="l">
              <a:lnSpc>
                <a:spcPct val="100000"/>
              </a:lnSpc>
              <a:spcBef>
                <a:spcPts val="1600"/>
              </a:spcBef>
              <a:spcAft>
                <a:spcPts val="0"/>
              </a:spcAft>
              <a:buNone/>
            </a:pPr>
            <a:r>
              <a:rPr lang="en" sz="1700">
                <a:solidFill>
                  <a:schemeClr val="dk1"/>
                </a:solidFill>
              </a:rPr>
              <a:t>In Geylang, Eunos:</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All Top 10 condos give a median rental income that can cover Mary’s monthly mortgage installment of about $2.6K</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Park Place Residences at PLQ has very few units for rental so there is no box shown in the box plot. </a:t>
            </a:r>
            <a:r>
              <a:rPr lang="en" sz="1700">
                <a:solidFill>
                  <a:schemeClr val="dk1"/>
                </a:solidFill>
              </a:rPr>
              <a:t>This may be because it has just TOP in 2020.</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Rentals at Lotus At Paya Lebar (East Wing) condo has the most variation ( larger IQR, less consistency) compared to the rest of the Condos which has less variation in rentals (smaller IQR, more consistency)</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Rentals at </a:t>
            </a:r>
            <a:r>
              <a:rPr lang="en" sz="1700">
                <a:solidFill>
                  <a:schemeClr val="dk1"/>
                </a:solidFill>
              </a:rPr>
              <a:t>at Lotus At Paya Lebar (East Wing) condo</a:t>
            </a:r>
            <a:r>
              <a:rPr lang="en" sz="1700">
                <a:solidFill>
                  <a:schemeClr val="dk1"/>
                </a:solidFill>
              </a:rPr>
              <a:t> is also right/positively skewed. </a:t>
            </a:r>
            <a:endParaRPr sz="1700">
              <a:solidFill>
                <a:schemeClr val="dk1"/>
              </a:solidFill>
            </a:endParaRPr>
          </a:p>
          <a:p>
            <a:pPr indent="0" lvl="0" marL="457200" rtl="0" algn="l">
              <a:lnSpc>
                <a:spcPct val="100000"/>
              </a:lnSpc>
              <a:spcBef>
                <a:spcPts val="1600"/>
              </a:spcBef>
              <a:spcAft>
                <a:spcPts val="1600"/>
              </a:spcAft>
              <a:buSzPts val="1800"/>
              <a:buNone/>
            </a:pPr>
            <a:r>
              <a:t/>
            </a:r>
            <a:endParaRPr/>
          </a:p>
        </p:txBody>
      </p:sp>
      <p:sp>
        <p:nvSpPr>
          <p:cNvPr id="434" name="Google Shape;434;gbd48f0f2b3_0_41"/>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bd48f0f2b3_0_46"/>
          <p:cNvSpPr txBox="1"/>
          <p:nvPr>
            <p:ph idx="1" type="body"/>
          </p:nvPr>
        </p:nvSpPr>
        <p:spPr>
          <a:xfrm>
            <a:off x="377225" y="11080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a:solidFill>
                  <a:schemeClr val="dk1"/>
                </a:solidFill>
              </a:rPr>
              <a:t>Insights</a:t>
            </a:r>
            <a:endParaRPr b="1">
              <a:solidFill>
                <a:schemeClr val="dk1"/>
              </a:solidFill>
            </a:endParaRPr>
          </a:p>
          <a:p>
            <a:pPr indent="0" lvl="0" marL="0" rtl="0" algn="l">
              <a:lnSpc>
                <a:spcPct val="100000"/>
              </a:lnSpc>
              <a:spcBef>
                <a:spcPts val="1600"/>
              </a:spcBef>
              <a:spcAft>
                <a:spcPts val="0"/>
              </a:spcAft>
              <a:buNone/>
            </a:pPr>
            <a:r>
              <a:rPr lang="en" sz="1700">
                <a:solidFill>
                  <a:schemeClr val="dk1"/>
                </a:solidFill>
              </a:rPr>
              <a:t>In Seletar:</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There are very few condominiums in this district. There are mostly landed properties.The non-landed properties data contains landed properties</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The rental units are around 1000 sqft.</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Rivertree residences has very few units for rent so there is no box for its box plot</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Rentals at Seletar Hills Estate is right/positively skewed and the Median Rental is sufficient to cover Mary’s monthly mortgage installment</a:t>
            </a:r>
            <a:endParaRPr sz="1700">
              <a:solidFill>
                <a:schemeClr val="dk1"/>
              </a:solidFill>
            </a:endParaRPr>
          </a:p>
          <a:p>
            <a:pPr indent="-336550" lvl="0" marL="457200" rtl="0" algn="l">
              <a:lnSpc>
                <a:spcPct val="100000"/>
              </a:lnSpc>
              <a:spcBef>
                <a:spcPts val="1600"/>
              </a:spcBef>
              <a:spcAft>
                <a:spcPts val="0"/>
              </a:spcAft>
              <a:buClr>
                <a:schemeClr val="dk1"/>
              </a:buClr>
              <a:buSzPts val="1700"/>
              <a:buChar char="●"/>
            </a:pPr>
            <a:r>
              <a:rPr lang="en" sz="1700">
                <a:solidFill>
                  <a:schemeClr val="dk1"/>
                </a:solidFill>
              </a:rPr>
              <a:t>There are a few outliers units at Seletar Hills Estate which commands high monthly rental</a:t>
            </a:r>
            <a:endParaRPr sz="1700">
              <a:solidFill>
                <a:schemeClr val="dk1"/>
              </a:solidFill>
            </a:endParaRPr>
          </a:p>
          <a:p>
            <a:pPr indent="0" lvl="0" marL="457200" rtl="0" algn="l">
              <a:lnSpc>
                <a:spcPct val="100000"/>
              </a:lnSpc>
              <a:spcBef>
                <a:spcPts val="1600"/>
              </a:spcBef>
              <a:spcAft>
                <a:spcPts val="1600"/>
              </a:spcAft>
              <a:buSzPts val="1800"/>
              <a:buNone/>
            </a:pPr>
            <a:r>
              <a:t/>
            </a:r>
            <a:endParaRPr/>
          </a:p>
        </p:txBody>
      </p:sp>
      <p:sp>
        <p:nvSpPr>
          <p:cNvPr id="440" name="Google Shape;440;gbd48f0f2b3_0_46"/>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be1ca2b2f9_0_54"/>
          <p:cNvSpPr txBox="1"/>
          <p:nvPr>
            <p:ph idx="1" type="body"/>
          </p:nvPr>
        </p:nvSpPr>
        <p:spPr>
          <a:xfrm>
            <a:off x="377225" y="11723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000">
                <a:solidFill>
                  <a:schemeClr val="dk1"/>
                </a:solidFill>
              </a:rPr>
              <a:t>Conclusion/Recommendations:</a:t>
            </a:r>
            <a:endParaRPr b="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 sz="2000">
                <a:solidFill>
                  <a:schemeClr val="dk1"/>
                </a:solidFill>
              </a:rPr>
              <a:t>Mary can consider investing in a 1-bedroom unit in any of Top 3 Rentals condos in Queenstown, Tiong Bahru district, namely The Crest, River Place and Highline Residences </a:t>
            </a:r>
            <a:endParaRPr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 sz="2000">
                <a:solidFill>
                  <a:schemeClr val="dk1"/>
                </a:solidFill>
              </a:rPr>
              <a:t>If she prefers to invest in a 2-bedroom unit, she can invest in a 2-bedroom unit in any of the Top 3 Rentals condos in Geylang, Eunos district, namely Dakota Residences, </a:t>
            </a:r>
            <a:r>
              <a:rPr lang="en" sz="2000">
                <a:solidFill>
                  <a:schemeClr val="dk1"/>
                </a:solidFill>
              </a:rPr>
              <a:t>Lotus At Paya Lebar (East Wing), Waterbank at Dakota</a:t>
            </a:r>
            <a:endParaRPr sz="2000">
              <a:solidFill>
                <a:schemeClr val="dk1"/>
              </a:solidFill>
            </a:endParaRPr>
          </a:p>
          <a:p>
            <a:pPr indent="0" lvl="0" marL="1371600" rtl="0" algn="l">
              <a:lnSpc>
                <a:spcPct val="115000"/>
              </a:lnSpc>
              <a:spcBef>
                <a:spcPts val="1600"/>
              </a:spcBef>
              <a:spcAft>
                <a:spcPts val="0"/>
              </a:spcAft>
              <a:buSzPts val="1800"/>
              <a:buNone/>
            </a:pPr>
            <a:r>
              <a:t/>
            </a:r>
            <a:endParaRPr sz="2000"/>
          </a:p>
          <a:p>
            <a:pPr indent="0" lvl="0" marL="457200" rtl="0" algn="l">
              <a:lnSpc>
                <a:spcPct val="115000"/>
              </a:lnSpc>
              <a:spcBef>
                <a:spcPts val="1600"/>
              </a:spcBef>
              <a:spcAft>
                <a:spcPts val="1600"/>
              </a:spcAft>
              <a:buSzPts val="1800"/>
              <a:buNone/>
            </a:pPr>
            <a:r>
              <a:t/>
            </a:r>
            <a:endParaRPr sz="2000"/>
          </a:p>
        </p:txBody>
      </p:sp>
      <p:sp>
        <p:nvSpPr>
          <p:cNvPr id="446" name="Google Shape;446;gbe1ca2b2f9_0_54"/>
          <p:cNvSpPr txBox="1"/>
          <p:nvPr>
            <p:ph type="title"/>
          </p:nvPr>
        </p:nvSpPr>
        <p:spPr>
          <a:xfrm>
            <a:off x="377225" y="173525"/>
            <a:ext cx="8520600" cy="8442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200">
                <a:solidFill>
                  <a:srgbClr val="0B5394"/>
                </a:solidFill>
              </a:rPr>
              <a:t>Dataset 4 - Rental Contracts of Non-Landed Private Residential Properties</a:t>
            </a:r>
            <a:endParaRPr b="1" sz="2200">
              <a:solidFill>
                <a:srgbClr val="0B5394"/>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0"/>
          <p:cNvSpPr txBox="1"/>
          <p:nvPr>
            <p:ph idx="1" type="body"/>
          </p:nvPr>
        </p:nvSpPr>
        <p:spPr>
          <a:xfrm>
            <a:off x="377225" y="10199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000">
                <a:solidFill>
                  <a:schemeClr val="dk1"/>
                </a:solidFill>
              </a:rPr>
              <a:t>Recommendations:</a:t>
            </a:r>
            <a:endParaRPr b="1" sz="2000">
              <a:solidFill>
                <a:schemeClr val="dk1"/>
              </a:solidFill>
            </a:endParaRPr>
          </a:p>
          <a:p>
            <a:pPr indent="0" lvl="0" marL="0" rtl="0" algn="l">
              <a:lnSpc>
                <a:spcPct val="115000"/>
              </a:lnSpc>
              <a:spcBef>
                <a:spcPts val="1200"/>
              </a:spcBef>
              <a:spcAft>
                <a:spcPts val="0"/>
              </a:spcAft>
              <a:buNone/>
            </a:pPr>
            <a:r>
              <a:rPr lang="en" sz="1700">
                <a:solidFill>
                  <a:schemeClr val="dk1"/>
                </a:solidFill>
              </a:rPr>
              <a:t>With her budget and her objective to achieve Capital Gains and Rental Income from her investment unit to cover her monthly mortgage installments of her 3-bedroom unit for stay, it is recommended that Mary :</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 sz="1700">
                <a:solidFill>
                  <a:schemeClr val="dk1"/>
                </a:solidFill>
              </a:rPr>
              <a:t>get a 3-bedroom unit in Yishun, Sembawang district instead of Geylang because its bad reputation as a red-light district will impact its resale value and demand. It will also not be a conducive environment for her 2 sons.</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 sz="1700">
                <a:solidFill>
                  <a:schemeClr val="dk1"/>
                </a:solidFill>
              </a:rPr>
              <a:t>Get a 1-bedroom unit in Queenstown, Tiong Bahru district. It’s central location will help to ensure good rental income and resale demand. With declining Birth rates and Marriage rates, demand for smaller 1-bedroom units will grow in future. </a:t>
            </a:r>
            <a:endParaRPr sz="1700"/>
          </a:p>
        </p:txBody>
      </p:sp>
      <p:sp>
        <p:nvSpPr>
          <p:cNvPr id="452" name="Google Shape;452;p50"/>
          <p:cNvSpPr txBox="1"/>
          <p:nvPr>
            <p:ph type="title"/>
          </p:nvPr>
        </p:nvSpPr>
        <p:spPr>
          <a:xfrm>
            <a:off x="377225" y="445025"/>
            <a:ext cx="8520600" cy="5727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500">
                <a:solidFill>
                  <a:srgbClr val="0B5394"/>
                </a:solidFill>
              </a:rPr>
              <a:t>Summary</a:t>
            </a:r>
            <a:endParaRPr b="1" sz="2500">
              <a:solidFill>
                <a:srgbClr val="0B5394"/>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bd05995f1c_0_0"/>
          <p:cNvSpPr txBox="1"/>
          <p:nvPr>
            <p:ph idx="1" type="body"/>
          </p:nvPr>
        </p:nvSpPr>
        <p:spPr>
          <a:xfrm>
            <a:off x="377225" y="117230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u="sng">
                <a:solidFill>
                  <a:schemeClr val="hlink"/>
                </a:solidFill>
                <a:hlinkClick r:id="rId3"/>
              </a:rPr>
              <a:t>What condo size is right for you? - 99.co</a:t>
            </a:r>
            <a:endParaRPr b="1">
              <a:solidFill>
                <a:schemeClr val="dk1"/>
              </a:solidFill>
            </a:endParaRPr>
          </a:p>
          <a:p>
            <a:pPr indent="-342900" lvl="0" marL="457200" rtl="0" algn="l">
              <a:lnSpc>
                <a:spcPct val="115000"/>
              </a:lnSpc>
              <a:spcBef>
                <a:spcPts val="0"/>
              </a:spcBef>
              <a:spcAft>
                <a:spcPts val="0"/>
              </a:spcAft>
              <a:buClr>
                <a:schemeClr val="dk1"/>
              </a:buClr>
              <a:buSzPts val="1800"/>
              <a:buChar char="●"/>
            </a:pPr>
            <a:r>
              <a:rPr lang="en" u="sng">
                <a:solidFill>
                  <a:schemeClr val="hlink"/>
                </a:solidFill>
                <a:hlinkClick r:id="rId4"/>
              </a:rPr>
              <a:t>Is Singapore Property Still A Good Investment Choice Long Term? (stuartchng.com)</a:t>
            </a:r>
            <a:endParaRPr/>
          </a:p>
          <a:p>
            <a:pPr indent="-342900" lvl="0" marL="457200" rtl="0" algn="l">
              <a:lnSpc>
                <a:spcPct val="115000"/>
              </a:lnSpc>
              <a:spcBef>
                <a:spcPts val="0"/>
              </a:spcBef>
              <a:spcAft>
                <a:spcPts val="0"/>
              </a:spcAft>
              <a:buClr>
                <a:schemeClr val="dk1"/>
              </a:buClr>
              <a:buSzPts val="1800"/>
              <a:buChar char="●"/>
            </a:pPr>
            <a:r>
              <a:rPr lang="en" u="sng">
                <a:solidFill>
                  <a:schemeClr val="hlink"/>
                </a:solidFill>
                <a:hlinkClick r:id="rId5"/>
              </a:rPr>
              <a:t>How a deep recession could impact the property market in Singapore - 99.co</a:t>
            </a:r>
            <a:endParaRPr b="1">
              <a:solidFill>
                <a:schemeClr val="dk1"/>
              </a:solidFill>
            </a:endParaRPr>
          </a:p>
          <a:p>
            <a:pPr indent="-342900" lvl="0" marL="457200" rtl="0" algn="l">
              <a:lnSpc>
                <a:spcPct val="115000"/>
              </a:lnSpc>
              <a:spcBef>
                <a:spcPts val="0"/>
              </a:spcBef>
              <a:spcAft>
                <a:spcPts val="0"/>
              </a:spcAft>
              <a:buClr>
                <a:schemeClr val="dk1"/>
              </a:buClr>
              <a:buSzPts val="1800"/>
              <a:buChar char="●"/>
            </a:pPr>
            <a:r>
              <a:rPr lang="en" u="sng">
                <a:solidFill>
                  <a:schemeClr val="hlink"/>
                </a:solidFill>
                <a:hlinkClick r:id="rId6"/>
              </a:rPr>
              <a:t>Reasons for the big drop in private property prices in Q3 2016 (99.co)</a:t>
            </a:r>
            <a:endParaRPr b="1">
              <a:solidFill>
                <a:schemeClr val="dk1"/>
              </a:solidFill>
            </a:endParaRPr>
          </a:p>
          <a:p>
            <a:pPr indent="-342900" lvl="0" marL="457200" rtl="0" algn="l">
              <a:lnSpc>
                <a:spcPct val="115000"/>
              </a:lnSpc>
              <a:spcBef>
                <a:spcPts val="0"/>
              </a:spcBef>
              <a:spcAft>
                <a:spcPts val="0"/>
              </a:spcAft>
              <a:buClr>
                <a:schemeClr val="dk1"/>
              </a:buClr>
              <a:buSzPts val="1800"/>
              <a:buChar char="●"/>
            </a:pPr>
            <a:r>
              <a:rPr lang="en" u="sng">
                <a:solidFill>
                  <a:schemeClr val="hlink"/>
                </a:solidFill>
                <a:hlinkClick r:id="rId7"/>
              </a:rPr>
              <a:t>How Did Past Recessions Affect Housing and Stock Prices in Singapore?  | PropertyGuru Singapore</a:t>
            </a:r>
            <a:endParaRPr b="1">
              <a:solidFill>
                <a:schemeClr val="dk1"/>
              </a:solidFill>
            </a:endParaRPr>
          </a:p>
          <a:p>
            <a:pPr indent="-342900" lvl="0" marL="457200" rtl="0" algn="l">
              <a:lnSpc>
                <a:spcPct val="115000"/>
              </a:lnSpc>
              <a:spcBef>
                <a:spcPts val="0"/>
              </a:spcBef>
              <a:spcAft>
                <a:spcPts val="0"/>
              </a:spcAft>
              <a:buClr>
                <a:schemeClr val="dk1"/>
              </a:buClr>
              <a:buSzPts val="1800"/>
              <a:buChar char="●"/>
            </a:pPr>
            <a:r>
              <a:rPr lang="en" u="sng">
                <a:solidFill>
                  <a:schemeClr val="hlink"/>
                </a:solidFill>
                <a:hlinkClick r:id="rId8"/>
              </a:rPr>
              <a:t>Will Singapore’s Property Prices Continue Falling? (dollarsandsense.sg)</a:t>
            </a:r>
            <a:endParaRPr b="1">
              <a:solidFill>
                <a:schemeClr val="dk1"/>
              </a:solidFill>
            </a:endParaRPr>
          </a:p>
          <a:p>
            <a:pPr indent="-342900" lvl="0" marL="457200" rtl="0" algn="l">
              <a:lnSpc>
                <a:spcPct val="115000"/>
              </a:lnSpc>
              <a:spcBef>
                <a:spcPts val="0"/>
              </a:spcBef>
              <a:spcAft>
                <a:spcPts val="0"/>
              </a:spcAft>
              <a:buClr>
                <a:schemeClr val="dk1"/>
              </a:buClr>
              <a:buSzPts val="1800"/>
              <a:buChar char="●"/>
            </a:pPr>
            <a:r>
              <a:rPr lang="en" u="sng">
                <a:solidFill>
                  <a:schemeClr val="hlink"/>
                </a:solidFill>
                <a:hlinkClick r:id="rId9"/>
              </a:rPr>
              <a:t>Commentary: Why Singapore's private residential market will remain attractive in the long term - CNA (channelnewsasia.com)</a:t>
            </a:r>
            <a:endParaRPr b="1">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458" name="Google Shape;458;gbd05995f1c_0_0"/>
          <p:cNvSpPr txBox="1"/>
          <p:nvPr>
            <p:ph type="title"/>
          </p:nvPr>
        </p:nvSpPr>
        <p:spPr>
          <a:xfrm>
            <a:off x="377225" y="445025"/>
            <a:ext cx="8520600" cy="5727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500">
                <a:solidFill>
                  <a:srgbClr val="0B5394"/>
                </a:solidFill>
              </a:rPr>
              <a:t>References</a:t>
            </a:r>
            <a:endParaRPr b="1" sz="2500">
              <a:solidFill>
                <a:srgbClr val="0B539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To answer her questions, she will perform analysis on :</a:t>
            </a:r>
            <a:endParaRPr sz="2000">
              <a:solidFill>
                <a:srgbClr val="000000"/>
              </a:solidFill>
            </a:endParaRPr>
          </a:p>
          <a:p>
            <a:pPr indent="-355600" lvl="0" marL="914400" rtl="0" algn="l">
              <a:lnSpc>
                <a:spcPct val="115000"/>
              </a:lnSpc>
              <a:spcBef>
                <a:spcPts val="0"/>
              </a:spcBef>
              <a:spcAft>
                <a:spcPts val="0"/>
              </a:spcAft>
              <a:buClr>
                <a:srgbClr val="000000"/>
              </a:buClr>
              <a:buSzPts val="2000"/>
              <a:buAutoNum type="arabicPeriod"/>
            </a:pPr>
            <a:r>
              <a:rPr lang="en" sz="2000">
                <a:solidFill>
                  <a:srgbClr val="000000"/>
                </a:solidFill>
              </a:rPr>
              <a:t>Private Residential Property Price Index</a:t>
            </a:r>
            <a:endParaRPr sz="2000">
              <a:solidFill>
                <a:srgbClr val="000000"/>
              </a:solidFill>
            </a:endParaRPr>
          </a:p>
          <a:p>
            <a:pPr indent="-355600" lvl="0" marL="914400" rtl="0" algn="l">
              <a:lnSpc>
                <a:spcPct val="115000"/>
              </a:lnSpc>
              <a:spcBef>
                <a:spcPts val="0"/>
              </a:spcBef>
              <a:spcAft>
                <a:spcPts val="0"/>
              </a:spcAft>
              <a:buClr>
                <a:srgbClr val="000000"/>
              </a:buClr>
              <a:buSzPts val="2000"/>
              <a:buAutoNum type="arabicPeriod"/>
            </a:pPr>
            <a:r>
              <a:rPr lang="en" sz="2000">
                <a:solidFill>
                  <a:schemeClr val="dk1"/>
                </a:solidFill>
              </a:rPr>
              <a:t>Private Residential Property Rental Index</a:t>
            </a:r>
            <a:endParaRPr sz="2000">
              <a:solidFill>
                <a:srgbClr val="000000"/>
              </a:solidFill>
            </a:endParaRPr>
          </a:p>
          <a:p>
            <a:pPr indent="-355600" lvl="0" marL="914400" rtl="0" algn="l">
              <a:lnSpc>
                <a:spcPct val="115000"/>
              </a:lnSpc>
              <a:spcBef>
                <a:spcPts val="0"/>
              </a:spcBef>
              <a:spcAft>
                <a:spcPts val="0"/>
              </a:spcAft>
              <a:buClr>
                <a:srgbClr val="000000"/>
              </a:buClr>
              <a:buSzPts val="2000"/>
              <a:buAutoNum type="arabicPeriod"/>
            </a:pPr>
            <a:r>
              <a:rPr lang="en" sz="2000">
                <a:solidFill>
                  <a:schemeClr val="dk1"/>
                </a:solidFill>
              </a:rPr>
              <a:t>Private Residential Property Median Prices</a:t>
            </a:r>
            <a:r>
              <a:rPr lang="en" sz="2000">
                <a:solidFill>
                  <a:srgbClr val="000000"/>
                </a:solidFill>
              </a:rPr>
              <a:t> by District, Floor Area</a:t>
            </a:r>
            <a:endParaRPr sz="2000">
              <a:solidFill>
                <a:srgbClr val="000000"/>
              </a:solidFill>
            </a:endParaRPr>
          </a:p>
          <a:p>
            <a:pPr indent="-355600" lvl="0" marL="914400" rtl="0" algn="l">
              <a:lnSpc>
                <a:spcPct val="115000"/>
              </a:lnSpc>
              <a:spcBef>
                <a:spcPts val="0"/>
              </a:spcBef>
              <a:spcAft>
                <a:spcPts val="0"/>
              </a:spcAft>
              <a:buClr>
                <a:srgbClr val="000000"/>
              </a:buClr>
              <a:buSzPts val="2000"/>
              <a:buAutoNum type="arabicPeriod"/>
            </a:pPr>
            <a:r>
              <a:rPr lang="en" sz="2000">
                <a:solidFill>
                  <a:schemeClr val="dk1"/>
                </a:solidFill>
              </a:rPr>
              <a:t>Private Residential Property Median Rental by District, Floor Area</a:t>
            </a:r>
            <a:endParaRPr sz="2000">
              <a:solidFill>
                <a:srgbClr val="000000"/>
              </a:solidFill>
            </a:endParaRPr>
          </a:p>
          <a:p>
            <a:pPr indent="-355600" lvl="0" marL="914400" rtl="0" algn="l">
              <a:lnSpc>
                <a:spcPct val="115000"/>
              </a:lnSpc>
              <a:spcBef>
                <a:spcPts val="0"/>
              </a:spcBef>
              <a:spcAft>
                <a:spcPts val="0"/>
              </a:spcAft>
              <a:buClr>
                <a:srgbClr val="000000"/>
              </a:buClr>
              <a:buSzPts val="2000"/>
              <a:buAutoNum type="arabicPeriod"/>
            </a:pPr>
            <a:r>
              <a:rPr lang="en" sz="2000">
                <a:solidFill>
                  <a:srgbClr val="000000"/>
                </a:solidFill>
              </a:rPr>
              <a:t>Resale Transactions by Floor Area</a:t>
            </a:r>
            <a:endParaRPr sz="2000">
              <a:solidFill>
                <a:srgbClr val="000000"/>
              </a:solidFill>
            </a:endParaRPr>
          </a:p>
          <a:p>
            <a:pPr indent="-355600" lvl="0" marL="914400" rtl="0" algn="l">
              <a:lnSpc>
                <a:spcPct val="115000"/>
              </a:lnSpc>
              <a:spcBef>
                <a:spcPts val="0"/>
              </a:spcBef>
              <a:spcAft>
                <a:spcPts val="0"/>
              </a:spcAft>
              <a:buClr>
                <a:srgbClr val="000000"/>
              </a:buClr>
              <a:buSzPts val="2000"/>
              <a:buAutoNum type="arabicPeriod"/>
            </a:pPr>
            <a:r>
              <a:rPr lang="en" sz="2000">
                <a:solidFill>
                  <a:schemeClr val="dk1"/>
                </a:solidFill>
              </a:rPr>
              <a:t>Rental Contracts </a:t>
            </a:r>
            <a:r>
              <a:rPr lang="en" sz="2000">
                <a:solidFill>
                  <a:schemeClr val="dk1"/>
                </a:solidFill>
              </a:rPr>
              <a:t>by Floor Area</a:t>
            </a:r>
            <a:endParaRPr sz="2000">
              <a:solidFill>
                <a:schemeClr val="dk1"/>
              </a:solidFill>
            </a:endParaRPr>
          </a:p>
          <a:p>
            <a:pPr indent="-355600" lvl="0" marL="914400" rtl="0" algn="l">
              <a:lnSpc>
                <a:spcPct val="115000"/>
              </a:lnSpc>
              <a:spcBef>
                <a:spcPts val="0"/>
              </a:spcBef>
              <a:spcAft>
                <a:spcPts val="0"/>
              </a:spcAft>
              <a:buClr>
                <a:schemeClr val="dk1"/>
              </a:buClr>
              <a:buSzPts val="2000"/>
              <a:buAutoNum type="arabicPeriod"/>
            </a:pPr>
            <a:r>
              <a:rPr lang="en" sz="2000">
                <a:solidFill>
                  <a:schemeClr val="dk1"/>
                </a:solidFill>
              </a:rPr>
              <a:t>Condominiums with Highest Rental</a:t>
            </a:r>
            <a:endParaRPr sz="2000">
              <a:solidFill>
                <a:schemeClr val="dk1"/>
              </a:solidFill>
            </a:endParaRPr>
          </a:p>
          <a:p>
            <a:pPr indent="0" lvl="0" marL="457200" rtl="0" algn="l">
              <a:lnSpc>
                <a:spcPct val="115000"/>
              </a:lnSpc>
              <a:spcBef>
                <a:spcPts val="0"/>
              </a:spcBef>
              <a:spcAft>
                <a:spcPts val="0"/>
              </a:spcAft>
              <a:buNone/>
            </a:pPr>
            <a:r>
              <a:t/>
            </a:r>
            <a:endParaRPr sz="2000">
              <a:solidFill>
                <a:srgbClr val="000000"/>
              </a:solidFill>
            </a:endParaRPr>
          </a:p>
          <a:p>
            <a:pPr indent="0" lvl="0" marL="457200" rtl="0" algn="l">
              <a:lnSpc>
                <a:spcPct val="115000"/>
              </a:lnSpc>
              <a:spcBef>
                <a:spcPts val="1600"/>
              </a:spcBef>
              <a:spcAft>
                <a:spcPts val="1600"/>
              </a:spcAft>
              <a:buSzPts val="1800"/>
              <a:buNone/>
            </a:pPr>
            <a:r>
              <a:t/>
            </a:r>
            <a:endParaRPr sz="2000">
              <a:solidFill>
                <a:srgbClr val="000000"/>
              </a:solidFill>
            </a:endParaRPr>
          </a:p>
        </p:txBody>
      </p:sp>
      <p:sp>
        <p:nvSpPr>
          <p:cNvPr id="91" name="Google Shape;91;p6"/>
          <p:cNvSpPr txBox="1"/>
          <p:nvPr>
            <p:ph type="title"/>
          </p:nvPr>
        </p:nvSpPr>
        <p:spPr>
          <a:xfrm>
            <a:off x="377225" y="445025"/>
            <a:ext cx="8520600" cy="5727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0B5394"/>
                </a:solidFill>
              </a:rPr>
              <a:t>Scenario</a:t>
            </a:r>
            <a:endParaRPr b="1">
              <a:solidFill>
                <a:srgbClr val="0B539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a:solidFill>
                  <a:schemeClr val="dk1"/>
                </a:solidFill>
              </a:rPr>
              <a:t>Mary wonders if it is a good investment choice to invest in second condo unit for Capital Gains and Rental Income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She decides to plot the Historical Private Property Price index and Rental Index using the Dataset 1 and Dataset 2 to analyse the trend for the past 16 years using the available data.</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rPr>
              <a:t>To prevent the erosion of the property value due to reducing leasehold, she is only interested in buying Freehold property. So she will just analyse for Freehold properties</a:t>
            </a:r>
            <a:endParaRPr>
              <a:solidFill>
                <a:schemeClr val="dk1"/>
              </a:solidFill>
            </a:endParaRPr>
          </a:p>
          <a:p>
            <a:pPr indent="0" lvl="0" marL="457200" rtl="0" algn="l">
              <a:lnSpc>
                <a:spcPct val="115000"/>
              </a:lnSpc>
              <a:spcBef>
                <a:spcPts val="1600"/>
              </a:spcBef>
              <a:spcAft>
                <a:spcPts val="0"/>
              </a:spcAft>
              <a:buSzPts val="1800"/>
              <a:buNone/>
            </a:pPr>
            <a:r>
              <a:t/>
            </a:r>
            <a:endParaRPr>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97" name="Google Shape;97;p7"/>
          <p:cNvSpPr txBox="1"/>
          <p:nvPr>
            <p:ph type="title"/>
          </p:nvPr>
        </p:nvSpPr>
        <p:spPr>
          <a:xfrm>
            <a:off x="377225" y="292625"/>
            <a:ext cx="8520600" cy="8163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highlight>
                  <a:srgbClr val="9BE47C"/>
                </a:highlight>
              </a:rPr>
              <a:t>Dataset 1 - </a:t>
            </a:r>
            <a:r>
              <a:rPr b="1" lang="en" sz="2400">
                <a:solidFill>
                  <a:srgbClr val="0B5394"/>
                </a:solidFill>
                <a:highlight>
                  <a:srgbClr val="9BE47C"/>
                </a:highlight>
                <a:uFill>
                  <a:noFill/>
                </a:uFill>
                <a:latin typeface="Roboto"/>
                <a:ea typeface="Roboto"/>
                <a:cs typeface="Roboto"/>
                <a:sym typeface="Roboto"/>
                <a:hlinkClick r:id="rId3">
                  <a:extLst>
                    <a:ext uri="{A12FA001-AC4F-418D-AE19-62706E023703}">
                      <ahyp:hlinkClr val="tx"/>
                    </a:ext>
                  </a:extLst>
                </a:hlinkClick>
              </a:rPr>
              <a:t>Private Property Price Index of Non-landed Residential Properties by Locality, Quarterly</a:t>
            </a:r>
            <a:r>
              <a:rPr b="1" lang="en" sz="2400">
                <a:solidFill>
                  <a:srgbClr val="0B5394"/>
                </a:solidFill>
                <a:highlight>
                  <a:srgbClr val="9BE47C"/>
                </a:highlight>
              </a:rPr>
              <a:t>  </a:t>
            </a:r>
            <a:endParaRPr b="1" sz="2400">
              <a:solidFill>
                <a:srgbClr val="0B5394"/>
              </a:solidFill>
              <a:highlight>
                <a:srgbClr val="9BE47C"/>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idx="1" type="body"/>
          </p:nvPr>
        </p:nvSpPr>
        <p:spPr>
          <a:xfrm>
            <a:off x="377225" y="1203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Nature of Dataset</a:t>
            </a:r>
            <a:endParaRPr b="1" sz="2000">
              <a:solidFill>
                <a:schemeClr val="dk1"/>
              </a:solidFill>
            </a:endParaRPr>
          </a:p>
          <a:p>
            <a:pPr indent="0" lvl="0" marL="0" rtl="0" algn="l">
              <a:lnSpc>
                <a:spcPct val="115000"/>
              </a:lnSpc>
              <a:spcBef>
                <a:spcPts val="0"/>
              </a:spcBef>
              <a:spcAft>
                <a:spcPts val="0"/>
              </a:spcAft>
              <a:buSzPts val="1800"/>
              <a:buNone/>
            </a:pPr>
            <a:r>
              <a:rPr lang="en" sz="2000">
                <a:solidFill>
                  <a:schemeClr val="dk1"/>
                </a:solidFill>
              </a:rPr>
              <a:t> </a:t>
            </a:r>
            <a:endParaRPr>
              <a:solidFill>
                <a:schemeClr val="dk1"/>
              </a:solidFill>
            </a:endParaRPr>
          </a:p>
          <a:p>
            <a:pPr indent="0" lvl="0" marL="13716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
        <p:nvSpPr>
          <p:cNvPr id="103" name="Google Shape;103;p8"/>
          <p:cNvSpPr txBox="1"/>
          <p:nvPr>
            <p:ph type="title"/>
          </p:nvPr>
        </p:nvSpPr>
        <p:spPr>
          <a:xfrm>
            <a:off x="377225" y="292625"/>
            <a:ext cx="8520600" cy="8163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highlight>
                  <a:srgbClr val="9BE47C"/>
                </a:highlight>
              </a:rPr>
              <a:t>Dataset 1 - </a:t>
            </a:r>
            <a:r>
              <a:rPr b="1" lang="en" sz="2400">
                <a:solidFill>
                  <a:srgbClr val="0B5394"/>
                </a:solidFill>
                <a:highlight>
                  <a:srgbClr val="9BE47C"/>
                </a:highlight>
                <a:uFill>
                  <a:noFill/>
                </a:uFill>
                <a:latin typeface="Roboto"/>
                <a:ea typeface="Roboto"/>
                <a:cs typeface="Roboto"/>
                <a:sym typeface="Roboto"/>
                <a:hlinkClick r:id="rId3">
                  <a:extLst>
                    <a:ext uri="{A12FA001-AC4F-418D-AE19-62706E023703}">
                      <ahyp:hlinkClr val="tx"/>
                    </a:ext>
                  </a:extLst>
                </a:hlinkClick>
              </a:rPr>
              <a:t>Private Property Price Index of Non-landed Residential Properties by Locality, Quarterly</a:t>
            </a:r>
            <a:r>
              <a:rPr b="1" lang="en" sz="2400">
                <a:solidFill>
                  <a:srgbClr val="0B5394"/>
                </a:solidFill>
                <a:highlight>
                  <a:srgbClr val="9BE47C"/>
                </a:highlight>
              </a:rPr>
              <a:t>  </a:t>
            </a:r>
            <a:endParaRPr b="1" sz="2400">
              <a:solidFill>
                <a:srgbClr val="0B5394"/>
              </a:solidFill>
              <a:highlight>
                <a:srgbClr val="9BE47C"/>
              </a:highlight>
            </a:endParaRPr>
          </a:p>
        </p:txBody>
      </p:sp>
      <p:pic>
        <p:nvPicPr>
          <p:cNvPr id="104" name="Google Shape;104;p8"/>
          <p:cNvPicPr preferRelativeResize="0"/>
          <p:nvPr/>
        </p:nvPicPr>
        <p:blipFill>
          <a:blip r:embed="rId4">
            <a:alphaModFix/>
          </a:blip>
          <a:stretch>
            <a:fillRect/>
          </a:stretch>
        </p:blipFill>
        <p:spPr>
          <a:xfrm>
            <a:off x="3283011" y="1203550"/>
            <a:ext cx="3581989" cy="37788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solidFill>
                  <a:schemeClr val="dk1"/>
                </a:solidFill>
              </a:rPr>
              <a:t>Data Limitation</a:t>
            </a:r>
            <a:endParaRPr b="1" sz="2000">
              <a:solidFill>
                <a:schemeClr val="dk1"/>
              </a:solidFill>
            </a:endParaRPr>
          </a:p>
          <a:p>
            <a:pPr indent="-342900" lvl="0" marL="457200" rtl="0" algn="l">
              <a:lnSpc>
                <a:spcPct val="115000"/>
              </a:lnSpc>
              <a:spcBef>
                <a:spcPts val="1600"/>
              </a:spcBef>
              <a:spcAft>
                <a:spcPts val="0"/>
              </a:spcAft>
              <a:buClr>
                <a:schemeClr val="dk1"/>
              </a:buClr>
              <a:buSzPts val="1800"/>
              <a:buChar char="●"/>
            </a:pPr>
            <a:r>
              <a:rPr lang="en">
                <a:solidFill>
                  <a:schemeClr val="dk1"/>
                </a:solidFill>
              </a:rPr>
              <a:t>There is no Price Index for the whole of Singapore, only for the 3 Localities - Core Central Region(CCR), Rest of Central Region(RCR) and Outside Central Region(OCR)</a:t>
            </a:r>
            <a:endParaRPr>
              <a:solidFill>
                <a:schemeClr val="dk1"/>
              </a:solidFill>
            </a:endParaRPr>
          </a:p>
          <a:p>
            <a:pPr indent="0" lvl="0" marL="457200" rtl="0" algn="l">
              <a:lnSpc>
                <a:spcPct val="115000"/>
              </a:lnSpc>
              <a:spcBef>
                <a:spcPts val="1600"/>
              </a:spcBef>
              <a:spcAft>
                <a:spcPts val="0"/>
              </a:spcAft>
              <a:buNone/>
            </a:pPr>
            <a:r>
              <a:t/>
            </a:r>
            <a:endParaRPr>
              <a:solidFill>
                <a:schemeClr val="dk1"/>
              </a:solidFill>
            </a:endParaRPr>
          </a:p>
        </p:txBody>
      </p:sp>
      <p:sp>
        <p:nvSpPr>
          <p:cNvPr id="110" name="Google Shape;110;p9"/>
          <p:cNvSpPr txBox="1"/>
          <p:nvPr>
            <p:ph type="title"/>
          </p:nvPr>
        </p:nvSpPr>
        <p:spPr>
          <a:xfrm>
            <a:off x="377225" y="445025"/>
            <a:ext cx="8520600" cy="5727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rPr>
              <a:t>Dataset 1 - Median Property Prices by District, Floor Area  </a:t>
            </a:r>
            <a:endParaRPr b="1" sz="2400">
              <a:solidFill>
                <a:srgbClr val="0B5394"/>
              </a:solidFill>
            </a:endParaRPr>
          </a:p>
        </p:txBody>
      </p:sp>
      <p:sp>
        <p:nvSpPr>
          <p:cNvPr id="111" name="Google Shape;111;p9"/>
          <p:cNvSpPr txBox="1"/>
          <p:nvPr>
            <p:ph type="title"/>
          </p:nvPr>
        </p:nvSpPr>
        <p:spPr>
          <a:xfrm>
            <a:off x="377225" y="292625"/>
            <a:ext cx="8520600" cy="816300"/>
          </a:xfrm>
          <a:prstGeom prst="rect">
            <a:avLst/>
          </a:prstGeom>
          <a:solidFill>
            <a:srgbClr val="9BE47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0B5394"/>
                </a:solidFill>
                <a:highlight>
                  <a:srgbClr val="9BE47C"/>
                </a:highlight>
              </a:rPr>
              <a:t>Dataset 1 - </a:t>
            </a:r>
            <a:r>
              <a:rPr b="1" lang="en" sz="2400">
                <a:solidFill>
                  <a:srgbClr val="0B5394"/>
                </a:solidFill>
                <a:highlight>
                  <a:srgbClr val="9BE47C"/>
                </a:highlight>
                <a:uFill>
                  <a:noFill/>
                </a:uFill>
                <a:latin typeface="Roboto"/>
                <a:ea typeface="Roboto"/>
                <a:cs typeface="Roboto"/>
                <a:sym typeface="Roboto"/>
                <a:hlinkClick r:id="rId3">
                  <a:extLst>
                    <a:ext uri="{A12FA001-AC4F-418D-AE19-62706E023703}">
                      <ahyp:hlinkClr val="tx"/>
                    </a:ext>
                  </a:extLst>
                </a:hlinkClick>
              </a:rPr>
              <a:t>Private Property Price Index of Non-landed Residential Properties by Locality, Quarterly</a:t>
            </a:r>
            <a:r>
              <a:rPr b="1" lang="en" sz="2400">
                <a:solidFill>
                  <a:srgbClr val="0B5394"/>
                </a:solidFill>
                <a:highlight>
                  <a:srgbClr val="9BE47C"/>
                </a:highlight>
              </a:rPr>
              <a:t>  </a:t>
            </a:r>
            <a:endParaRPr b="1" sz="2400">
              <a:solidFill>
                <a:srgbClr val="0B5394"/>
              </a:solidFill>
              <a:highlight>
                <a:srgbClr val="9BE47C"/>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