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AEC"/>
    <a:srgbClr val="B3D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84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98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9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97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78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42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10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2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45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25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5EB-20E5-4619-BBAD-E66399F87B6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85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25EB-20E5-4619-BBAD-E66399F87B6D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D62C-8404-49CF-8ACD-B012C71E4D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12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64B5887-4E00-40D7-805A-61C63F3D445F}"/>
              </a:ext>
            </a:extLst>
          </p:cNvPr>
          <p:cNvSpPr txBox="1"/>
          <p:nvPr/>
        </p:nvSpPr>
        <p:spPr>
          <a:xfrm>
            <a:off x="1526957" y="1928652"/>
            <a:ext cx="6090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EE216A – Project 2017</a:t>
            </a:r>
            <a:endParaRPr lang="fr-FR" sz="4400" b="1" dirty="0">
              <a:solidFill>
                <a:srgbClr val="00206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C3710B-A527-4A3F-884E-01A63ACE0639}"/>
              </a:ext>
            </a:extLst>
          </p:cNvPr>
          <p:cNvSpPr txBox="1"/>
          <p:nvPr/>
        </p:nvSpPr>
        <p:spPr>
          <a:xfrm>
            <a:off x="2752078" y="4322580"/>
            <a:ext cx="36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Roboto" pitchFamily="2" charset="0"/>
                <a:ea typeface="Roboto" pitchFamily="2" charset="0"/>
              </a:rPr>
              <a:t>Team members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211BB2-0631-4A6F-B306-8256F5FC52C1}"/>
              </a:ext>
            </a:extLst>
          </p:cNvPr>
          <p:cNvSpPr txBox="1"/>
          <p:nvPr/>
        </p:nvSpPr>
        <p:spPr>
          <a:xfrm>
            <a:off x="2403631" y="4927155"/>
            <a:ext cx="4336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8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Sheng Yung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Tao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: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fr-FR" sz="2000" dirty="0">
                <a:latin typeface="Roboto" pitchFamily="2" charset="0"/>
                <a:ea typeface="Roboto" pitchFamily="2" charset="0"/>
              </a:rPr>
              <a:t>605033865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marL="342900" indent="-342900">
              <a:buSzPct val="80000"/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Zaurbek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Tsorojev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: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805029443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marL="342900" indent="-342900">
              <a:buSzPct val="80000"/>
              <a:buFont typeface="Wingdings" panose="05000000000000000000" pitchFamily="2" charset="2"/>
              <a:buChar char="v"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008DC54-EA26-4BE9-B1D6-784AB0CD23B8}"/>
              </a:ext>
            </a:extLst>
          </p:cNvPr>
          <p:cNvCxnSpPr/>
          <p:nvPr/>
        </p:nvCxnSpPr>
        <p:spPr>
          <a:xfrm>
            <a:off x="745724" y="3071673"/>
            <a:ext cx="76525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80EE524-BCB5-42F9-8910-589371CEBAA4}"/>
              </a:ext>
            </a:extLst>
          </p:cNvPr>
          <p:cNvCxnSpPr/>
          <p:nvPr/>
        </p:nvCxnSpPr>
        <p:spPr>
          <a:xfrm>
            <a:off x="745724" y="1555071"/>
            <a:ext cx="76525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54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6DF76-517B-490B-939E-91B3AECB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09" y="36752"/>
            <a:ext cx="7886700" cy="1325563"/>
          </a:xfrm>
        </p:spPr>
        <p:txBody>
          <a:bodyPr/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Our results</a:t>
            </a:r>
            <a:endParaRPr lang="fr-FR" dirty="0">
              <a:latin typeface="Roboto" pitchFamily="2" charset="0"/>
              <a:ea typeface="Roboto" pitchFamily="2" charset="0"/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3665A097-000C-467D-A83B-4AE274572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36082"/>
              </p:ext>
            </p:extLst>
          </p:nvPr>
        </p:nvGraphicFramePr>
        <p:xfrm>
          <a:off x="641408" y="1270217"/>
          <a:ext cx="7778503" cy="366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3540">
                  <a:extLst>
                    <a:ext uri="{9D8B030D-6E8A-4147-A177-3AD203B41FA5}">
                      <a16:colId xmlns:a16="http://schemas.microsoft.com/office/drawing/2014/main" val="4038140119"/>
                    </a:ext>
                  </a:extLst>
                </a:gridCol>
                <a:gridCol w="1621654">
                  <a:extLst>
                    <a:ext uri="{9D8B030D-6E8A-4147-A177-3AD203B41FA5}">
                      <a16:colId xmlns:a16="http://schemas.microsoft.com/office/drawing/2014/main" val="124260530"/>
                    </a:ext>
                  </a:extLst>
                </a:gridCol>
                <a:gridCol w="1621655">
                  <a:extLst>
                    <a:ext uri="{9D8B030D-6E8A-4147-A177-3AD203B41FA5}">
                      <a16:colId xmlns:a16="http://schemas.microsoft.com/office/drawing/2014/main" val="3775454334"/>
                    </a:ext>
                  </a:extLst>
                </a:gridCol>
                <a:gridCol w="1621654">
                  <a:extLst>
                    <a:ext uri="{9D8B030D-6E8A-4147-A177-3AD203B41FA5}">
                      <a16:colId xmlns:a16="http://schemas.microsoft.com/office/drawing/2014/main" val="396433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Synopsys 32nm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C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hvt</a:t>
                      </a:r>
                      <a:r>
                        <a:rPr lang="en-US" sz="1600" dirty="0"/>
                        <a:t>/</a:t>
                      </a:r>
                      <a:r>
                        <a:rPr lang="en-US" dirty="0" err="1"/>
                        <a:t>wgt</a:t>
                      </a:r>
                      <a:r>
                        <a:rPr lang="en-US" sz="1400" dirty="0"/>
                        <a:t> </a:t>
                      </a:r>
                      <a:r>
                        <a:rPr lang="en-US" dirty="0"/>
                        <a:t>not</a:t>
                      </a:r>
                      <a:r>
                        <a:rPr lang="en-US" sz="1400" dirty="0"/>
                        <a:t> </a:t>
                      </a:r>
                      <a:r>
                        <a:rPr lang="en-US" dirty="0" err="1"/>
                        <a:t>reg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C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rvt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wgt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reg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4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Area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C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Total cell area:</a:t>
                      </a:r>
                    </a:p>
                    <a:p>
                      <a:r>
                        <a:rPr lang="en-US" dirty="0"/>
                        <a:t>Total area: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3D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1.127 mm² </a:t>
                      </a:r>
                      <a:endParaRPr 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r>
                        <a:rPr lang="en-US" b="1" dirty="0"/>
                        <a:t>2.432 mm² 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3D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2.134 mm² </a:t>
                      </a:r>
                      <a:endParaRPr 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r>
                        <a:rPr lang="en-US" b="1" dirty="0"/>
                        <a:t>4.048 mm² 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3D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78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  <a:endParaRPr lang="fr-FR" dirty="0"/>
                    </a:p>
                  </a:txBody>
                  <a:tcPr>
                    <a:solidFill>
                      <a:srgbClr val="8C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Switch: Internal:</a:t>
                      </a:r>
                    </a:p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Leakage: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Total: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3D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8.91 </a:t>
                      </a:r>
                      <a:r>
                        <a:rPr lang="en-US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mW</a:t>
                      </a: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50.6 </a:t>
                      </a:r>
                      <a:r>
                        <a:rPr lang="en-US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mW</a:t>
                      </a: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0.225 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0.28 W </a:t>
                      </a:r>
                    </a:p>
                  </a:txBody>
                  <a:tcPr>
                    <a:solidFill>
                      <a:srgbClr val="B3D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15.1 </a:t>
                      </a:r>
                      <a:r>
                        <a:rPr lang="en-US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mW</a:t>
                      </a: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46.3 </a:t>
                      </a:r>
                      <a:r>
                        <a:rPr lang="en-US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mW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4.89 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4.96 W </a:t>
                      </a:r>
                      <a:r>
                        <a:rPr lang="en-US" dirty="0"/>
                        <a:t> 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3D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109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Clock Period</a:t>
                      </a:r>
                      <a:endParaRPr lang="fr-FR" dirty="0"/>
                    </a:p>
                  </a:txBody>
                  <a:tcPr>
                    <a:solidFill>
                      <a:srgbClr val="8CCAE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solidFill>
                      <a:srgbClr val="B3D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 ns</a:t>
                      </a:r>
                      <a:endParaRPr lang="fr-FR" b="0" dirty="0"/>
                    </a:p>
                  </a:txBody>
                  <a:tcPr>
                    <a:solidFill>
                      <a:srgbClr val="B3D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 ns</a:t>
                      </a:r>
                      <a:endParaRPr lang="fr-FR" b="0" dirty="0"/>
                    </a:p>
                  </a:txBody>
                  <a:tcPr>
                    <a:solidFill>
                      <a:srgbClr val="B3D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663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N </a:t>
                      </a:r>
                      <a:r>
                        <a:rPr lang="en-US" dirty="0" err="1"/>
                        <a:t>clk</a:t>
                      </a:r>
                      <a:r>
                        <a:rPr lang="en-US" dirty="0"/>
                        <a:t> cycles to process image</a:t>
                      </a:r>
                      <a:endParaRPr lang="fr-FR" dirty="0"/>
                    </a:p>
                  </a:txBody>
                  <a:tcPr>
                    <a:solidFill>
                      <a:srgbClr val="8CCAE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solidFill>
                      <a:srgbClr val="B3D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408</a:t>
                      </a:r>
                      <a:endParaRPr lang="fr-FR" b="0" dirty="0"/>
                    </a:p>
                  </a:txBody>
                  <a:tcPr>
                    <a:solidFill>
                      <a:srgbClr val="B3D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408</a:t>
                      </a:r>
                      <a:endParaRPr lang="fr-FR" b="0" dirty="0"/>
                    </a:p>
                  </a:txBody>
                  <a:tcPr>
                    <a:solidFill>
                      <a:srgbClr val="B3D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2589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Energy/Image</a:t>
                      </a:r>
                      <a:endParaRPr lang="fr-FR" dirty="0"/>
                    </a:p>
                  </a:txBody>
                  <a:tcPr>
                    <a:solidFill>
                      <a:srgbClr val="8C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</a:t>
                      </a:r>
                      <a:r>
                        <a:rPr lang="en-US" baseline="-25000" dirty="0" err="1"/>
                        <a:t>tot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N</a:t>
                      </a:r>
                      <a:r>
                        <a:rPr lang="en-US" baseline="-25000" dirty="0" err="1"/>
                        <a:t>clk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clk</a:t>
                      </a:r>
                      <a:endParaRPr lang="fr-FR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3D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0.23 </a:t>
                      </a:r>
                      <a:r>
                        <a:rPr lang="fr-F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</a:t>
                      </a:r>
                      <a:r>
                        <a:rPr lang="en-US" b="1" dirty="0"/>
                        <a:t>J</a:t>
                      </a:r>
                      <a:r>
                        <a:rPr lang="en-US" dirty="0"/>
                        <a:t> </a:t>
                      </a:r>
                      <a:endParaRPr lang="fr-FR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3D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4.05 </a:t>
                      </a:r>
                      <a:r>
                        <a:rPr lang="fr-F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</a:t>
                      </a:r>
                      <a:r>
                        <a:rPr lang="en-US" b="1" dirty="0"/>
                        <a:t>J</a:t>
                      </a:r>
                      <a:r>
                        <a:rPr lang="en-US" dirty="0"/>
                        <a:t> </a:t>
                      </a:r>
                      <a:endParaRPr lang="fr-FR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3D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6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Energy-Area Product</a:t>
                      </a:r>
                      <a:endParaRPr lang="fr-FR" b="1" dirty="0"/>
                    </a:p>
                  </a:txBody>
                  <a:tcPr>
                    <a:solidFill>
                      <a:srgbClr val="8CC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</a:t>
                      </a:r>
                      <a:r>
                        <a:rPr lang="en-US" dirty="0"/>
                        <a:t>J*mm²)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3D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0.55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3D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16.39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3D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898961"/>
                  </a:ext>
                </a:extLst>
              </a:tr>
            </a:tbl>
          </a:graphicData>
        </a:graphic>
      </p:graphicFrame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37834F1-CF9D-4C7A-8D76-7DE8DF9255F1}"/>
              </a:ext>
            </a:extLst>
          </p:cNvPr>
          <p:cNvCxnSpPr/>
          <p:nvPr/>
        </p:nvCxnSpPr>
        <p:spPr>
          <a:xfrm>
            <a:off x="641408" y="1145319"/>
            <a:ext cx="77785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2E5D63C-0D7D-42C6-826A-F6CF72B83598}"/>
              </a:ext>
            </a:extLst>
          </p:cNvPr>
          <p:cNvSpPr txBox="1"/>
          <p:nvPr/>
        </p:nvSpPr>
        <p:spPr>
          <a:xfrm>
            <a:off x="641407" y="5062874"/>
            <a:ext cx="777850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/>
              <a:t>First column of results is for </a:t>
            </a:r>
            <a:r>
              <a:rPr lang="en-US" sz="1600" b="1" dirty="0"/>
              <a:t>high </a:t>
            </a:r>
            <a:r>
              <a:rPr lang="en-US" sz="1600" b="1" dirty="0" err="1"/>
              <a:t>V</a:t>
            </a:r>
            <a:r>
              <a:rPr lang="en-US" sz="1600" b="1" baseline="-25000" dirty="0" err="1"/>
              <a:t>t</a:t>
            </a:r>
            <a:r>
              <a:rPr lang="en-US" sz="1600" b="1" dirty="0"/>
              <a:t> </a:t>
            </a:r>
            <a:r>
              <a:rPr lang="en-US" sz="1600" dirty="0"/>
              <a:t>and input weights </a:t>
            </a:r>
            <a:r>
              <a:rPr lang="en-US" sz="1600" u="sng" dirty="0"/>
              <a:t>not registered</a:t>
            </a:r>
            <a:r>
              <a:rPr lang="en-US" sz="1600" dirty="0"/>
              <a:t>, the second is for </a:t>
            </a:r>
            <a:r>
              <a:rPr lang="en-US" sz="1600" b="1" dirty="0"/>
              <a:t>regular </a:t>
            </a:r>
            <a:r>
              <a:rPr lang="en-US" sz="1600" b="1" dirty="0" err="1"/>
              <a:t>V</a:t>
            </a:r>
            <a:r>
              <a:rPr lang="en-US" sz="1600" b="1" baseline="-25000" dirty="0" err="1"/>
              <a:t>t</a:t>
            </a:r>
            <a:r>
              <a:rPr lang="en-US" sz="1600" b="1" dirty="0"/>
              <a:t> </a:t>
            </a:r>
            <a:r>
              <a:rPr lang="en-US" sz="1600" dirty="0"/>
              <a:t>and </a:t>
            </a:r>
            <a:r>
              <a:rPr lang="en-US" sz="1600" u="sng" dirty="0"/>
              <a:t>registered</a:t>
            </a:r>
            <a:r>
              <a:rPr lang="en-US" sz="1600" dirty="0"/>
              <a:t> input weights. We did not have enough time to run the last synthesis with high </a:t>
            </a:r>
            <a:r>
              <a:rPr lang="en-US" sz="1600" dirty="0" err="1"/>
              <a:t>V</a:t>
            </a:r>
            <a:r>
              <a:rPr lang="en-US" sz="1600" baseline="-25000" dirty="0" err="1"/>
              <a:t>t</a:t>
            </a:r>
            <a:r>
              <a:rPr lang="en-US" sz="1600" dirty="0"/>
              <a:t>, but from our analysis with the case </a:t>
            </a:r>
            <a:r>
              <a:rPr lang="en-US" sz="1600" i="1" dirty="0" err="1"/>
              <a:t>wgt</a:t>
            </a:r>
            <a:r>
              <a:rPr lang="en-US" sz="1600" i="1" dirty="0"/>
              <a:t> not </a:t>
            </a:r>
            <a:r>
              <a:rPr lang="en-US" sz="1600" i="1" dirty="0" err="1"/>
              <a:t>reg</a:t>
            </a:r>
            <a:r>
              <a:rPr lang="en-US" sz="1600" i="1" dirty="0"/>
              <a:t> </a:t>
            </a:r>
            <a:r>
              <a:rPr lang="en-US" sz="1600" dirty="0"/>
              <a:t>at both </a:t>
            </a:r>
            <a:r>
              <a:rPr lang="en-US" sz="1600" u="sng" dirty="0" err="1"/>
              <a:t>rvt</a:t>
            </a:r>
            <a:r>
              <a:rPr lang="en-US" sz="1600" dirty="0"/>
              <a:t> and </a:t>
            </a:r>
            <a:r>
              <a:rPr lang="en-US" sz="1600" u="sng" dirty="0" err="1"/>
              <a:t>hvt</a:t>
            </a:r>
            <a:r>
              <a:rPr lang="en-US" sz="1600" dirty="0"/>
              <a:t>, we can assume it would have </a:t>
            </a:r>
            <a:r>
              <a:rPr lang="en-US" sz="1600" b="1" dirty="0"/>
              <a:t>reduced</a:t>
            </a:r>
            <a:r>
              <a:rPr lang="en-US" sz="1400" b="1" dirty="0"/>
              <a:t> </a:t>
            </a:r>
            <a:r>
              <a:rPr lang="en-US" sz="1600" dirty="0"/>
              <a:t>the leakage power by </a:t>
            </a:r>
            <a:r>
              <a:rPr lang="en-US" sz="1600" b="1" dirty="0"/>
              <a:t>an order of magnitude</a:t>
            </a:r>
            <a:r>
              <a:rPr lang="en-US" sz="1600" dirty="0"/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9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/>
              <a:t>We were able to</a:t>
            </a:r>
            <a:r>
              <a:rPr lang="en-US" sz="1600" b="1" dirty="0"/>
              <a:t> successfully synthesize </a:t>
            </a:r>
            <a:r>
              <a:rPr lang="en-US" sz="1600" dirty="0"/>
              <a:t>our design and verify </a:t>
            </a:r>
            <a:r>
              <a:rPr lang="en-US" sz="1600" b="1" dirty="0"/>
              <a:t>post synthesis </a:t>
            </a:r>
            <a:r>
              <a:rPr lang="en-US" sz="1600" dirty="0"/>
              <a:t>with 100% accuracy (working of the design with .</a:t>
            </a:r>
            <a:r>
              <a:rPr lang="en-US" sz="1600" dirty="0" err="1"/>
              <a:t>sdf</a:t>
            </a:r>
            <a:r>
              <a:rPr lang="en-US" sz="1600" dirty="0"/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58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D8C6CB8-5139-4156-8DCE-7D3F0CD0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99712"/>
            <a:ext cx="7886700" cy="1325563"/>
          </a:xfrm>
        </p:spPr>
        <p:txBody>
          <a:bodyPr/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Optimization</a:t>
            </a:r>
            <a:endParaRPr lang="fr-FR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3C9B22A-0104-46E7-B4D9-422646664B92}"/>
              </a:ext>
            </a:extLst>
          </p:cNvPr>
          <p:cNvCxnSpPr/>
          <p:nvPr/>
        </p:nvCxnSpPr>
        <p:spPr>
          <a:xfrm>
            <a:off x="628649" y="1261545"/>
            <a:ext cx="77785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764E7DA-C2C9-4CC9-8F9D-F8A3EC578355}"/>
              </a:ext>
            </a:extLst>
          </p:cNvPr>
          <p:cNvSpPr txBox="1"/>
          <p:nvPr/>
        </p:nvSpPr>
        <p:spPr>
          <a:xfrm>
            <a:off x="628649" y="1535837"/>
            <a:ext cx="818687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itchFamily="2" charset="0"/>
                <a:ea typeface="Roboto" pitchFamily="2" charset="0"/>
              </a:rPr>
              <a:t>We minimized the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area</a:t>
            </a:r>
            <a:r>
              <a:rPr lang="en-US" dirty="0">
                <a:latin typeface="Roboto" pitchFamily="2" charset="0"/>
                <a:ea typeface="Roboto" pitchFamily="2" charset="0"/>
              </a:rPr>
              <a:t> by using a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minimum number of blocks</a:t>
            </a:r>
            <a:r>
              <a:rPr lang="en-US" dirty="0">
                <a:latin typeface="Roboto" pitchFamily="2" charset="0"/>
                <a:ea typeface="Roboto" pitchFamily="2" charset="0"/>
              </a:rPr>
              <a:t>. Our final design has only </a:t>
            </a:r>
            <a:r>
              <a:rPr lang="en-US" u="sng" dirty="0">
                <a:latin typeface="Roboto" pitchFamily="2" charset="0"/>
                <a:ea typeface="Roboto" pitchFamily="2" charset="0"/>
              </a:rPr>
              <a:t>20 multipliers</a:t>
            </a:r>
            <a:r>
              <a:rPr lang="en-US" dirty="0">
                <a:latin typeface="Roboto" pitchFamily="2" charset="0"/>
                <a:ea typeface="Roboto" pitchFamily="2" charset="0"/>
              </a:rPr>
              <a:t>. Here is the diagram for one neuron.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" pitchFamily="2" charset="0"/>
                <a:ea typeface="Roboto" pitchFamily="2" charset="0"/>
              </a:rPr>
              <a:t>Less blocks </a:t>
            </a:r>
            <a:r>
              <a:rPr lang="en-US" dirty="0">
                <a:latin typeface="Roboto" pitchFamily="2" charset="0"/>
                <a:ea typeface="Roboto" pitchFamily="2" charset="0"/>
              </a:rPr>
              <a:t>means less transistors and thus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less leakage</a:t>
            </a:r>
            <a:r>
              <a:rPr lang="en-US" dirty="0">
                <a:latin typeface="Roboto" pitchFamily="2" charset="0"/>
                <a:ea typeface="Roboto" pitchFamily="2" charset="0"/>
              </a:rPr>
              <a:t>. We save on power and gain efficiency. We also used a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high </a:t>
            </a:r>
            <a:r>
              <a:rPr lang="en-US" b="1" dirty="0" err="1">
                <a:latin typeface="Roboto" pitchFamily="2" charset="0"/>
                <a:ea typeface="Roboto" pitchFamily="2" charset="0"/>
              </a:rPr>
              <a:t>V</a:t>
            </a:r>
            <a:r>
              <a:rPr lang="en-US" b="1" baseline="-25000" dirty="0" err="1">
                <a:latin typeface="Roboto" pitchFamily="2" charset="0"/>
                <a:ea typeface="Roboto" pitchFamily="2" charset="0"/>
              </a:rPr>
              <a:t>t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>
                <a:latin typeface="Roboto" pitchFamily="2" charset="0"/>
                <a:ea typeface="Roboto" pitchFamily="2" charset="0"/>
              </a:rPr>
              <a:t>in the synthesis of non-registered input weights, which significantly reduced leakage. (~10x)</a:t>
            </a:r>
            <a:br>
              <a:rPr lang="en-US" dirty="0">
                <a:latin typeface="Roboto" pitchFamily="2" charset="0"/>
                <a:ea typeface="Roboto" pitchFamily="2" charset="0"/>
              </a:rPr>
            </a:br>
            <a:endParaRPr lang="en-US" sz="12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itchFamily="2" charset="0"/>
                <a:ea typeface="Roboto" pitchFamily="2" charset="0"/>
              </a:rPr>
              <a:t>We use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pipelining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(sequential flow – decreases area)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u="sng" dirty="0">
                <a:latin typeface="Roboto" pitchFamily="2" charset="0"/>
                <a:ea typeface="Roboto" pitchFamily="2" charset="0"/>
              </a:rPr>
              <a:t>and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parallelism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(10 neuron blocks in parallel – increases speed)</a:t>
            </a:r>
            <a:r>
              <a:rPr lang="en-US" dirty="0">
                <a:latin typeface="Roboto" pitchFamily="2" charset="0"/>
                <a:ea typeface="Roboto" pitchFamily="2" charset="0"/>
              </a:rPr>
              <a:t>. Using both these methods together seem to give the best result.</a:t>
            </a:r>
            <a:br>
              <a:rPr lang="en-US" dirty="0">
                <a:latin typeface="Roboto" pitchFamily="2" charset="0"/>
                <a:ea typeface="Roboto" pitchFamily="2" charset="0"/>
              </a:rPr>
            </a:br>
            <a:endParaRPr lang="en-US" sz="12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itchFamily="2" charset="0"/>
                <a:ea typeface="Roboto" pitchFamily="2" charset="0"/>
              </a:rPr>
              <a:t>We also added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buffers</a:t>
            </a:r>
            <a:r>
              <a:rPr lang="en-US" dirty="0">
                <a:latin typeface="Roboto" pitchFamily="2" charset="0"/>
                <a:ea typeface="Roboto" pitchFamily="2" charset="0"/>
              </a:rPr>
              <a:t> to the clock and reset in order to decrease the fanout and thus </a:t>
            </a:r>
            <a:r>
              <a:rPr lang="en-US" b="1" dirty="0">
                <a:latin typeface="Roboto" pitchFamily="2" charset="0"/>
                <a:ea typeface="Roboto" pitchFamily="2" charset="0"/>
              </a:rPr>
              <a:t>decrease the delay</a:t>
            </a:r>
            <a:r>
              <a:rPr lang="en-US" dirty="0">
                <a:latin typeface="Roboto" pitchFamily="2" charset="0"/>
                <a:ea typeface="Roboto" pitchFamily="2" charset="0"/>
              </a:rPr>
              <a:t>.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5CF0464E-AAD8-4571-9D66-5308E6022E28}"/>
              </a:ext>
            </a:extLst>
          </p:cNvPr>
          <p:cNvGrpSpPr/>
          <p:nvPr/>
        </p:nvGrpSpPr>
        <p:grpSpPr>
          <a:xfrm>
            <a:off x="1609630" y="2307486"/>
            <a:ext cx="6224911" cy="1550569"/>
            <a:chOff x="1056443" y="2229711"/>
            <a:chExt cx="7458907" cy="16201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427EC6-5A74-4248-9B3E-7C84D53C7D2C}"/>
                </a:ext>
              </a:extLst>
            </p:cNvPr>
            <p:cNvSpPr/>
            <p:nvPr/>
          </p:nvSpPr>
          <p:spPr>
            <a:xfrm>
              <a:off x="1420427" y="2229711"/>
              <a:ext cx="763480" cy="745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D04605-688F-4800-993E-A7758CE2D321}"/>
                </a:ext>
              </a:extLst>
            </p:cNvPr>
            <p:cNvSpPr/>
            <p:nvPr/>
          </p:nvSpPr>
          <p:spPr>
            <a:xfrm>
              <a:off x="1420427" y="3104162"/>
              <a:ext cx="763480" cy="745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B61192-B3F5-4473-A869-A7D130F8A0C2}"/>
                </a:ext>
              </a:extLst>
            </p:cNvPr>
            <p:cNvSpPr/>
            <p:nvPr/>
          </p:nvSpPr>
          <p:spPr>
            <a:xfrm>
              <a:off x="2753557" y="2649751"/>
              <a:ext cx="763480" cy="745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38A38A-06EB-455E-8623-3A564059A6C9}"/>
                </a:ext>
              </a:extLst>
            </p:cNvPr>
            <p:cNvSpPr/>
            <p:nvPr/>
          </p:nvSpPr>
          <p:spPr>
            <a:xfrm>
              <a:off x="4863485" y="2649751"/>
              <a:ext cx="763480" cy="745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EB0B73-4E03-41D8-9D9C-2898731E72A5}"/>
                </a:ext>
              </a:extLst>
            </p:cNvPr>
            <p:cNvSpPr/>
            <p:nvPr/>
          </p:nvSpPr>
          <p:spPr>
            <a:xfrm>
              <a:off x="6805567" y="2552266"/>
              <a:ext cx="763480" cy="745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E07AFBD-9CB2-48A9-A788-F9A9C1B2F6D1}"/>
                </a:ext>
              </a:extLst>
            </p:cNvPr>
            <p:cNvCxnSpPr/>
            <p:nvPr/>
          </p:nvCxnSpPr>
          <p:spPr>
            <a:xfrm>
              <a:off x="1056443" y="2416142"/>
              <a:ext cx="3639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C56E699A-C47B-4A13-859F-452A923CE43C}"/>
                </a:ext>
              </a:extLst>
            </p:cNvPr>
            <p:cNvCxnSpPr/>
            <p:nvPr/>
          </p:nvCxnSpPr>
          <p:spPr>
            <a:xfrm>
              <a:off x="1056443" y="2763850"/>
              <a:ext cx="3639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6358DDC7-5A67-40F0-B1E9-B546EC0B1FC9}"/>
                </a:ext>
              </a:extLst>
            </p:cNvPr>
            <p:cNvCxnSpPr/>
            <p:nvPr/>
          </p:nvCxnSpPr>
          <p:spPr>
            <a:xfrm>
              <a:off x="1056443" y="3297990"/>
              <a:ext cx="3639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7BAB344-37BC-4FDF-A5AD-BA39D36D1399}"/>
                </a:ext>
              </a:extLst>
            </p:cNvPr>
            <p:cNvCxnSpPr/>
            <p:nvPr/>
          </p:nvCxnSpPr>
          <p:spPr>
            <a:xfrm>
              <a:off x="1069760" y="3642739"/>
              <a:ext cx="3639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E6418DA6-D19B-494A-9AA9-7B08B45A8764}"/>
                </a:ext>
              </a:extLst>
            </p:cNvPr>
            <p:cNvCxnSpPr/>
            <p:nvPr/>
          </p:nvCxnSpPr>
          <p:spPr>
            <a:xfrm>
              <a:off x="2056661" y="3471105"/>
              <a:ext cx="3639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200A0DE8-85B2-4B44-87F8-F40F8BEB048C}"/>
                </a:ext>
              </a:extLst>
            </p:cNvPr>
            <p:cNvCxnSpPr/>
            <p:nvPr/>
          </p:nvCxnSpPr>
          <p:spPr>
            <a:xfrm>
              <a:off x="2056661" y="2593696"/>
              <a:ext cx="3639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D260EC2C-9DC8-40DE-9B31-A19AEA510B71}"/>
                </a:ext>
              </a:extLst>
            </p:cNvPr>
            <p:cNvCxnSpPr>
              <a:cxnSpLocks/>
            </p:cNvCxnSpPr>
            <p:nvPr/>
          </p:nvCxnSpPr>
          <p:spPr>
            <a:xfrm>
              <a:off x="2420645" y="3022613"/>
              <a:ext cx="43648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ECD3DF4-06CE-4DA7-A2AB-B8883815B443}"/>
                </a:ext>
              </a:extLst>
            </p:cNvPr>
            <p:cNvCxnSpPr>
              <a:cxnSpLocks/>
            </p:cNvCxnSpPr>
            <p:nvPr/>
          </p:nvCxnSpPr>
          <p:spPr>
            <a:xfrm>
              <a:off x="2420645" y="2593696"/>
              <a:ext cx="0" cy="8774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E72813F6-95EC-4338-8EEE-23D0B6BD6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037" y="3160218"/>
              <a:ext cx="1346448" cy="97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206D321C-C320-424E-A1E3-04E2BD317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0481" y="3032400"/>
              <a:ext cx="1346448" cy="97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7451FA35-C7AD-4625-B783-2797ACAF0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76590"/>
              <a:ext cx="1346448" cy="97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640098E2-FFF7-4904-B478-916696C7C07A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386378"/>
              <a:ext cx="0" cy="5091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6432127E-4AF3-4F8F-A1E2-C539E8AEFEB7}"/>
                </a:ext>
              </a:extLst>
            </p:cNvPr>
            <p:cNvCxnSpPr>
              <a:cxnSpLocks/>
            </p:cNvCxnSpPr>
            <p:nvPr/>
          </p:nvCxnSpPr>
          <p:spPr>
            <a:xfrm>
              <a:off x="5918448" y="2386378"/>
              <a:ext cx="0" cy="6460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34337F6-3845-40F9-9F61-C58339BCFAC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895536"/>
              <a:ext cx="43648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F039E14-A6E0-4857-A2E9-180607005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4083" y="2263001"/>
              <a:ext cx="1346448" cy="97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AC30EA8B-2ED5-4207-926E-8A59D0EFEFF0}"/>
                </a:ext>
              </a:extLst>
            </p:cNvPr>
            <p:cNvCxnSpPr>
              <a:cxnSpLocks/>
            </p:cNvCxnSpPr>
            <p:nvPr/>
          </p:nvCxnSpPr>
          <p:spPr>
            <a:xfrm>
              <a:off x="6514083" y="2272789"/>
              <a:ext cx="0" cy="5091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F791DAE-04A0-40A5-9CBF-7AF4CA2ADB87}"/>
                </a:ext>
              </a:extLst>
            </p:cNvPr>
            <p:cNvCxnSpPr>
              <a:cxnSpLocks/>
            </p:cNvCxnSpPr>
            <p:nvPr/>
          </p:nvCxnSpPr>
          <p:spPr>
            <a:xfrm>
              <a:off x="7860531" y="2272789"/>
              <a:ext cx="0" cy="6460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18F52977-5585-466A-A5F8-3F5D0E50CE64}"/>
                </a:ext>
              </a:extLst>
            </p:cNvPr>
            <p:cNvCxnSpPr>
              <a:cxnSpLocks/>
            </p:cNvCxnSpPr>
            <p:nvPr/>
          </p:nvCxnSpPr>
          <p:spPr>
            <a:xfrm>
              <a:off x="6514083" y="2781947"/>
              <a:ext cx="43648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F486B5-92A1-4F1C-8909-BD90EBE600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8902" y="2923705"/>
              <a:ext cx="1346448" cy="97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6085E4B4-C2B6-4813-82E0-2E15C1A22F81}"/>
                </a:ext>
              </a:extLst>
            </p:cNvPr>
            <p:cNvSpPr txBox="1"/>
            <p:nvPr/>
          </p:nvSpPr>
          <p:spPr>
            <a:xfrm>
              <a:off x="1559511" y="2345445"/>
              <a:ext cx="485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M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8C4A1FD-E639-4AF9-BC7F-BCF118DED7E3}"/>
                </a:ext>
              </a:extLst>
            </p:cNvPr>
            <p:cNvSpPr txBox="1"/>
            <p:nvPr/>
          </p:nvSpPr>
          <p:spPr>
            <a:xfrm>
              <a:off x="1559511" y="3240272"/>
              <a:ext cx="485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M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ED51CD88-B3CA-4829-B214-903F99AA76D8}"/>
                </a:ext>
              </a:extLst>
            </p:cNvPr>
            <p:cNvSpPr txBox="1"/>
            <p:nvPr/>
          </p:nvSpPr>
          <p:spPr>
            <a:xfrm>
              <a:off x="2892641" y="2769705"/>
              <a:ext cx="485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3BA81CE2-C659-42C1-B02E-B2F60BBB5496}"/>
                </a:ext>
              </a:extLst>
            </p:cNvPr>
            <p:cNvSpPr txBox="1"/>
            <p:nvPr/>
          </p:nvSpPr>
          <p:spPr>
            <a:xfrm>
              <a:off x="4999286" y="2791780"/>
              <a:ext cx="485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65F20E97-0B69-46C6-9159-A974A3397617}"/>
                </a:ext>
              </a:extLst>
            </p:cNvPr>
            <p:cNvSpPr txBox="1"/>
            <p:nvPr/>
          </p:nvSpPr>
          <p:spPr>
            <a:xfrm>
              <a:off x="6937251" y="2708341"/>
              <a:ext cx="485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7896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280</Words>
  <Application>Microsoft Office PowerPoint</Application>
  <PresentationFormat>Affichage à l'écran (4:3)</PresentationFormat>
  <Paragraphs>63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Wingdings</vt:lpstr>
      <vt:lpstr>Thème Office</vt:lpstr>
      <vt:lpstr>Présentation PowerPoint</vt:lpstr>
      <vt:lpstr>Our results</vt:lpstr>
      <vt:lpstr>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Zaurbek Tsorojev</dc:creator>
  <cp:lastModifiedBy>Zaurbek Tsorojev</cp:lastModifiedBy>
  <cp:revision>28</cp:revision>
  <dcterms:created xsi:type="dcterms:W3CDTF">2017-12-03T01:14:59Z</dcterms:created>
  <dcterms:modified xsi:type="dcterms:W3CDTF">2017-12-08T01:02:02Z</dcterms:modified>
</cp:coreProperties>
</file>