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56" r:id="rId3"/>
    <p:sldId id="257" r:id="rId4"/>
    <p:sldId id="266" r:id="rId5"/>
    <p:sldId id="259" r:id="rId6"/>
    <p:sldId id="260"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6B2C-83BF-414F-896D-CBDD99BAAE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6EC5E-B128-4148-A71D-EB67BBE5D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3A1B69-8447-41F0-A600-4A1AD5FE3801}"/>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5" name="Footer Placeholder 4">
            <a:extLst>
              <a:ext uri="{FF2B5EF4-FFF2-40B4-BE49-F238E27FC236}">
                <a16:creationId xmlns:a16="http://schemas.microsoft.com/office/drawing/2014/main" id="{1ED21E94-41D1-4E09-A6F1-2675AA80B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099D3-475B-465E-B8AB-8A6B347DFB27}"/>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86955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3BD8-4D45-4E76-A446-E1717D0472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CF6A9-71FF-4392-A416-C24A17839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55737-4E6D-4413-82C6-E06E18341D23}"/>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5" name="Footer Placeholder 4">
            <a:extLst>
              <a:ext uri="{FF2B5EF4-FFF2-40B4-BE49-F238E27FC236}">
                <a16:creationId xmlns:a16="http://schemas.microsoft.com/office/drawing/2014/main" id="{797F1F57-8EF8-4DA6-8931-752684F24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CF3B4-3A88-4863-A445-7CC0B8E33EF6}"/>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162244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0AF9B-8128-407D-853C-393C523679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3924E-878C-419B-93F8-E12F61C18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D9351-C6C2-45ED-B12A-EAF17E76A370}"/>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5" name="Footer Placeholder 4">
            <a:extLst>
              <a:ext uri="{FF2B5EF4-FFF2-40B4-BE49-F238E27FC236}">
                <a16:creationId xmlns:a16="http://schemas.microsoft.com/office/drawing/2014/main" id="{2DA62728-1AF6-4BD5-917A-4EEE0B9A2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F9748-330B-453A-A940-06AED5C68604}"/>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12899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E2A7-E14E-4D19-95FB-2145A5F3C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6BEEF-D581-44D1-9469-B4269D753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565B5-42F2-4281-ACA1-54D66ED9ABFC}"/>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5" name="Footer Placeholder 4">
            <a:extLst>
              <a:ext uri="{FF2B5EF4-FFF2-40B4-BE49-F238E27FC236}">
                <a16:creationId xmlns:a16="http://schemas.microsoft.com/office/drawing/2014/main" id="{BCCBBA1E-0AB2-4B2F-8D4E-A18E3537E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91553-87CD-434D-B6BB-4993A83D9724}"/>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16440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5903-417A-49E0-991C-13ABC3D8D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ECA76-5F00-464A-9A7B-81CD86607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1CF16-BA3A-4EC5-839C-51BA1E959078}"/>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5" name="Footer Placeholder 4">
            <a:extLst>
              <a:ext uri="{FF2B5EF4-FFF2-40B4-BE49-F238E27FC236}">
                <a16:creationId xmlns:a16="http://schemas.microsoft.com/office/drawing/2014/main" id="{04C48C0F-2011-416A-B864-180A161E2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46D39-714A-4479-9AA7-B600B6C2DC13}"/>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287057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FD44-E8F0-424C-B93B-23C535F48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6AD3E-C53D-47A4-9214-0969DCEFE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E5D73-EF8C-44F5-B2C0-6FDBE71EA1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B45C8-D729-46DE-8B1C-574EA8C3A71B}"/>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6" name="Footer Placeholder 5">
            <a:extLst>
              <a:ext uri="{FF2B5EF4-FFF2-40B4-BE49-F238E27FC236}">
                <a16:creationId xmlns:a16="http://schemas.microsoft.com/office/drawing/2014/main" id="{F4603BA2-C0F8-44B7-9D2E-24F81A97A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CFCE4-B1A4-42F9-AC12-4BEBFC6060CD}"/>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289910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A2C1-07DD-4267-8B79-346A38BFBE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80A46-ABCD-46F1-8EB4-4CA384A42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69696-8493-4FF7-BDB2-EAB996885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2554B-F1DA-444D-907C-C2E513587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75F5D-F6C4-4ADB-9CF6-516C54088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87BABA-30C5-46B3-A883-CB5163421799}"/>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8" name="Footer Placeholder 7">
            <a:extLst>
              <a:ext uri="{FF2B5EF4-FFF2-40B4-BE49-F238E27FC236}">
                <a16:creationId xmlns:a16="http://schemas.microsoft.com/office/drawing/2014/main" id="{9A648D48-5FC3-42AB-ABEA-778CA1E3B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CB1283-C04A-4979-B104-6BD8C90674FA}"/>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374039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B3E-CA62-45BD-B4F1-DC243B0E5A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2D3354-72A3-4796-AC33-031F4476807D}"/>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4" name="Footer Placeholder 3">
            <a:extLst>
              <a:ext uri="{FF2B5EF4-FFF2-40B4-BE49-F238E27FC236}">
                <a16:creationId xmlns:a16="http://schemas.microsoft.com/office/drawing/2014/main" id="{B8693986-E50C-4A97-B718-01EF0A73C5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CA03AB-6312-4320-BC8F-DC649555DCB0}"/>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379263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E3F982-BB98-47D4-929A-0B22B8C2B0DA}"/>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3" name="Footer Placeholder 2">
            <a:extLst>
              <a:ext uri="{FF2B5EF4-FFF2-40B4-BE49-F238E27FC236}">
                <a16:creationId xmlns:a16="http://schemas.microsoft.com/office/drawing/2014/main" id="{3F3DF73A-BB3C-4BD3-8F6A-DE9938D2DA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EF6039-60A3-4E67-9A1D-D00C67ED1565}"/>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329416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9391-9689-4909-8193-E733B1AE7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55980B-99DF-4169-BF32-BD0E11ADF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E3E63-7CE1-473A-8A72-090A1FB07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A6604-42E7-4234-AEB2-341AE605D682}"/>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6" name="Footer Placeholder 5">
            <a:extLst>
              <a:ext uri="{FF2B5EF4-FFF2-40B4-BE49-F238E27FC236}">
                <a16:creationId xmlns:a16="http://schemas.microsoft.com/office/drawing/2014/main" id="{48ACC956-A04E-4954-92B8-E7CDA7072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C01B6-50DD-4C60-B758-014C59FC13AB}"/>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312374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DFAA-3BEF-4B30-B4EB-765AFCAD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DB455-2593-4E85-83B8-558A9BC33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15FFE0-86FA-4AA1-811D-1688A3A6D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CE808-44DF-429B-B6FE-F85FFCC11752}"/>
              </a:ext>
            </a:extLst>
          </p:cNvPr>
          <p:cNvSpPr>
            <a:spLocks noGrp="1"/>
          </p:cNvSpPr>
          <p:nvPr>
            <p:ph type="dt" sz="half" idx="10"/>
          </p:nvPr>
        </p:nvSpPr>
        <p:spPr/>
        <p:txBody>
          <a:bodyPr/>
          <a:lstStyle/>
          <a:p>
            <a:fld id="{2D908C56-0DB9-4AF7-90A0-4158C13DEE26}" type="datetimeFigureOut">
              <a:rPr lang="en-US" smtClean="0"/>
              <a:t>1/18/2024</a:t>
            </a:fld>
            <a:endParaRPr lang="en-US"/>
          </a:p>
        </p:txBody>
      </p:sp>
      <p:sp>
        <p:nvSpPr>
          <p:cNvPr id="6" name="Footer Placeholder 5">
            <a:extLst>
              <a:ext uri="{FF2B5EF4-FFF2-40B4-BE49-F238E27FC236}">
                <a16:creationId xmlns:a16="http://schemas.microsoft.com/office/drawing/2014/main" id="{3893DD03-C7F4-4C63-935A-E419CCDED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1FA2E-0DC1-436A-A9EB-85CA4BFABF4B}"/>
              </a:ext>
            </a:extLst>
          </p:cNvPr>
          <p:cNvSpPr>
            <a:spLocks noGrp="1"/>
          </p:cNvSpPr>
          <p:nvPr>
            <p:ph type="sldNum" sz="quarter" idx="12"/>
          </p:nvPr>
        </p:nvSpPr>
        <p:spPr/>
        <p:txBody>
          <a:bodyPr/>
          <a:lstStyle/>
          <a:p>
            <a:fld id="{4669F2E2-00FA-4B60-ACE3-0528863F5188}" type="slidenum">
              <a:rPr lang="en-US" smtClean="0"/>
              <a:t>‹#›</a:t>
            </a:fld>
            <a:endParaRPr lang="en-US"/>
          </a:p>
        </p:txBody>
      </p:sp>
    </p:spTree>
    <p:extLst>
      <p:ext uri="{BB962C8B-B14F-4D97-AF65-F5344CB8AC3E}">
        <p14:creationId xmlns:p14="http://schemas.microsoft.com/office/powerpoint/2010/main" val="300166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E120DC-814E-44BB-ABE6-5375F24E0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0D0906-7D29-4480-9C50-5D876306BD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2D55E-FAE7-4254-AA98-459EE7DD3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08C56-0DB9-4AF7-90A0-4158C13DEE26}" type="datetimeFigureOut">
              <a:rPr lang="en-US" smtClean="0"/>
              <a:t>1/18/2024</a:t>
            </a:fld>
            <a:endParaRPr lang="en-US"/>
          </a:p>
        </p:txBody>
      </p:sp>
      <p:sp>
        <p:nvSpPr>
          <p:cNvPr id="5" name="Footer Placeholder 4">
            <a:extLst>
              <a:ext uri="{FF2B5EF4-FFF2-40B4-BE49-F238E27FC236}">
                <a16:creationId xmlns:a16="http://schemas.microsoft.com/office/drawing/2014/main" id="{1CE675EF-8A11-4D53-A902-6ABFD538A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20E9D6-BF22-488F-AF11-EFCF5CC3E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9F2E2-00FA-4B60-ACE3-0528863F5188}" type="slidenum">
              <a:rPr lang="en-US" smtClean="0"/>
              <a:t>‹#›</a:t>
            </a:fld>
            <a:endParaRPr lang="en-US"/>
          </a:p>
        </p:txBody>
      </p:sp>
    </p:spTree>
    <p:extLst>
      <p:ext uri="{BB962C8B-B14F-4D97-AF65-F5344CB8AC3E}">
        <p14:creationId xmlns:p14="http://schemas.microsoft.com/office/powerpoint/2010/main" val="22921506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jaredsavage/solar-system-major-bodies-data" TargetMode="External"/><Relationship Id="rId2" Type="http://schemas.openxmlformats.org/officeDocument/2006/relationships/hyperlink" Target="https://exoplanetarchive.ipac.caltech.edu/cgi-bin/TblView/nph-tblView?app=ExoTbls&amp;config=PS" TargetMode="External"/><Relationship Id="rId1" Type="http://schemas.openxmlformats.org/officeDocument/2006/relationships/slideLayout" Target="../slideLayouts/slideLayout2.xml"/><Relationship Id="rId5" Type="http://schemas.openxmlformats.org/officeDocument/2006/relationships/hyperlink" Target="https://promenade.imcce.fr/en/pages5/573.html" TargetMode="External"/><Relationship Id="rId4" Type="http://schemas.openxmlformats.org/officeDocument/2006/relationships/hyperlink" Target="http://astro.vaporia.com/start/equilibriumtemperatur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ritannica.com/science/habitable-zone" TargetMode="External"/><Relationship Id="rId7" Type="http://schemas.openxmlformats.org/officeDocument/2006/relationships/hyperlink" Target="https://exoplanets.nasa.gov/exoplanet-catalog/6632/hd-40307-g/" TargetMode="External"/><Relationship Id="rId2" Type="http://schemas.openxmlformats.org/officeDocument/2006/relationships/hyperlink" Target="https://www.planetarybiology.com/calculating_habitable_zone.html" TargetMode="External"/><Relationship Id="rId1" Type="http://schemas.openxmlformats.org/officeDocument/2006/relationships/slideLayout" Target="../slideLayouts/slideLayout2.xml"/><Relationship Id="rId6" Type="http://schemas.openxmlformats.org/officeDocument/2006/relationships/hyperlink" Target="https://exoplanets.nasa.gov/exoplanet-catalog/1599/kepler-22b/" TargetMode="External"/><Relationship Id="rId5" Type="http://schemas.openxmlformats.org/officeDocument/2006/relationships/hyperlink" Target="https://ui.adsabs.harvard.edu/abs/1989ApJ...339.1156G/abstract#:~:text=The%20age%20of%20the%20sun,4.49%20%2B%20or%20%2D%200.04%20Gyr" TargetMode="External"/><Relationship Id="rId4" Type="http://schemas.openxmlformats.org/officeDocument/2006/relationships/hyperlink" Target="https://nssdc.gsfc.nasa.gov/planetary/factsheet/sunfa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CE3E-D992-4E86-B718-191533741A1C}"/>
              </a:ext>
            </a:extLst>
          </p:cNvPr>
          <p:cNvSpPr>
            <a:spLocks noGrp="1"/>
          </p:cNvSpPr>
          <p:nvPr>
            <p:ph type="ctrTitle"/>
          </p:nvPr>
        </p:nvSpPr>
        <p:spPr>
          <a:xfrm>
            <a:off x="1431721" y="1776704"/>
            <a:ext cx="9144000" cy="2387600"/>
          </a:xfrm>
        </p:spPr>
        <p:txBody>
          <a:bodyPr>
            <a:normAutofit fontScale="90000"/>
          </a:bodyPr>
          <a:lstStyle/>
          <a:p>
            <a:r>
              <a:rPr lang="en-US" b="1" dirty="0"/>
              <a:t>Exoplanets and Solar System Planets </a:t>
            </a:r>
            <a:br>
              <a:rPr lang="en-US" b="1" dirty="0"/>
            </a:br>
            <a:r>
              <a:rPr lang="en-US" b="1" dirty="0"/>
              <a:t>Data Analysis &amp; Visualization</a:t>
            </a:r>
            <a:endParaRPr lang="en-US" dirty="0"/>
          </a:p>
        </p:txBody>
      </p:sp>
      <p:sp>
        <p:nvSpPr>
          <p:cNvPr id="3" name="Subtitle 2">
            <a:extLst>
              <a:ext uri="{FF2B5EF4-FFF2-40B4-BE49-F238E27FC236}">
                <a16:creationId xmlns:a16="http://schemas.microsoft.com/office/drawing/2014/main" id="{2C4591BE-76CB-44D3-ADA5-7343044A1814}"/>
              </a:ext>
            </a:extLst>
          </p:cNvPr>
          <p:cNvSpPr>
            <a:spLocks noGrp="1"/>
          </p:cNvSpPr>
          <p:nvPr>
            <p:ph type="subTitle" idx="1"/>
          </p:nvPr>
        </p:nvSpPr>
        <p:spPr>
          <a:xfrm>
            <a:off x="1431721" y="4682121"/>
            <a:ext cx="9144000" cy="1655762"/>
          </a:xfrm>
        </p:spPr>
        <p:txBody>
          <a:bodyPr/>
          <a:lstStyle/>
          <a:p>
            <a:r>
              <a:rPr lang="en-US" i="1" dirty="0"/>
              <a:t>Anton Zaitsev</a:t>
            </a:r>
            <a:br>
              <a:rPr lang="en-US" dirty="0"/>
            </a:br>
            <a:r>
              <a:rPr lang="en-US" i="1" dirty="0"/>
              <a:t>January 26, 2024</a:t>
            </a:r>
            <a:endParaRPr lang="en-US" dirty="0"/>
          </a:p>
        </p:txBody>
      </p:sp>
    </p:spTree>
    <p:extLst>
      <p:ext uri="{BB962C8B-B14F-4D97-AF65-F5344CB8AC3E}">
        <p14:creationId xmlns:p14="http://schemas.microsoft.com/office/powerpoint/2010/main" val="96259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71A0E9-537A-48E2-82C6-91492D426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06" y="0"/>
            <a:ext cx="11341915" cy="6858000"/>
          </a:xfrm>
          <a:prstGeom prst="rect">
            <a:avLst/>
          </a:prstGeom>
        </p:spPr>
      </p:pic>
    </p:spTree>
    <p:extLst>
      <p:ext uri="{BB962C8B-B14F-4D97-AF65-F5344CB8AC3E}">
        <p14:creationId xmlns:p14="http://schemas.microsoft.com/office/powerpoint/2010/main" val="20358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35E36B-3721-4EF4-AD8A-6EAFB878B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6" y="0"/>
            <a:ext cx="12057927" cy="6858000"/>
          </a:xfrm>
          <a:prstGeom prst="rect">
            <a:avLst/>
          </a:prstGeom>
        </p:spPr>
      </p:pic>
    </p:spTree>
    <p:extLst>
      <p:ext uri="{BB962C8B-B14F-4D97-AF65-F5344CB8AC3E}">
        <p14:creationId xmlns:p14="http://schemas.microsoft.com/office/powerpoint/2010/main" val="98502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05962-73C1-4B25-AE8C-6D54257B032F}"/>
              </a:ext>
            </a:extLst>
          </p:cNvPr>
          <p:cNvSpPr txBox="1"/>
          <p:nvPr/>
        </p:nvSpPr>
        <p:spPr>
          <a:xfrm>
            <a:off x="981512" y="1233561"/>
            <a:ext cx="9538282" cy="4524315"/>
          </a:xfrm>
          <a:prstGeom prst="rect">
            <a:avLst/>
          </a:prstGeom>
          <a:noFill/>
        </p:spPr>
        <p:txBody>
          <a:bodyPr wrap="square" rtlCol="0">
            <a:spAutoFit/>
          </a:bodyPr>
          <a:lstStyle/>
          <a:p>
            <a:pPr algn="ctr"/>
            <a:r>
              <a:rPr lang="en-US" sz="4800" dirty="0"/>
              <a:t>PLANET ROTATIONAL PERIOD &amp; TEMPERATURE ANIMATION SHOULD BE HERE</a:t>
            </a:r>
          </a:p>
          <a:p>
            <a:pPr algn="ctr"/>
            <a:r>
              <a:rPr lang="en-US" sz="4800" dirty="0"/>
              <a:t>HOWEVER, IT IS NOT HERE BECAUSE OF HIGH WEIGHT (AROUND 280 MEGABYTES)</a:t>
            </a:r>
          </a:p>
        </p:txBody>
      </p:sp>
    </p:spTree>
    <p:extLst>
      <p:ext uri="{BB962C8B-B14F-4D97-AF65-F5344CB8AC3E}">
        <p14:creationId xmlns:p14="http://schemas.microsoft.com/office/powerpoint/2010/main" val="358841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2F9908-0BAD-4852-A418-A4581D0A9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8" y="268448"/>
            <a:ext cx="11954312" cy="6451134"/>
          </a:xfrm>
          <a:prstGeom prst="rect">
            <a:avLst/>
          </a:prstGeom>
        </p:spPr>
      </p:pic>
    </p:spTree>
    <p:extLst>
      <p:ext uri="{BB962C8B-B14F-4D97-AF65-F5344CB8AC3E}">
        <p14:creationId xmlns:p14="http://schemas.microsoft.com/office/powerpoint/2010/main" val="255794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BC2B0-3C9F-4CEA-B40D-63B39948E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31" y="117446"/>
            <a:ext cx="10620463" cy="6669248"/>
          </a:xfrm>
          <a:prstGeom prst="rect">
            <a:avLst/>
          </a:prstGeom>
        </p:spPr>
      </p:pic>
    </p:spTree>
    <p:extLst>
      <p:ext uri="{BB962C8B-B14F-4D97-AF65-F5344CB8AC3E}">
        <p14:creationId xmlns:p14="http://schemas.microsoft.com/office/powerpoint/2010/main" val="270901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EB2ED-A12F-4D01-98E5-D16DBF773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 y="137160"/>
            <a:ext cx="11487150" cy="4438650"/>
          </a:xfrm>
          <a:prstGeom prst="rect">
            <a:avLst/>
          </a:prstGeom>
        </p:spPr>
      </p:pic>
      <p:pic>
        <p:nvPicPr>
          <p:cNvPr id="5" name="Picture 4">
            <a:extLst>
              <a:ext uri="{FF2B5EF4-FFF2-40B4-BE49-F238E27FC236}">
                <a16:creationId xmlns:a16="http://schemas.microsoft.com/office/drawing/2014/main" id="{6C5815F1-BD6C-4D6A-A35B-2EF4B18D0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06" y="4686991"/>
            <a:ext cx="11412977" cy="2033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129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7787-37E9-4A8B-9478-4E9776C5A22F}"/>
              </a:ext>
            </a:extLst>
          </p:cNvPr>
          <p:cNvSpPr>
            <a:spLocks noGrp="1"/>
          </p:cNvSpPr>
          <p:nvPr>
            <p:ph type="title"/>
          </p:nvPr>
        </p:nvSpPr>
        <p:spPr/>
        <p:txBody>
          <a:bodyPr>
            <a:normAutofit/>
          </a:bodyPr>
          <a:lstStyle/>
          <a:p>
            <a:r>
              <a:rPr lang="en-US" sz="4800" dirty="0"/>
              <a:t>References</a:t>
            </a:r>
          </a:p>
        </p:txBody>
      </p:sp>
      <p:sp>
        <p:nvSpPr>
          <p:cNvPr id="3" name="Content Placeholder 2">
            <a:extLst>
              <a:ext uri="{FF2B5EF4-FFF2-40B4-BE49-F238E27FC236}">
                <a16:creationId xmlns:a16="http://schemas.microsoft.com/office/drawing/2014/main" id="{A63B3358-DE98-49FD-95CD-C1FAD6EFE3FF}"/>
              </a:ext>
            </a:extLst>
          </p:cNvPr>
          <p:cNvSpPr>
            <a:spLocks noGrp="1"/>
          </p:cNvSpPr>
          <p:nvPr>
            <p:ph idx="1"/>
          </p:nvPr>
        </p:nvSpPr>
        <p:spPr>
          <a:xfrm>
            <a:off x="838200" y="1795244"/>
            <a:ext cx="10515600" cy="5062756"/>
          </a:xfrm>
        </p:spPr>
        <p:txBody>
          <a:bodyPr>
            <a:normAutofit fontScale="70000" lnSpcReduction="20000"/>
          </a:bodyPr>
          <a:lstStyle/>
          <a:p>
            <a:pPr marL="0" indent="0">
              <a:buNone/>
            </a:pPr>
            <a:r>
              <a:rPr lang="en-US" b="1" dirty="0"/>
              <a:t>NASA Exoplanet Archive</a:t>
            </a:r>
            <a:br>
              <a:rPr lang="en-US" b="1" dirty="0"/>
            </a:br>
            <a:r>
              <a:rPr lang="en-US" dirty="0"/>
              <a:t>NASA Exoplanet Archive dataset contains information on confirmed planets outside of the Solar System, e.g. planet mass, radius, planet discovery method, orbital period, etc.</a:t>
            </a:r>
            <a:br>
              <a:rPr lang="en-US" dirty="0"/>
            </a:br>
            <a:r>
              <a:rPr lang="en-US" dirty="0"/>
              <a:t>Rows: 35131; Columns: 286</a:t>
            </a:r>
            <a:br>
              <a:rPr lang="en-US" dirty="0"/>
            </a:br>
            <a:r>
              <a:rPr lang="en-US" dirty="0">
                <a:hlinkClick r:id="rId2"/>
              </a:rPr>
              <a:t>https://exoplanetarchive.ipac.caltech.edu/cgi-bin/TblView/nph-tblView?app=ExoTbls&amp;config=PS</a:t>
            </a:r>
            <a:endParaRPr lang="en-US" dirty="0"/>
          </a:p>
          <a:p>
            <a:pPr marL="0" indent="0">
              <a:buNone/>
            </a:pPr>
            <a:r>
              <a:rPr lang="en-US" b="1" dirty="0"/>
              <a:t>Solar System Major Bodies Data</a:t>
            </a:r>
            <a:br>
              <a:rPr lang="en-US" b="1" dirty="0"/>
            </a:br>
            <a:r>
              <a:rPr lang="en-US" dirty="0"/>
              <a:t>The Solar System Planets dataset contains information on major bodies inside the Solar System, including planets, such as Earth, Mars, Venus, etc. It includes information on body's attributes, such as mass, density, etc.</a:t>
            </a:r>
            <a:br>
              <a:rPr lang="en-US" dirty="0"/>
            </a:br>
            <a:r>
              <a:rPr lang="en-US" dirty="0"/>
              <a:t>Rows: 31; Columns: 265</a:t>
            </a:r>
            <a:br>
              <a:rPr lang="en-US" dirty="0"/>
            </a:br>
            <a:r>
              <a:rPr lang="en-US" dirty="0">
                <a:hlinkClick r:id="rId3"/>
              </a:rPr>
              <a:t>https://www.kaggle.com/datasets/jaredsavage/solar-system-major-bodies-data</a:t>
            </a:r>
            <a:endParaRPr lang="en-US" dirty="0"/>
          </a:p>
          <a:p>
            <a:pPr marL="0" indent="0">
              <a:buNone/>
            </a:pPr>
            <a:r>
              <a:rPr lang="en-US" b="1" dirty="0"/>
              <a:t>Equilibrium Temperatures for Solar Planets</a:t>
            </a:r>
            <a:br>
              <a:rPr lang="en-US" b="1" dirty="0"/>
            </a:br>
            <a:r>
              <a:rPr lang="en-US" dirty="0">
                <a:hlinkClick r:id="rId4"/>
              </a:rPr>
              <a:t>http://astro.vaporia.com/start/equilibriumtemperature.html</a:t>
            </a:r>
            <a:br>
              <a:rPr lang="en-US" dirty="0"/>
            </a:br>
            <a:r>
              <a:rPr lang="en-US" dirty="0"/>
              <a:t>This reference contains data (table) for equilibrium temperatures for planets inside the Solar System.</a:t>
            </a:r>
          </a:p>
          <a:p>
            <a:pPr marL="0" indent="0">
              <a:buNone/>
            </a:pPr>
            <a:r>
              <a:rPr lang="en-US" b="1" dirty="0"/>
              <a:t>The Distances from the Solar Planets to the Earth</a:t>
            </a:r>
            <a:br>
              <a:rPr lang="en-US" b="1" dirty="0"/>
            </a:br>
            <a:r>
              <a:rPr lang="en-US" dirty="0">
                <a:hlinkClick r:id="rId5"/>
              </a:rPr>
              <a:t>https://promenade.imcce.fr/en/pages5/573.html</a:t>
            </a:r>
            <a:br>
              <a:rPr lang="en-US" dirty="0"/>
            </a:br>
            <a:r>
              <a:rPr lang="en-US" dirty="0"/>
              <a:t>This reference contains data (table) for the distances for planets inside the Solar System to Earth.</a:t>
            </a:r>
          </a:p>
        </p:txBody>
      </p:sp>
    </p:spTree>
    <p:extLst>
      <p:ext uri="{BB962C8B-B14F-4D97-AF65-F5344CB8AC3E}">
        <p14:creationId xmlns:p14="http://schemas.microsoft.com/office/powerpoint/2010/main" val="255464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740B-0101-4B78-B606-1867E8D62EB4}"/>
              </a:ext>
            </a:extLst>
          </p:cNvPr>
          <p:cNvSpPr>
            <a:spLocks noGrp="1"/>
          </p:cNvSpPr>
          <p:nvPr>
            <p:ph type="title"/>
          </p:nvPr>
        </p:nvSpPr>
        <p:spPr/>
        <p:txBody>
          <a:bodyPr>
            <a:normAutofit/>
          </a:bodyPr>
          <a:lstStyle/>
          <a:p>
            <a:r>
              <a:rPr lang="en-US" sz="4800" dirty="0"/>
              <a:t>References</a:t>
            </a:r>
          </a:p>
        </p:txBody>
      </p:sp>
      <p:sp>
        <p:nvSpPr>
          <p:cNvPr id="3" name="Content Placeholder 2">
            <a:extLst>
              <a:ext uri="{FF2B5EF4-FFF2-40B4-BE49-F238E27FC236}">
                <a16:creationId xmlns:a16="http://schemas.microsoft.com/office/drawing/2014/main" id="{827E1DB7-7D78-4D91-B3F5-34EE225A6824}"/>
              </a:ext>
            </a:extLst>
          </p:cNvPr>
          <p:cNvSpPr>
            <a:spLocks noGrp="1"/>
          </p:cNvSpPr>
          <p:nvPr>
            <p:ph idx="1"/>
          </p:nvPr>
        </p:nvSpPr>
        <p:spPr>
          <a:xfrm>
            <a:off x="838200" y="1825625"/>
            <a:ext cx="10515600" cy="4667250"/>
          </a:xfrm>
        </p:spPr>
        <p:txBody>
          <a:bodyPr>
            <a:normAutofit fontScale="70000" lnSpcReduction="20000"/>
          </a:bodyPr>
          <a:lstStyle/>
          <a:p>
            <a:pPr marL="0" indent="0">
              <a:buNone/>
            </a:pPr>
            <a:r>
              <a:rPr lang="en-US" b="1" dirty="0"/>
              <a:t>Habitable Zone Boundaries Calculation</a:t>
            </a:r>
            <a:br>
              <a:rPr lang="en-US" b="1" dirty="0"/>
            </a:br>
            <a:r>
              <a:rPr lang="en-US" dirty="0">
                <a:hlinkClick r:id="rId2"/>
              </a:rPr>
              <a:t>https://www.planetarybiology.com/calculating_habitable_zone.html</a:t>
            </a:r>
            <a:br>
              <a:rPr lang="en-US" dirty="0"/>
            </a:br>
            <a:r>
              <a:rPr lang="en-US" dirty="0"/>
              <a:t>We used this reference for the formula on how to calculate star inner and outer habitable zone boundaries.</a:t>
            </a:r>
            <a:endParaRPr lang="en-US" b="1" dirty="0"/>
          </a:p>
          <a:p>
            <a:pPr marL="0" indent="0">
              <a:buNone/>
            </a:pPr>
            <a:r>
              <a:rPr lang="en-US" b="1" dirty="0"/>
              <a:t>Solar System Habitable Zone Boundaries</a:t>
            </a:r>
            <a:br>
              <a:rPr lang="en-US" b="1" dirty="0"/>
            </a:br>
            <a:r>
              <a:rPr lang="en-US" dirty="0">
                <a:hlinkClick r:id="rId3"/>
              </a:rPr>
              <a:t>https://www.britannica.com/science/habitable-zone</a:t>
            </a:r>
            <a:br>
              <a:rPr lang="en-US" dirty="0"/>
            </a:br>
            <a:r>
              <a:rPr lang="en-US" dirty="0"/>
              <a:t>This article provides information on the habitable zone of the Sun.</a:t>
            </a:r>
          </a:p>
          <a:p>
            <a:pPr marL="0" indent="0">
              <a:buNone/>
            </a:pPr>
            <a:r>
              <a:rPr lang="en-US" b="1" dirty="0"/>
              <a:t>Sun Fact Sheet</a:t>
            </a:r>
            <a:br>
              <a:rPr lang="en-US" b="1" dirty="0"/>
            </a:br>
            <a:r>
              <a:rPr lang="en-US" dirty="0">
                <a:hlinkClick r:id="rId4"/>
              </a:rPr>
              <a:t>https://nssdc.gsfc.nasa.gov/planetary/factsheet/sunfact.html</a:t>
            </a:r>
            <a:br>
              <a:rPr lang="en-US" dirty="0"/>
            </a:br>
            <a:r>
              <a:rPr lang="en-US" dirty="0"/>
              <a:t>This page contains data on Sun.</a:t>
            </a:r>
          </a:p>
          <a:p>
            <a:pPr marL="0" indent="0">
              <a:buNone/>
            </a:pPr>
            <a:r>
              <a:rPr lang="en-US" b="1" dirty="0"/>
              <a:t>Sun Age</a:t>
            </a:r>
            <a:br>
              <a:rPr lang="en-US" b="1" dirty="0"/>
            </a:br>
            <a:r>
              <a:rPr lang="en-US" dirty="0">
                <a:hlinkClick r:id="rId5"/>
              </a:rPr>
              <a:t>https://ui.adsabs.harvard.edu/abs/1989ApJ...339.1156G/abstract#:~:text=The%20age%20of%20the%20sun,4.49%20%2B%20or%20%2D%200.04%20Gyr</a:t>
            </a:r>
            <a:r>
              <a:rPr lang="en-US" dirty="0"/>
              <a:t>.</a:t>
            </a:r>
            <a:br>
              <a:rPr lang="en-US" dirty="0"/>
            </a:br>
            <a:r>
              <a:rPr lang="en-US" dirty="0"/>
              <a:t>This page contains information about approximate Sun age.</a:t>
            </a:r>
          </a:p>
          <a:p>
            <a:pPr marL="0" indent="0">
              <a:buNone/>
            </a:pPr>
            <a:r>
              <a:rPr lang="en-US" b="1" dirty="0"/>
              <a:t>Kepler 22-b and HD 40307 g</a:t>
            </a:r>
            <a:br>
              <a:rPr lang="en-US" b="1" dirty="0"/>
            </a:br>
            <a:r>
              <a:rPr lang="en-US" dirty="0"/>
              <a:t>Kepler 22-b: </a:t>
            </a:r>
            <a:r>
              <a:rPr lang="en-US" dirty="0">
                <a:hlinkClick r:id="rId6"/>
              </a:rPr>
              <a:t>https://exoplanets.nasa.gov/exoplanet-catalog/1599/kepler-22b/</a:t>
            </a:r>
            <a:br>
              <a:rPr lang="en-US" dirty="0"/>
            </a:br>
            <a:r>
              <a:rPr lang="en-US" dirty="0"/>
              <a:t>HD 40307 g: </a:t>
            </a:r>
            <a:r>
              <a:rPr lang="en-US" dirty="0">
                <a:hlinkClick r:id="rId7"/>
              </a:rPr>
              <a:t>https://exoplanets.nasa.gov/exoplanet-catalog/6632/hd-40307-g/</a:t>
            </a:r>
            <a:br>
              <a:rPr lang="en-US" dirty="0"/>
            </a:br>
            <a:r>
              <a:rPr lang="en-US" dirty="0"/>
              <a:t>This two pages contain information and animation on Kepler 22-b and HD 40307 g.</a:t>
            </a:r>
          </a:p>
          <a:p>
            <a:endParaRPr lang="en-US" dirty="0"/>
          </a:p>
        </p:txBody>
      </p:sp>
    </p:spTree>
    <p:extLst>
      <p:ext uri="{BB962C8B-B14F-4D97-AF65-F5344CB8AC3E}">
        <p14:creationId xmlns:p14="http://schemas.microsoft.com/office/powerpoint/2010/main" val="169536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40</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Exoplanets and Solar System Planets  Data Analysis &amp; Visualization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zaitsevav</cp:lastModifiedBy>
  <cp:revision>12</cp:revision>
  <dcterms:created xsi:type="dcterms:W3CDTF">2024-01-13T22:29:13Z</dcterms:created>
  <dcterms:modified xsi:type="dcterms:W3CDTF">2024-01-18T18:13:19Z</dcterms:modified>
</cp:coreProperties>
</file>