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5" r:id="rId4"/>
    <p:sldId id="261" r:id="rId5"/>
    <p:sldId id="262" r:id="rId6"/>
    <p:sldId id="264" r:id="rId7"/>
    <p:sldId id="263" r:id="rId8"/>
    <p:sldId id="258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3605-57FB-4D17-B1C0-302255EA0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87952-6C6E-4187-A07F-717C2B75B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CABA0-FDAA-42FE-8909-568B9B49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BF7D-7947-4D23-909C-304CB31C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90AC0-0AEF-47EF-ABE1-175BC801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7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7ECB-1970-4B41-BE0D-6AF17A6A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3BA84-04E9-4DAB-9009-028BCD44F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A3FE-50A1-446F-9BA3-7B12D9A7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5505-D971-4E52-9060-3D7CC772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3E941-8501-4FAC-A43F-2DB7FC53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D3E99-4705-4000-9A6B-439EDF753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2C24E-7D80-45B5-85DD-B2F5EE0FD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7A87-8371-4071-BE53-84DB8C9F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44FDD-9A78-4619-A60A-DA12A6B2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FC3B-F956-410F-AC4E-CF006D77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1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6D51-E38A-4503-B0D4-9F412AA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AD5F-EDA5-49E4-9267-5F8A07CB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C1E0-7898-4D50-BC80-8AE248EE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906F-26EB-48E4-BDF6-2D919C74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DEBE0-1EAE-4835-9D5A-490401C2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AFFE-1965-44F0-87B0-CA14E9E5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A9019-094C-49D2-B3BB-F15AF771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A238C-3FEE-49B5-AE0D-74C8749B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0213F-84F4-4BB0-BEE1-6E831F11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635C-303F-4EC4-B257-3C745B6B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8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333D-BDA3-4FA4-98A6-400993A9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06D9-4BE5-41C8-87F5-238236799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45F77-66FE-4376-9019-F4B680215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C3E19-3959-49D0-8EFB-1D864B38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736F2-BDE0-4D4A-AC8C-3CE3A191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390EA-51CB-4494-9A9E-1980098F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3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AE98-6E6D-4528-88CD-58683456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4CAF4-50C6-4D6A-BB19-B790C62B4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F572-02CD-4024-9166-6367AE2C1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CEECE-6A21-42E8-8377-AF8F7ED42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0FB39-C63B-4735-8EEC-9633913EF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475C9-AD33-4823-B5FB-10D44E09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57FF6-209B-4FBE-AF31-872D2509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C8D2B-0588-4E8B-82DB-8638750B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2725-5945-46FA-BB70-15273912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4A537-9937-4F4E-98D6-DBA11ADD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020D7-C7E9-4085-AD3A-38E9A5DD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175B8-2F84-45AC-ADBA-77CCC679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C75FA-F8C6-4182-8B3C-80FDD273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D7EC9-C839-42B8-8DB9-DF798F9E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E523E-C27A-4DF7-A391-7BBA7D8D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7499-8211-4EBD-BB7C-99C6FFDF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691E-DF7C-4D04-9F91-C4F543F9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EF872-6951-4DCA-9B1A-8304C88F8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D6818-DE14-4AB0-8E17-EB99BE4A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168D-3C3B-4EFE-BABF-53BA3D90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3C2C5-79B3-4373-B71B-FCCAC339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D170-AD7D-4348-AF13-86F3650C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CFA14-BA7F-45F2-A832-A0B29BCDE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32A7-A22E-47A0-8266-E1CE202E9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219D1-40D5-43A3-B2E3-AF9C0404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F48D3-D8EC-4B89-90AD-6E2378D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677C6-C40E-4C21-8840-9DFA8029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190FB-CC99-4971-B4D1-EDA85ADF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26DA5-5FEB-4882-9F1F-0B2AA0E3B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9B4D-880F-40A8-87E4-AE2AF73C0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C3A96-5248-4C6D-8D2B-32D871DCF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7299A-13B5-4C9A-B1AB-844A446C8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zrjzcx/ML-agents/blob/master/docs/Training-Imitation-Learning.md" TargetMode="External"/><Relationship Id="rId2" Type="http://schemas.openxmlformats.org/officeDocument/2006/relationships/hyperlink" Target="https://github.com/gzrjzcx/ML-agents/blob/master/docs/Feature-Memory.m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ty-Technologies/ml-agents/blob/develop/docs/Python-Custom-Trainer-Plugin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zrjzcx/ML-agents/blob/master/docs/ML-Agents-Overview.md#running-example-training-npc-behaviors" TargetMode="External"/><Relationship Id="rId2" Type="http://schemas.openxmlformats.org/officeDocument/2006/relationships/hyperlink" Target="https://github.com/gzrjzcx/ML-agents/blob/master/docs/Python-API.m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epicgames.com/community/learning/tutorials/8OWY/unreal-engine-learning-agents-introduction" TargetMode="External"/><Relationship Id="rId2" Type="http://schemas.openxmlformats.org/officeDocument/2006/relationships/hyperlink" Target="https://docs.unrealengine.com/5.3/en-US/BlueprintAPI/LearningAgen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epicgames.com/community/learning/tutorials/qj2O/unreal-engine-learning-to-dr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ML-Agents Supported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829"/>
            <a:ext cx="10515600" cy="4976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/>
              <a:t>Reinforcement learning: agents learn through trial and error.</a:t>
            </a:r>
          </a:p>
          <a:p>
            <a:r>
              <a:rPr lang="en-US" sz="3000" dirty="0"/>
              <a:t>Recurrent: use of memory (</a:t>
            </a:r>
            <a:r>
              <a:rPr lang="en-US" sz="3000" dirty="0">
                <a:hlinkClick r:id="rId2"/>
              </a:rPr>
              <a:t>https://github.com/gzrjzcx/ML-agents/blob/master/docs/Feature-Memory.md</a:t>
            </a:r>
            <a:r>
              <a:rPr lang="en-US" sz="3000" dirty="0"/>
              <a:t>) (be aware of limitations).</a:t>
            </a:r>
          </a:p>
          <a:p>
            <a:r>
              <a:rPr lang="en-US" sz="3000" dirty="0"/>
              <a:t>Curriculum learning: updating the difficulty based on the agent performance (https://github.com/gzrjzcx/ML-agents/blob/master/docs/Training-Curriculum-Learning.md).</a:t>
            </a:r>
          </a:p>
          <a:p>
            <a:r>
              <a:rPr lang="en-US" sz="3000" dirty="0"/>
              <a:t>Imitation learning: imitate demonstrated behavior (</a:t>
            </a:r>
            <a:r>
              <a:rPr lang="en-US" sz="3000" dirty="0">
                <a:hlinkClick r:id="rId3"/>
              </a:rPr>
              <a:t>https://github.com/gzrjzcx/ML-agents/blob/master/docs/Training-Imitation-Learning.md</a:t>
            </a:r>
            <a:r>
              <a:rPr lang="en-US" sz="3000" dirty="0"/>
              <a:t>).</a:t>
            </a:r>
          </a:p>
          <a:p>
            <a:r>
              <a:rPr lang="en-US" sz="3000" dirty="0"/>
              <a:t>Supports CNNs.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590B-C4FD-48E8-B290-C05F0E61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Environments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5EC4-FD71-4A23-B14A-8D1C37E5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Analyze user eye data (focused, bored), puzzle game, help choosing user which topics he wants to learn about: “I see you are too focus, keep thinking; I see you are bored, let us try another topic?” (perhaps example of Imitation Learning)</a:t>
            </a:r>
          </a:p>
          <a:p>
            <a:r>
              <a:rPr lang="en-US" dirty="0"/>
              <a:t>Continuing with previous example, the game can adapt based on user behavioral data to give different/more difficult/easier problems. E.g. the size of the hole where you put an object gets bigger; or if the person takes too many tries, you remove some components that make the game difficult (can this be done just using “behavioral” trees?)</a:t>
            </a:r>
          </a:p>
          <a:p>
            <a:r>
              <a:rPr lang="en-US" dirty="0"/>
              <a:t>Narrator talks about something, if user frowns, narrator says: "Oh, I see you are confused. Let me explain it in more detail.". Might be great for education when explaining some topics to users from different backgrounds.</a:t>
            </a:r>
          </a:p>
        </p:txBody>
      </p:sp>
    </p:spTree>
    <p:extLst>
      <p:ext uri="{BB962C8B-B14F-4D97-AF65-F5344CB8AC3E}">
        <p14:creationId xmlns:p14="http://schemas.microsoft.com/office/powerpoint/2010/main" val="110353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590B-C4FD-48E8-B290-C05F0E61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Environments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5EC4-FD71-4A23-B14A-8D1C37E5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/>
          </a:bodyPr>
          <a:lstStyle/>
          <a:p>
            <a:r>
              <a:rPr lang="en-US" dirty="0"/>
              <a:t>Adapt educational environments based on user type (identify user type (e.g. visual, audio learners, by bio data user interactions and adapt accordingly).</a:t>
            </a:r>
          </a:p>
          <a:p>
            <a:r>
              <a:rPr lang="en-US" dirty="0"/>
              <a:t>Redesign UI based on gaze data.</a:t>
            </a:r>
          </a:p>
          <a:p>
            <a:r>
              <a:rPr lang="en-US" dirty="0"/>
              <a:t>In Unity, you can train model to generate scenes, perhaps use them to generate e.g. more difficult scenes if user successfully passed tests.</a:t>
            </a:r>
          </a:p>
          <a:p>
            <a:r>
              <a:rPr lang="en-US" dirty="0"/>
              <a:t>You draw something and the model improves it?</a:t>
            </a:r>
          </a:p>
        </p:txBody>
      </p:sp>
    </p:spTree>
    <p:extLst>
      <p:ext uri="{BB962C8B-B14F-4D97-AF65-F5344CB8AC3E}">
        <p14:creationId xmlns:p14="http://schemas.microsoft.com/office/powerpoint/2010/main" val="7296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ML-Agents 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5129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Imitation learning: it is possible to record demonstrations of agent behavior from the Unity Editor, and save them as assets.</a:t>
            </a:r>
          </a:p>
          <a:p>
            <a:r>
              <a:rPr lang="en-US" sz="3200" b="1" dirty="0"/>
              <a:t>Online training </a:t>
            </a:r>
            <a:r>
              <a:rPr lang="en-US" sz="3200" dirty="0"/>
              <a:t>(demonstrations in real-time during training, without pre-recording a demonstration file)</a:t>
            </a:r>
          </a:p>
          <a:p>
            <a:r>
              <a:rPr lang="en-US" sz="3200" b="1" dirty="0"/>
              <a:t>Offline training </a:t>
            </a:r>
            <a:r>
              <a:rPr lang="en-US" sz="3200" dirty="0"/>
              <a:t>(by supporting .demo files, generated using the Demonstration Recorder as the dataset used to train a behavior.)y</a:t>
            </a:r>
          </a:p>
          <a:p>
            <a:r>
              <a:rPr lang="en-US" sz="3200" dirty="0"/>
              <a:t>Provided BC Teacher Helper for </a:t>
            </a:r>
            <a:r>
              <a:rPr lang="en-US" sz="3200" b="1" dirty="0"/>
              <a:t>resetting the training buffer and start and stop recording experiences.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CA1E-EFCE-4895-B7E6-3E153573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ML-Agents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1B74-1A6A-492C-B872-C3F7E423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trainers Plugin (extend ml-agents trainers, optimizers and hyperparameter settings) (currently limited?) (</a:t>
            </a:r>
            <a:r>
              <a:rPr lang="en-US" dirty="0">
                <a:hlinkClick r:id="rId2"/>
              </a:rPr>
              <a:t>https://github.com/Unity-Technologies/ml-agents/blob/develop/docs/Python-Custom-Trainer-Plugin.md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rerouting </a:t>
            </a:r>
            <a:r>
              <a:rPr lang="en-US" dirty="0" err="1"/>
              <a:t>mlagents</a:t>
            </a:r>
            <a:r>
              <a:rPr lang="en-US" dirty="0"/>
              <a:t>-learn CLI to custom trainers and extending the config files with hyper-parameters specific to your new trainers</a:t>
            </a:r>
          </a:p>
        </p:txBody>
      </p:sp>
    </p:spTree>
    <p:extLst>
      <p:ext uri="{BB962C8B-B14F-4D97-AF65-F5344CB8AC3E}">
        <p14:creationId xmlns:p14="http://schemas.microsoft.com/office/powerpoint/2010/main" val="384071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Agents Supported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701"/>
            <a:ext cx="10515600" cy="489217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Recurrent: NO! (doesn't directly support incorporating past experiences or information into the decision-making process, i.e. tasks requiring temporal reasoning or long-term planning)</a:t>
            </a:r>
          </a:p>
          <a:p>
            <a:r>
              <a:rPr lang="en-US" sz="3200" dirty="0"/>
              <a:t>Curriculum learning: NO!</a:t>
            </a:r>
          </a:p>
          <a:p>
            <a:r>
              <a:rPr lang="en-US" sz="3200" dirty="0"/>
              <a:t>Imitation learning: YES!</a:t>
            </a:r>
          </a:p>
          <a:p>
            <a:r>
              <a:rPr lang="en-US" sz="3200" dirty="0"/>
              <a:t>CNNs: NO!</a:t>
            </a:r>
          </a:p>
          <a:p>
            <a:pPr marL="0" indent="0">
              <a:buNone/>
            </a:pPr>
            <a:r>
              <a:rPr lang="en-US" sz="3200" dirty="0"/>
              <a:t>Thus, agents are only trained through Proximal Policy Optimization (PPO) reinforcement learning algorithm or Behavior Cloning (BC) imitation learning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4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Learning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Utilizes Blueprint system (see next image).</a:t>
            </a:r>
          </a:p>
          <a:p>
            <a:r>
              <a:rPr lang="en-US" sz="3600" dirty="0"/>
              <a:t>Use C++ to define observations/actions and your neural network structure, as well as the flow-control for the training and inference procedures.  </a:t>
            </a:r>
          </a:p>
          <a:p>
            <a:r>
              <a:rPr lang="en-US" sz="3600" dirty="0"/>
              <a:t>During training, the UE process will collaborate with an external Python process running </a:t>
            </a:r>
            <a:r>
              <a:rPr lang="en-US" sz="3600" dirty="0" err="1"/>
              <a:t>PyTorch</a:t>
            </a:r>
            <a:r>
              <a:rPr lang="en-US" sz="3600" dirty="0"/>
              <a:t> (included a working </a:t>
            </a:r>
            <a:r>
              <a:rPr lang="en-US" sz="3600" dirty="0" err="1"/>
              <a:t>PyTorch</a:t>
            </a:r>
            <a:r>
              <a:rPr lang="en-US" sz="3600" dirty="0"/>
              <a:t> algorithm for PPO and BC).</a:t>
            </a:r>
          </a:p>
        </p:txBody>
      </p:sp>
    </p:spTree>
    <p:extLst>
      <p:ext uri="{BB962C8B-B14F-4D97-AF65-F5344CB8AC3E}">
        <p14:creationId xmlns:p14="http://schemas.microsoft.com/office/powerpoint/2010/main" val="160589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C989EF-8824-443B-B5A2-5AD53B5E4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6" y="213385"/>
            <a:ext cx="11593543" cy="4429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4F5CD-D7F2-4CDE-B5C2-5B97631C5283}"/>
              </a:ext>
            </a:extLst>
          </p:cNvPr>
          <p:cNvSpPr txBox="1"/>
          <p:nvPr/>
        </p:nvSpPr>
        <p:spPr>
          <a:xfrm>
            <a:off x="1580144" y="4558239"/>
            <a:ext cx="9031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Assigning </a:t>
            </a:r>
            <a:r>
              <a:rPr lang="en-US" sz="3200" dirty="0" err="1"/>
              <a:t>LearningAgentManager</a:t>
            </a:r>
            <a:r>
              <a:rPr lang="en-US" sz="3200" dirty="0"/>
              <a:t> to some Actor (like NPC or car)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9F230-9DB7-4728-A337-5AD052DDBB97}"/>
              </a:ext>
            </a:extLst>
          </p:cNvPr>
          <p:cNvSpPr txBox="1"/>
          <p:nvPr/>
        </p:nvSpPr>
        <p:spPr>
          <a:xfrm>
            <a:off x="497305" y="5550568"/>
            <a:ext cx="11036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Manager Components: gathering observations, taking actions, performing training, and recording data to files.</a:t>
            </a:r>
          </a:p>
        </p:txBody>
      </p:sp>
    </p:spTree>
    <p:extLst>
      <p:ext uri="{BB962C8B-B14F-4D97-AF65-F5344CB8AC3E}">
        <p14:creationId xmlns:p14="http://schemas.microsoft.com/office/powerpoint/2010/main" val="297958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Learning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for: </a:t>
            </a:r>
          </a:p>
          <a:p>
            <a:pPr lvl="1"/>
            <a:r>
              <a:rPr lang="en-US" sz="3200" dirty="0"/>
              <a:t>Training AI characters (best to use combination of behavioral trees + NNs)</a:t>
            </a:r>
          </a:p>
          <a:p>
            <a:pPr lvl="1"/>
            <a:r>
              <a:rPr lang="en-US" sz="3200" dirty="0"/>
              <a:t>Physics-based animations (perhaps imitation learning)</a:t>
            </a:r>
          </a:p>
          <a:p>
            <a:pPr lvl="1"/>
            <a:r>
              <a:rPr lang="en-US" sz="3200" dirty="0"/>
              <a:t>Automated QA testing.</a:t>
            </a:r>
          </a:p>
          <a:p>
            <a:r>
              <a:rPr lang="en-US" sz="3200" dirty="0"/>
              <a:t>Not used for:</a:t>
            </a:r>
          </a:p>
          <a:p>
            <a:pPr lvl="1"/>
            <a:r>
              <a:rPr lang="en-US" sz="3200" dirty="0"/>
              <a:t>Generative AI (images, audio, </a:t>
            </a:r>
            <a:r>
              <a:rPr lang="en-US" sz="3200" dirty="0" err="1"/>
              <a:t>etc</a:t>
            </a:r>
            <a:r>
              <a:rPr lang="en-US" sz="3200" dirty="0"/>
              <a:t>).</a:t>
            </a:r>
          </a:p>
          <a:p>
            <a:pPr lvl="1"/>
            <a:r>
              <a:rPr lang="en-US" sz="3200" dirty="0"/>
              <a:t>Chatting with NPCs.</a:t>
            </a:r>
          </a:p>
        </p:txBody>
      </p:sp>
    </p:spTree>
    <p:extLst>
      <p:ext uri="{BB962C8B-B14F-4D97-AF65-F5344CB8AC3E}">
        <p14:creationId xmlns:p14="http://schemas.microsoft.com/office/powerpoint/2010/main" val="139871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1F13-BE86-4579-9387-CF998F82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ML-Agents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BF7F-2EF4-43E2-9C7C-B2E29460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Fast development due to open source and large community.</a:t>
            </a:r>
          </a:p>
          <a:p>
            <a:r>
              <a:rPr lang="en-US" dirty="0"/>
              <a:t>Easy to implement NNs in the Unity environment.</a:t>
            </a:r>
          </a:p>
          <a:p>
            <a:r>
              <a:rPr lang="en-US" dirty="0"/>
              <a:t>Training/Inference can be controlled via Python API (</a:t>
            </a:r>
            <a:r>
              <a:rPr lang="en-US" dirty="0">
                <a:hlinkClick r:id="rId2"/>
              </a:rPr>
              <a:t>https://github.com/gzrjzcx/ML-agents/blob/master/docs/Python-API.md</a:t>
            </a:r>
            <a:r>
              <a:rPr lang="en-US" dirty="0"/>
              <a:t>)</a:t>
            </a:r>
          </a:p>
          <a:p>
            <a:r>
              <a:rPr lang="en-US" dirty="0"/>
              <a:t>Many additional features (</a:t>
            </a:r>
            <a:r>
              <a:rPr lang="en-US" dirty="0">
                <a:hlinkClick r:id="rId3"/>
              </a:rPr>
              <a:t>https://github.com/gzrjzcx/ML-agents/blob/master/docs/ML-Agents-Overview.md#running-example-training-npc-behaviors</a:t>
            </a:r>
            <a:r>
              <a:rPr lang="en-US" dirty="0"/>
              <a:t>), such as:</a:t>
            </a:r>
          </a:p>
          <a:p>
            <a:pPr lvl="1"/>
            <a:r>
              <a:rPr lang="en-US" dirty="0"/>
              <a:t>Memory-enhanced agents (Recurrent NNs)</a:t>
            </a:r>
          </a:p>
          <a:p>
            <a:pPr lvl="1"/>
            <a:r>
              <a:rPr lang="en-US" dirty="0"/>
              <a:t>Broadcasting (Agent observations and actions are sent to the Python API)</a:t>
            </a:r>
          </a:p>
          <a:p>
            <a:r>
              <a:rPr lang="en-US" dirty="0"/>
              <a:t>Supports use pre-trained neural network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3711-6929-470D-85AC-458F97EE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 Learning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1D64-6478-4CF3-BB43-62BE84B5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Uses Blueprint API</a:t>
            </a:r>
          </a:p>
          <a:p>
            <a:r>
              <a:rPr lang="en-US" dirty="0"/>
              <a:t>No easy to follow docs, tutorials yet </a:t>
            </a:r>
            <a:r>
              <a:rPr lang="en-US" dirty="0">
                <a:sym typeface="Wingdings" panose="05000000000000000000" pitchFamily="2" charset="2"/>
              </a:rPr>
              <a:t> (only resources found: </a:t>
            </a:r>
            <a:r>
              <a:rPr lang="en-US" dirty="0">
                <a:hlinkClick r:id="rId2"/>
              </a:rPr>
              <a:t>https://docs.unrealengine.com/5.3/en-US/BlueprintAPI/LearningAgents/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https://dev.epicgames.com/community/learning/tutorials/8OWY/unreal-engine-learning-agents-introduction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https://dev.epicgames.com/community/learning/tutorials/qj2O/unreal-engine-learning-to-drive</a:t>
            </a:r>
            <a:r>
              <a:rPr lang="en-US" dirty="0"/>
              <a:t>)</a:t>
            </a:r>
          </a:p>
          <a:p>
            <a:r>
              <a:rPr lang="en-US" dirty="0"/>
              <a:t>Possible use case: train multiple NNs which are different in difficulty and use behavioral tree to then choose one based on the user actions.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6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916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ML-Agents Supported Networks</vt:lpstr>
      <vt:lpstr>ML-Agents Imitation Learning</vt:lpstr>
      <vt:lpstr>More on ML-Agents</vt:lpstr>
      <vt:lpstr>Learning Agents Supported Networks</vt:lpstr>
      <vt:lpstr>More on Learning Agents</vt:lpstr>
      <vt:lpstr>PowerPoint Presentation</vt:lpstr>
      <vt:lpstr>More on Learning Agents</vt:lpstr>
      <vt:lpstr>Unity ML-Agents</vt:lpstr>
      <vt:lpstr>UE Learning Agents</vt:lpstr>
      <vt:lpstr>Educational Environments Examples</vt:lpstr>
      <vt:lpstr>Educational Environments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Supported Networks</dc:title>
  <dc:creator>ztsv</dc:creator>
  <cp:lastModifiedBy>zaitsevav</cp:lastModifiedBy>
  <cp:revision>36</cp:revision>
  <dcterms:created xsi:type="dcterms:W3CDTF">2024-03-07T13:54:51Z</dcterms:created>
  <dcterms:modified xsi:type="dcterms:W3CDTF">2024-03-07T22:17:55Z</dcterms:modified>
</cp:coreProperties>
</file>