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62" r:id="rId6"/>
    <p:sldId id="264" r:id="rId7"/>
    <p:sldId id="263" r:id="rId8"/>
    <p:sldId id="25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605-57FB-4D17-B1C0-302255EA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7952-6C6E-4187-A07F-717C2B75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BA0-FDAA-42FE-8909-568B9B4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F7D-7947-4D23-909C-304CB31C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AC0-0AEF-47EF-ABE1-175BC801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ECB-1970-4B41-BE0D-6AF17A6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BA84-04E9-4DAB-9009-028BCD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A3FE-50A1-446F-9BA3-7B12D9A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505-D971-4E52-9060-3D7CC77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E941-8501-4FAC-A43F-2DB7FC5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3E99-4705-4000-9A6B-439EDF75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C24E-7D80-45B5-85DD-B2F5EE0F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7A87-8371-4071-BE53-84DB8C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4FDD-9A78-4619-A60A-DA12A6B2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C3B-F956-410F-AC4E-CF006D7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6D51-E38A-4503-B0D4-9F412AA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5F-EDA5-49E4-9267-5F8A07CB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1E0-7898-4D50-BC80-8AE248E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06F-26EB-48E4-BDF6-2D919C7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BE0-1EAE-4835-9D5A-490401C2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FFE-1965-44F0-87B0-CA14E9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019-094C-49D2-B3BB-F15AF771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38C-3FEE-49B5-AE0D-74C8749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213F-84F4-4BB0-BEE1-6E831F1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635C-303F-4EC4-B257-3C745B6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33D-BDA3-4FA4-98A6-400993A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6D9-4BE5-41C8-87F5-23823679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45F77-66FE-4376-9019-F4B68021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3E19-3959-49D0-8EFB-1D864B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36F2-BDE0-4D4A-AC8C-3CE3A19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0EA-51CB-4494-9A9E-1980098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E98-6E6D-4528-88CD-586834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CAF4-50C6-4D6A-BB19-B790C62B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572-02CD-4024-9166-6367AE2C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EECE-6A21-42E8-8377-AF8F7ED4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0FB39-C63B-4735-8EEC-963391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475C9-AD33-4823-B5FB-10D44E0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57FF6-209B-4FBE-AF31-872D250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8D2B-0588-4E8B-82DB-863875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2725-5945-46FA-BB70-152739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A537-9937-4F4E-98D6-DBA11AD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20D7-C7E9-4085-AD3A-38E9A5D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75B8-2F84-45AC-ADBA-77CCC679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75FA-F8C6-4182-8B3C-80FDD27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7EC9-C839-42B8-8DB9-DF798F9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523E-C27A-4DF7-A391-7BBA7D8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499-8211-4EBD-BB7C-99C6FFD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91E-DF7C-4D04-9F91-C4F543F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872-6951-4DCA-9B1A-8304C88F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6818-DE14-4AB0-8E17-EB99BE4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168D-3C3B-4EFE-BABF-53BA3D9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2C5-79B3-4373-B71B-FCCAC33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170-AD7D-4348-AF13-86F3650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FA14-BA7F-45F2-A832-A0B29BC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32A7-A22E-47A0-8266-E1CE202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19D1-40D5-43A3-B2E3-AF9C040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48D3-D8EC-4B89-90AD-6E2378D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77C6-C40E-4C21-8840-9DFA8029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90FB-CC99-4971-B4D1-EDA85AD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A5-5FEB-4882-9F1F-0B2AA0E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B4D-880F-40A8-87E4-AE2AF73C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C1BE-FDCA-4AAA-894B-C59CE6B7A98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A96-5248-4C6D-8D2B-32D871DC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299A-13B5-4C9A-B1AB-844A446C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Training-Imitation-Learning.md" TargetMode="External"/><Relationship Id="rId2" Type="http://schemas.openxmlformats.org/officeDocument/2006/relationships/hyperlink" Target="https://github.com/gzrjzcx/ML-agents/blob/master/docs/Feature-Memory.m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ml-agents/blob/develop/docs/Python-Custom-Trainer-Plugi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ML-Agents-Overview.md#running-example-training-npc-behaviors" TargetMode="External"/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utorials/8OWY/unreal-engine-learning-agents-introduction" TargetMode="External"/><Relationship Id="rId2" Type="http://schemas.openxmlformats.org/officeDocument/2006/relationships/hyperlink" Target="https://docs.unrealengine.com/5.3/en-US/BlueprintAPI/LearningAg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gensen/early-explorations-of-learning-agents-in-unreal-engine-ef74b058161e" TargetMode="External"/><Relationship Id="rId4" Type="http://schemas.openxmlformats.org/officeDocument/2006/relationships/hyperlink" Target="https://dev.epicgames.com/community/learning/tutorials/qj2O/unreal-engine-learning-to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976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Reinforcement learning: agents learn through trial and error.</a:t>
            </a:r>
          </a:p>
          <a:p>
            <a:r>
              <a:rPr lang="en-US" sz="3000" dirty="0"/>
              <a:t>Recurrent: use of memory (</a:t>
            </a:r>
            <a:r>
              <a:rPr lang="en-US" sz="3000" dirty="0">
                <a:hlinkClick r:id="rId2"/>
              </a:rPr>
              <a:t>https://github.com/gzrjzcx/ML-agents/blob/master/docs/Feature-Memory.md</a:t>
            </a:r>
            <a:r>
              <a:rPr lang="en-US" sz="3000" dirty="0"/>
              <a:t>) (be aware of limitations).</a:t>
            </a:r>
          </a:p>
          <a:p>
            <a:r>
              <a:rPr lang="en-US" sz="3000" dirty="0"/>
              <a:t>Curriculum learning: updating the difficulty based on the agent performance (https://github.com/gzrjzcx/ML-agents/blob/master/docs/Training-Curriculum-Learning.md).</a:t>
            </a:r>
          </a:p>
          <a:p>
            <a:r>
              <a:rPr lang="en-US" sz="3000" dirty="0"/>
              <a:t>Imitation learning: imitate demonstrated behavior (</a:t>
            </a:r>
            <a:r>
              <a:rPr lang="en-US" sz="3000" dirty="0">
                <a:hlinkClick r:id="rId3"/>
              </a:rPr>
              <a:t>https://github.com/gzrjzcx/ML-agents/blob/master/docs/Training-Imitation-Learning.md</a:t>
            </a:r>
            <a:r>
              <a:rPr lang="en-US" sz="3000" dirty="0"/>
              <a:t>).</a:t>
            </a:r>
          </a:p>
          <a:p>
            <a:r>
              <a:rPr lang="en-US" sz="3000" dirty="0"/>
              <a:t>Supports CNNs.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5359400"/>
          </a:xfrm>
        </p:spPr>
        <p:txBody>
          <a:bodyPr>
            <a:normAutofit/>
          </a:bodyPr>
          <a:lstStyle/>
          <a:p>
            <a:r>
              <a:rPr lang="en-US" sz="3200" dirty="0"/>
              <a:t>Train a model that would continuously monitor user status, e.g. check whether a user is focused/confused or not when learning some topic. If focused =&gt; …, else =&gt; … </a:t>
            </a:r>
          </a:p>
          <a:p>
            <a:r>
              <a:rPr lang="en-US" sz="3200" dirty="0"/>
              <a:t>Continuing with previous example, the game can adapt based on user behavioral data to give different/more difficult/easier problems.</a:t>
            </a:r>
          </a:p>
          <a:p>
            <a:r>
              <a:rPr lang="en-US" sz="3200" dirty="0"/>
              <a:t>In Unity VR you can draw, perhaps we can train a model that would continuously analyze user drawing and give suggestions on how to improve it.</a:t>
            </a:r>
          </a:p>
        </p:txBody>
      </p:sp>
    </p:spTree>
    <p:extLst>
      <p:ext uri="{BB962C8B-B14F-4D97-AF65-F5344CB8AC3E}">
        <p14:creationId xmlns:p14="http://schemas.microsoft.com/office/powerpoint/2010/main" val="11035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sz="3600" dirty="0"/>
              <a:t>VR science game where students conduct experiments on virtual organisms.  An Agent could control the organism's behavior based on the experiment's parameters: e.g. student chooses parameters for plant growth (temperature, water availability), then ML-Agent predicts how the virtual plant should respond and controls the virtual plant growth rate, visual appearance.</a:t>
            </a:r>
          </a:p>
        </p:txBody>
      </p:sp>
    </p:spTree>
    <p:extLst>
      <p:ext uri="{BB962C8B-B14F-4D97-AF65-F5344CB8AC3E}">
        <p14:creationId xmlns:p14="http://schemas.microsoft.com/office/powerpoint/2010/main" val="7296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Imitation learning: it is possible to record demonstrations of agent behavior from the Unity Editor, and save them as assets.</a:t>
            </a:r>
          </a:p>
          <a:p>
            <a:r>
              <a:rPr lang="en-US" sz="3200" b="1" dirty="0"/>
              <a:t>Online training </a:t>
            </a:r>
            <a:r>
              <a:rPr lang="en-US" sz="3200" dirty="0"/>
              <a:t>(demonstrations in real-time during training, without pre-recording a demonstration file).</a:t>
            </a:r>
          </a:p>
          <a:p>
            <a:r>
              <a:rPr lang="en-US" sz="3200" b="1" dirty="0"/>
              <a:t>Offline training </a:t>
            </a:r>
            <a:r>
              <a:rPr lang="en-US" sz="3200" dirty="0"/>
              <a:t>(by supporting .demo files, generated using the Demonstration Recorder as the dataset used to train a behavior).</a:t>
            </a:r>
          </a:p>
          <a:p>
            <a:r>
              <a:rPr lang="en-US" sz="3200" dirty="0"/>
              <a:t>Provided BC Teacher Helper for </a:t>
            </a:r>
            <a:r>
              <a:rPr lang="en-US" sz="3200" b="1" dirty="0"/>
              <a:t>resetting the training buffer and start and stop recording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A1E-EFCE-4895-B7E6-3E15357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B74-1A6A-492C-B872-C3F7E423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trainers Plugin (extend ml-agents trainers, optimizers and hyperparameter settings) (currently limited?) (</a:t>
            </a:r>
            <a:r>
              <a:rPr lang="en-US" dirty="0">
                <a:hlinkClick r:id="rId2"/>
              </a:rPr>
              <a:t>https://github.com/Unity-Technologies/ml-agents/blob/develop/docs/Python-Custom-Trainer-Plugin.md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rerouting ML-Agents to learn CLI to custom trainers and extending the config files with hyper-parameters specific to your new trainers</a:t>
            </a:r>
          </a:p>
        </p:txBody>
      </p:sp>
    </p:spTree>
    <p:extLst>
      <p:ext uri="{BB962C8B-B14F-4D97-AF65-F5344CB8AC3E}">
        <p14:creationId xmlns:p14="http://schemas.microsoft.com/office/powerpoint/2010/main" val="38407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1"/>
            <a:ext cx="10515600" cy="4892173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Recurrent: NO! (doesn't directly support incorporating past experiences or information into the decision-making process, i.e. tasks requiring temporal reasoning or long-term planning).</a:t>
            </a:r>
          </a:p>
          <a:p>
            <a:r>
              <a:rPr lang="en-US" sz="3200" dirty="0"/>
              <a:t>Curriculum learning: NO!</a:t>
            </a:r>
          </a:p>
          <a:p>
            <a:r>
              <a:rPr lang="en-US" sz="3200" dirty="0"/>
              <a:t>CNNs: NO!</a:t>
            </a:r>
          </a:p>
          <a:p>
            <a:r>
              <a:rPr lang="en-US" sz="3200" dirty="0"/>
              <a:t>General reinforcement learning: YES!</a:t>
            </a:r>
          </a:p>
          <a:p>
            <a:r>
              <a:rPr lang="en-US" sz="3200" dirty="0"/>
              <a:t>Imitation learning: YES!</a:t>
            </a:r>
          </a:p>
          <a:p>
            <a:pPr marL="0" indent="0">
              <a:buNone/>
            </a:pPr>
            <a:r>
              <a:rPr lang="en-US" sz="3200" dirty="0"/>
              <a:t>Thus, agents are only trained through Proximal Policy Optimization (PPO) reinforcement learning algorithm or Behavior Cloning (BC) imitation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Utilizes Blueprint system (≈ Bolt in Unity) or C++ coding as in Unity.</a:t>
            </a:r>
          </a:p>
          <a:p>
            <a:r>
              <a:rPr lang="en-US" sz="3600" dirty="0"/>
              <a:t>Use C++ to define observations/actions and your neural network structure, as well as the flow-control for the training and inference procedures.  </a:t>
            </a:r>
          </a:p>
          <a:p>
            <a:r>
              <a:rPr lang="en-US" sz="3600" dirty="0"/>
              <a:t>During training, the UE process will collaborate with an external Python process running </a:t>
            </a:r>
            <a:r>
              <a:rPr lang="en-US" sz="3600" dirty="0" err="1"/>
              <a:t>PyTorch</a:t>
            </a:r>
            <a:r>
              <a:rPr lang="en-US" sz="3600" dirty="0"/>
              <a:t> (included a working </a:t>
            </a:r>
            <a:r>
              <a:rPr lang="en-US" sz="3600" dirty="0" err="1"/>
              <a:t>PyTorch</a:t>
            </a:r>
            <a:r>
              <a:rPr lang="en-US" sz="3600" dirty="0"/>
              <a:t> algorithm for PPO and BC).</a:t>
            </a:r>
          </a:p>
          <a:p>
            <a:r>
              <a:rPr lang="en-US" sz="3600" dirty="0"/>
              <a:t>Overall, the model definition and training process is almost the same as in ML-Agents.</a:t>
            </a:r>
          </a:p>
        </p:txBody>
      </p:sp>
    </p:spTree>
    <p:extLst>
      <p:ext uri="{BB962C8B-B14F-4D97-AF65-F5344CB8AC3E}">
        <p14:creationId xmlns:p14="http://schemas.microsoft.com/office/powerpoint/2010/main" val="16058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989EF-8824-443B-B5A2-5AD53B5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" y="213385"/>
            <a:ext cx="11593543" cy="442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F5CD-D7F2-4CDE-B5C2-5B97631C5283}"/>
              </a:ext>
            </a:extLst>
          </p:cNvPr>
          <p:cNvSpPr txBox="1"/>
          <p:nvPr/>
        </p:nvSpPr>
        <p:spPr>
          <a:xfrm>
            <a:off x="1580144" y="4558239"/>
            <a:ext cx="903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Assigning </a:t>
            </a:r>
            <a:r>
              <a:rPr lang="en-US" sz="3200" dirty="0" err="1"/>
              <a:t>LearningAgentManager</a:t>
            </a:r>
            <a:r>
              <a:rPr lang="en-US" sz="3200" dirty="0"/>
              <a:t> to some Actor (like NPC or car)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F230-9DB7-4728-A337-5AD052DDBB97}"/>
              </a:ext>
            </a:extLst>
          </p:cNvPr>
          <p:cNvSpPr txBox="1"/>
          <p:nvPr/>
        </p:nvSpPr>
        <p:spPr>
          <a:xfrm>
            <a:off x="497305" y="5550568"/>
            <a:ext cx="11036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 Components: gathering observations, taking actions, performing training, and recording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795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for: </a:t>
            </a:r>
          </a:p>
          <a:p>
            <a:pPr lvl="1"/>
            <a:r>
              <a:rPr lang="en-US" sz="3200" dirty="0"/>
              <a:t>Training AI characters (best to use combination of behavioral trees + NNs)</a:t>
            </a:r>
          </a:p>
          <a:p>
            <a:pPr lvl="1"/>
            <a:r>
              <a:rPr lang="en-US" sz="3200" dirty="0"/>
              <a:t>Physics-based animations (perhaps imitation learning)</a:t>
            </a:r>
          </a:p>
          <a:p>
            <a:pPr lvl="1"/>
            <a:r>
              <a:rPr lang="en-US" sz="3200" dirty="0"/>
              <a:t>Automated QA testing.</a:t>
            </a:r>
          </a:p>
          <a:p>
            <a:r>
              <a:rPr lang="en-US" sz="3200" dirty="0"/>
              <a:t>Not used for:</a:t>
            </a:r>
          </a:p>
          <a:p>
            <a:pPr lvl="1"/>
            <a:r>
              <a:rPr lang="en-US" sz="3200" dirty="0"/>
              <a:t>Generative AI (images, audio,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Chatting with NPCs.</a:t>
            </a:r>
          </a:p>
        </p:txBody>
      </p:sp>
    </p:spTree>
    <p:extLst>
      <p:ext uri="{BB962C8B-B14F-4D97-AF65-F5344CB8AC3E}">
        <p14:creationId xmlns:p14="http://schemas.microsoft.com/office/powerpoint/2010/main" val="13987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F13-BE86-4579-9387-CF998F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F7F-2EF4-43E2-9C7C-B2E2946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5130800"/>
          </a:xfrm>
        </p:spPr>
        <p:txBody>
          <a:bodyPr>
            <a:normAutofit fontScale="92500"/>
          </a:bodyPr>
          <a:lstStyle/>
          <a:p>
            <a:r>
              <a:rPr lang="en-US" dirty="0"/>
              <a:t>Fast development due to open source and large community.</a:t>
            </a:r>
          </a:p>
          <a:p>
            <a:r>
              <a:rPr lang="en-US" dirty="0"/>
              <a:t>Easy to implement NNs in the Unity environment.</a:t>
            </a:r>
          </a:p>
          <a:p>
            <a:r>
              <a:rPr lang="en-US" dirty="0"/>
              <a:t>Training/Inference can be controlled via Python API (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r>
              <a:rPr lang="en-US" dirty="0"/>
              <a:t>)</a:t>
            </a:r>
          </a:p>
          <a:p>
            <a:r>
              <a:rPr lang="en-US" dirty="0"/>
              <a:t>Many additional features (</a:t>
            </a:r>
            <a:r>
              <a:rPr lang="en-US" dirty="0">
                <a:hlinkClick r:id="rId3"/>
              </a:rPr>
              <a:t>https://github.com/gzrjzcx/ML-agents/blob/master/docs/ML-Agents-Overview.md#running-example-training-npc-behaviors</a:t>
            </a:r>
            <a:r>
              <a:rPr lang="en-US" dirty="0"/>
              <a:t>), such as:</a:t>
            </a:r>
          </a:p>
          <a:p>
            <a:pPr lvl="1"/>
            <a:r>
              <a:rPr lang="en-US" dirty="0"/>
              <a:t>Memory-enhanced agents (Recurrent NNs)</a:t>
            </a:r>
          </a:p>
          <a:p>
            <a:pPr lvl="1"/>
            <a:r>
              <a:rPr lang="en-US" dirty="0"/>
              <a:t>Broadcasting : leverage own algorithms for training. In this case, the Brain </a:t>
            </a:r>
            <a:r>
              <a:rPr lang="en-US" dirty="0" err="1"/>
              <a:t>typeof</a:t>
            </a:r>
            <a:r>
              <a:rPr lang="en-US" dirty="0"/>
              <a:t> an Agent would be set to Learning and be linked to the </a:t>
            </a:r>
            <a:r>
              <a:rPr lang="en-US" dirty="0" err="1"/>
              <a:t>BroadcastHub</a:t>
            </a:r>
            <a:r>
              <a:rPr lang="en-US" dirty="0"/>
              <a:t> and the behaviors of all the Agents in the scene will be controlled within Python. Can even turn an environment into a gym.</a:t>
            </a:r>
          </a:p>
          <a:p>
            <a:r>
              <a:rPr lang="en-US" dirty="0"/>
              <a:t>Supports use of pre-trained neural network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711-6929-470D-85AC-458F97E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1D64-6478-4CF3-BB43-62BE84B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training structure to ML-Agents</a:t>
            </a:r>
          </a:p>
          <a:p>
            <a:r>
              <a:rPr lang="en-US" dirty="0"/>
              <a:t>No control via Python API?</a:t>
            </a:r>
          </a:p>
          <a:p>
            <a:r>
              <a:rPr lang="en-US" dirty="0"/>
              <a:t>No easy to follow docs, tutorials yet </a:t>
            </a:r>
            <a:r>
              <a:rPr lang="en-US" dirty="0">
                <a:sym typeface="Wingdings" panose="05000000000000000000" pitchFamily="2" charset="2"/>
              </a:rPr>
              <a:t> (only resources found: </a:t>
            </a:r>
            <a:r>
              <a:rPr lang="en-US" dirty="0">
                <a:hlinkClick r:id="rId2"/>
              </a:rPr>
              <a:t>https://docs.unrealengine.com/5.3/en-US/BlueprintAPI/LearningAgents/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https://dev.epicgames.com/community/learning/tutorials/8OWY/unreal-engine-learning-agents-introduction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https://dev.epicgames.com/community/learning/tutorials/qj2O/unreal-engine-learning-to-drive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https://medium.com/@gensen/early-explorations-of-learning-agents-in-unreal-engine-ef74b058161e</a:t>
            </a:r>
            <a:r>
              <a:rPr lang="en-US" dirty="0"/>
              <a:t>)</a:t>
            </a:r>
          </a:p>
          <a:p>
            <a:r>
              <a:rPr lang="en-US" dirty="0"/>
              <a:t>Right now most people use behavioral trees or combination of behavioral tress and trained NNs.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902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ML-Agents Supported Networks</vt:lpstr>
      <vt:lpstr>ML-Agents Imitation Learning</vt:lpstr>
      <vt:lpstr>More on ML-Agents</vt:lpstr>
      <vt:lpstr>Learning Agents Supported Networks</vt:lpstr>
      <vt:lpstr>More on Learning Agents</vt:lpstr>
      <vt:lpstr>PowerPoint Presentation</vt:lpstr>
      <vt:lpstr>More on Learning Agents</vt:lpstr>
      <vt:lpstr>Unity ML-Agents</vt:lpstr>
      <vt:lpstr>UE Learning Agents</vt:lpstr>
      <vt:lpstr>Educational Environments Examples</vt:lpstr>
      <vt:lpstr>Educational Environments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Supported Networks</dc:title>
  <dc:creator>ztsv</dc:creator>
  <cp:lastModifiedBy>ztsv</cp:lastModifiedBy>
  <cp:revision>50</cp:revision>
  <dcterms:created xsi:type="dcterms:W3CDTF">2024-03-07T13:54:51Z</dcterms:created>
  <dcterms:modified xsi:type="dcterms:W3CDTF">2024-03-08T13:54:26Z</dcterms:modified>
</cp:coreProperties>
</file>