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98" r:id="rId3"/>
    <p:sldId id="640" r:id="rId4"/>
    <p:sldId id="641" r:id="rId5"/>
    <p:sldId id="64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1660B-2258-404D-AF0D-1EA67DBBC443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F1867-E235-4236-9B1E-73FAF9765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7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DF151F-66B2-4EE0-8956-9F20DBE8F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6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F151F-66B2-4EE0-8956-9F20DBE8F1A8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4339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F151F-66B2-4EE0-8956-9F20DBE8F1A8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0510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F151F-66B2-4EE0-8956-9F20DBE8F1A8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72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506E-7428-50F1-77CD-04772193F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0D7E-C5A6-B562-5169-9F0B34FDF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9EF4-49FD-D97F-3AF2-3F1FEFBF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3959-CEFD-4169-A47D-C8BBA0426971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518E-27F6-ECFA-6CB9-456F57B4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3C2B-2B98-BBD5-5438-CA04C8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9CB2-0A83-4CBC-AB76-932417C8A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4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205D-9D78-4650-847B-8C912773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386BC-F043-7109-BE7C-965BE967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7B92-06F6-1A0A-21F6-10DDE6DA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3959-CEFD-4169-A47D-C8BBA0426971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2EB4-C7D7-0534-9183-FDF5481F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5225-8802-638D-D896-5FC9C108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9CB2-0A83-4CBC-AB76-932417C8A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06464-8800-1D93-5CD8-3102DFBCE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98DFD-2779-D969-C588-D4845EDDD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6636-76D3-DD71-A6BD-E01FA249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3959-CEFD-4169-A47D-C8BBA0426971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7705-57CE-5067-D437-57F506A6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27B9-AC97-4926-0B50-EBE3F1A4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9CB2-0A83-4CBC-AB76-932417C8A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7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621380" y="783351"/>
            <a:ext cx="508000" cy="508000"/>
          </a:xfrm>
          <a:prstGeom prst="rect">
            <a:avLst/>
          </a:prstGeom>
          <a:solidFill>
            <a:srgbClr val="284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36999317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altLang="zh-CN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altLang="zh-CN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47CC9-938B-4541-B481-E31574CB0C96}" type="datetime1">
              <a:rPr lang="en-GB" noProof="0" smtClean="0"/>
              <a:t>07/10/2022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592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altLang="zh-CN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altLang="zh-CN" noProof="0"/>
              <a:t>Click to edit Master text styles</a:t>
            </a:r>
          </a:p>
          <a:p>
            <a:pPr lvl="1" rtl="0"/>
            <a:r>
              <a:rPr lang="en-GB" altLang="zh-CN" noProof="0"/>
              <a:t>Second level</a:t>
            </a:r>
          </a:p>
          <a:p>
            <a:pPr lvl="2" rtl="0"/>
            <a:r>
              <a:rPr lang="en-GB" altLang="zh-CN" noProof="0"/>
              <a:t>Third level</a:t>
            </a:r>
          </a:p>
          <a:p>
            <a:pPr lvl="3" rtl="0"/>
            <a:r>
              <a:rPr lang="en-GB" altLang="zh-CN" noProof="0"/>
              <a:t>Fourth level</a:t>
            </a:r>
          </a:p>
          <a:p>
            <a:pPr lvl="4" rtl="0"/>
            <a:r>
              <a:rPr lang="en-GB" altLang="zh-CN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B0E3E-2D44-4E62-B790-FEF74818D1B8}" type="datetime1">
              <a:rPr lang="en-GB" noProof="0" smtClean="0"/>
              <a:t>07/10/2022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00341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altLang="zh-CN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altLang="zh-CN" noProof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07FCF-E8BA-43A0-91CA-069142741CF2}" type="datetime1">
              <a:rPr lang="en-GB" noProof="0" smtClean="0"/>
              <a:t>07/10/2022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8311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altLang="zh-CN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altLang="zh-CN" noProof="0"/>
              <a:t>Click to edit Master text styles</a:t>
            </a:r>
          </a:p>
          <a:p>
            <a:pPr lvl="1" rtl="0"/>
            <a:r>
              <a:rPr lang="en-GB" altLang="zh-CN" noProof="0"/>
              <a:t>Second level</a:t>
            </a:r>
          </a:p>
          <a:p>
            <a:pPr lvl="2" rtl="0"/>
            <a:r>
              <a:rPr lang="en-GB" altLang="zh-CN" noProof="0"/>
              <a:t>Third level</a:t>
            </a:r>
          </a:p>
          <a:p>
            <a:pPr lvl="3" rtl="0"/>
            <a:r>
              <a:rPr lang="en-GB" altLang="zh-CN" noProof="0"/>
              <a:t>Fourth level</a:t>
            </a:r>
          </a:p>
          <a:p>
            <a:pPr lvl="4" rtl="0"/>
            <a:r>
              <a:rPr lang="en-GB" altLang="zh-CN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altLang="zh-CN" noProof="0"/>
              <a:t>Click to edit Master text styles</a:t>
            </a:r>
          </a:p>
          <a:p>
            <a:pPr lvl="1" rtl="0"/>
            <a:r>
              <a:rPr lang="en-GB" altLang="zh-CN" noProof="0"/>
              <a:t>Second level</a:t>
            </a:r>
          </a:p>
          <a:p>
            <a:pPr lvl="2" rtl="0"/>
            <a:r>
              <a:rPr lang="en-GB" altLang="zh-CN" noProof="0"/>
              <a:t>Third level</a:t>
            </a:r>
          </a:p>
          <a:p>
            <a:pPr lvl="3" rtl="0"/>
            <a:r>
              <a:rPr lang="en-GB" altLang="zh-CN" noProof="0"/>
              <a:t>Fourth level</a:t>
            </a:r>
          </a:p>
          <a:p>
            <a:pPr lvl="4" rtl="0"/>
            <a:r>
              <a:rPr lang="en-GB" altLang="zh-CN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5FAB88-1B1E-4CCF-800A-E8B8F70870E9}" type="datetime1">
              <a:rPr lang="en-GB" noProof="0" smtClean="0"/>
              <a:t>07/10/2022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14911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altLang="zh-CN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altLang="zh-CN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altLang="zh-CN" noProof="0"/>
              <a:t>Click to edit Master text styles</a:t>
            </a:r>
          </a:p>
          <a:p>
            <a:pPr lvl="1" rtl="0"/>
            <a:r>
              <a:rPr lang="en-GB" altLang="zh-CN" noProof="0"/>
              <a:t>Second level</a:t>
            </a:r>
          </a:p>
          <a:p>
            <a:pPr lvl="2" rtl="0"/>
            <a:r>
              <a:rPr lang="en-GB" altLang="zh-CN" noProof="0"/>
              <a:t>Third level</a:t>
            </a:r>
          </a:p>
          <a:p>
            <a:pPr lvl="3" rtl="0"/>
            <a:r>
              <a:rPr lang="en-GB" altLang="zh-CN" noProof="0"/>
              <a:t>Fourth level</a:t>
            </a:r>
          </a:p>
          <a:p>
            <a:pPr lvl="4" rtl="0"/>
            <a:r>
              <a:rPr lang="en-GB" altLang="zh-CN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altLang="zh-CN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altLang="zh-CN" noProof="0"/>
              <a:t>Click to edit Master text styles</a:t>
            </a:r>
          </a:p>
          <a:p>
            <a:pPr lvl="1" rtl="0"/>
            <a:r>
              <a:rPr lang="en-GB" altLang="zh-CN" noProof="0"/>
              <a:t>Second level</a:t>
            </a:r>
          </a:p>
          <a:p>
            <a:pPr lvl="2" rtl="0"/>
            <a:r>
              <a:rPr lang="en-GB" altLang="zh-CN" noProof="0"/>
              <a:t>Third level</a:t>
            </a:r>
          </a:p>
          <a:p>
            <a:pPr lvl="3" rtl="0"/>
            <a:r>
              <a:rPr lang="en-GB" altLang="zh-CN" noProof="0"/>
              <a:t>Fourth level</a:t>
            </a:r>
          </a:p>
          <a:p>
            <a:pPr lvl="4" rtl="0"/>
            <a:r>
              <a:rPr lang="en-GB" altLang="zh-CN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AE631-BA18-4136-9A30-D5746C437046}" type="datetime1">
              <a:rPr lang="en-GB" noProof="0" smtClean="0"/>
              <a:t>07/10/2022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901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altLang="zh-CN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DF7EE-89B0-4ED7-A169-C9E278BFC4F8}" type="datetime1">
              <a:rPr lang="en-GB" noProof="0" smtClean="0"/>
              <a:t>07/10/2022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776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C22B9-AE40-46D1-95EF-6F38A3213529}" type="datetime1">
              <a:rPr lang="en-GB" noProof="0" smtClean="0"/>
              <a:t>07/10/2022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233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2DA3-CCD1-60EF-5268-F2ECCCDC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6BA7-969C-C1B5-A0FF-2E29835F6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1B235-7AEE-4D69-663F-651A6508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3959-CEFD-4169-A47D-C8BBA0426971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7D7F-33BD-AA92-A1BF-D82FB1B7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4818-B56C-1747-7A99-DE73F245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9CB2-0A83-4CBC-AB76-932417C8A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96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altLang="zh-CN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 altLang="zh-CN" noProof="0"/>
              <a:t>Click to edit Master text styles</a:t>
            </a:r>
          </a:p>
          <a:p>
            <a:pPr lvl="1" rtl="0"/>
            <a:r>
              <a:rPr lang="en-GB" altLang="zh-CN" noProof="0"/>
              <a:t>Second level</a:t>
            </a:r>
          </a:p>
          <a:p>
            <a:pPr lvl="2" rtl="0"/>
            <a:r>
              <a:rPr lang="en-GB" altLang="zh-CN" noProof="0"/>
              <a:t>Third level</a:t>
            </a:r>
          </a:p>
          <a:p>
            <a:pPr lvl="3" rtl="0"/>
            <a:r>
              <a:rPr lang="en-GB" altLang="zh-CN" noProof="0"/>
              <a:t>Fourth level</a:t>
            </a:r>
          </a:p>
          <a:p>
            <a:pPr lvl="4" rtl="0"/>
            <a:r>
              <a:rPr lang="en-GB" altLang="zh-CN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altLang="zh-CN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3DED581-478E-49B3-AFA7-E4919570B281}" type="datetime1">
              <a:rPr lang="en-GB" noProof="0" smtClean="0"/>
              <a:t>07/10/2022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3865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altLang="zh-CN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altLang="zh-CN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altLang="zh-CN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45F460F-C71D-4649-9D64-5BFD37510D02}" type="datetime1">
              <a:rPr lang="en-GB" noProof="0" smtClean="0"/>
              <a:t>07/10/2022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2601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621380" y="783351"/>
            <a:ext cx="508000" cy="508000"/>
          </a:xfrm>
          <a:prstGeom prst="rect">
            <a:avLst/>
          </a:prstGeom>
          <a:solidFill>
            <a:srgbClr val="284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2650404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CC57-8AC2-B73E-9416-6532A5B6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A9ED7-6F6C-CD5A-82E9-9729F0BC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AAA9-3CE4-993F-FDBD-1372C27A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3959-CEFD-4169-A47D-C8BBA0426971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C76C-A54D-862B-0184-FB8BC69E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1401-CBAA-A182-310F-5C7F9B1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9CB2-0A83-4CBC-AB76-932417C8A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5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90B6-11FC-585A-26BE-BA144368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1A3C-D9DB-9C57-91E1-24DCBFC5F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BB1B3-0367-76C6-4A9E-91906DFD9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EC615-2A51-8E27-E95E-9D3C8CC7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3959-CEFD-4169-A47D-C8BBA0426971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F9EDB-0953-8589-70B9-A0EE7D8A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DCF0E-E368-3AB7-2242-5A0D3FB8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9CB2-0A83-4CBC-AB76-932417C8A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8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4177-262B-2037-0FF7-385DC662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94553-6D16-DF8A-85E9-0EE500077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1EB63-8302-E699-DDC1-833BB10F3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336DD-274A-AD51-0FEB-CB81C75BA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E7F0A-B616-3CBC-54AA-0BDF6106A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6D343-FAFE-67D7-E0AB-D8E4AFF9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3959-CEFD-4169-A47D-C8BBA0426971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FB9D7-F20F-B5CB-2FAD-43E5B5C4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B3833-837C-7E25-75EF-F35EA4A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9CB2-0A83-4CBC-AB76-932417C8A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2F67-5056-924C-3B0B-053C3228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27ABE-1F5A-2741-AAAF-AB158190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3959-CEFD-4169-A47D-C8BBA0426971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9F735-787F-ED6D-34E4-E4E8DB67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9AF45-2DC0-E508-C53D-F2C1164D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9CB2-0A83-4CBC-AB76-932417C8A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9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F9C6D-3C9E-6C06-1827-A2E64876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3959-CEFD-4169-A47D-C8BBA0426971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4FD6B-0CA1-2A4F-6C38-3C74C98B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3A08-774D-2520-5C48-748D74C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9CB2-0A83-4CBC-AB76-932417C8A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14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65B6-9DED-5565-1445-669AD298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C12E-5148-CF70-23D2-A706EA3A0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A43D7-B23F-EEB1-F925-C69BEC62E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43476-A053-348B-0E25-5D4D0708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3959-CEFD-4169-A47D-C8BBA0426971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15542-5F4F-379D-D77F-063C149E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96DDE-6445-5185-E542-B6C05D1E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9CB2-0A83-4CBC-AB76-932417C8A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5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EE73-D5A4-8951-BFC9-14BAB0CE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724A1-D4C7-F8FD-7529-66ECDBD62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59EC6-DFB2-8F3B-C6C4-D8D49AB39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2594-669F-C4F4-0A86-8848B120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3959-CEFD-4169-A47D-C8BBA0426971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060AD-52E5-ADAA-A7B6-49B2D0DC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4D822-8CF3-41D6-BF71-AE8D852A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9CB2-0A83-4CBC-AB76-932417C8A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2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3244D-7F07-2E55-7427-9C3EEC81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65E0B-DE01-E2E2-9F7A-F826DDBD8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B7CBA-BE4A-64A4-3BCA-ED4917D4B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3959-CEFD-4169-A47D-C8BBA0426971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6C3B-4275-401D-9F3E-1E1F654A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1186-0BEA-2AE8-F9A4-DFC0F1CDA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9CB2-0A83-4CBC-AB76-932417C8A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9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altLang="zh-CN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BDF0783-7615-4503-8DA8-A0B2AC7FF7D1}" type="datetime1">
              <a:rPr lang="en-GB" noProof="0" smtClean="0"/>
              <a:t>07/10/2022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%2F%2Farxiv.org%2Fpdf%2F2105.07536.pdf&amp;sa=D&amp;sntz=1&amp;usg=AOvVaw21cZZVduysZCKn-Rbzhz0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i.org/10.1038/s41587-020-00809-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942681"/>
            <a:ext cx="3635926" cy="3434247"/>
          </a:xfrm>
        </p:spPr>
        <p:txBody>
          <a:bodyPr rtlCol="0" anchor="b">
            <a:normAutofit/>
          </a:bodyPr>
          <a:lstStyle/>
          <a:p>
            <a:pPr rtl="0"/>
            <a:r>
              <a:rPr lang="en-US" sz="2800" b="1" dirty="0">
                <a:solidFill>
                  <a:schemeClr val="tx1"/>
                </a:solidFill>
              </a:rPr>
              <a:t>Challenge of </a:t>
            </a:r>
            <a:r>
              <a:rPr lang="en-US" sz="2800" b="1" dirty="0" err="1">
                <a:solidFill>
                  <a:schemeClr val="accent1"/>
                </a:solidFill>
              </a:rPr>
              <a:t>tSNE</a:t>
            </a:r>
            <a:r>
              <a:rPr lang="en-US" sz="2800" b="1" dirty="0">
                <a:solidFill>
                  <a:schemeClr val="tx1"/>
                </a:solidFill>
              </a:rPr>
              <a:t> as an objective 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metric</a:t>
            </a:r>
            <a:br>
              <a:rPr lang="en-US" sz="2800" b="1" dirty="0">
                <a:solidFill>
                  <a:schemeClr val="tx1"/>
                </a:solidFill>
              </a:rPr>
            </a:br>
            <a:br>
              <a:rPr lang="en-US" sz="2800" b="1" dirty="0">
                <a:solidFill>
                  <a:schemeClr val="tx1"/>
                </a:solidFill>
              </a:rPr>
            </a:b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1600" dirty="0"/>
              <a:t>Oct.7 LI XINWEI  </a:t>
            </a:r>
          </a:p>
          <a:p>
            <a:pPr rtl="0">
              <a:lnSpc>
                <a:spcPct val="100000"/>
              </a:lnSpc>
            </a:pPr>
            <a:r>
              <a:rPr lang="en-GB" sz="1600" dirty="0"/>
              <a:t>group 24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127760" y="1272642"/>
            <a:ext cx="1545102" cy="457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9092C1-AD1A-1861-2FC5-C083C2F1F32D}"/>
              </a:ext>
            </a:extLst>
          </p:cNvPr>
          <p:cNvSpPr/>
          <p:nvPr/>
        </p:nvSpPr>
        <p:spPr>
          <a:xfrm>
            <a:off x="609600" y="772160"/>
            <a:ext cx="518160" cy="535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7F40D2-8E92-397E-C3C4-54543104C489}"/>
              </a:ext>
            </a:extLst>
          </p:cNvPr>
          <p:cNvSpPr txBox="1"/>
          <p:nvPr/>
        </p:nvSpPr>
        <p:spPr>
          <a:xfrm>
            <a:off x="1127760" y="903310"/>
            <a:ext cx="964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Challenge of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An Objective 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48103-33CE-4976-30B2-F881C415C718}"/>
              </a:ext>
            </a:extLst>
          </p:cNvPr>
          <p:cNvSpPr txBox="1"/>
          <p:nvPr/>
        </p:nvSpPr>
        <p:spPr>
          <a:xfrm>
            <a:off x="548053" y="1418491"/>
            <a:ext cx="574943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SG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unreliability of </a:t>
            </a:r>
            <a:r>
              <a:rPr lang="en-SG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en-SG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plot as an objective metric for model performance given by theoretical research</a:t>
            </a:r>
          </a:p>
          <a:p>
            <a:endParaRPr lang="en-SG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SG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Unclear comparison objective between raw data and modelled data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SG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Intuitively, the better model has a better-separated clustering plot.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SG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However, given the examples below, this standard isn’t precise.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SG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can I tell the visual differences between </a:t>
            </a:r>
            <a:r>
              <a:rPr lang="en-SG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en-SG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plots of raw data and modelled data are attribute to the effort of model instead of parameter tunning?</a:t>
            </a:r>
          </a:p>
          <a:p>
            <a:endParaRPr lang="en-SG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SG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Brief Mathematical Rationale of </a:t>
            </a:r>
            <a:r>
              <a:rPr lang="en-SG" altLang="zh-CN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endParaRPr lang="en-SG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SG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</a:p>
          <a:p>
            <a:endParaRPr lang="en-SG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SG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SG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SG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SG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SG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Phrases of </a:t>
            </a:r>
            <a:r>
              <a:rPr lang="en-SG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en-SG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Mapping (solution to the optimization)</a:t>
            </a:r>
          </a:p>
          <a:p>
            <a:endParaRPr lang="en-SG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Early Exaggeration Stage : </a:t>
            </a:r>
            <a:r>
              <a:rPr lang="en-SG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speed up gradient decreasing algorithm convergence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Stage</a:t>
            </a:r>
            <a:endParaRPr lang="en-SG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0AE9F-57D5-114D-CE3C-A014BF45E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38535"/>
            <a:ext cx="4994771" cy="717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3C1F59-6287-F2B0-0FFB-62B5B7AC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657" y="1374828"/>
            <a:ext cx="5234629" cy="47465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29319B-FABE-89F3-C2FD-4CF1A3224983}"/>
              </a:ext>
            </a:extLst>
          </p:cNvPr>
          <p:cNvSpPr txBox="1"/>
          <p:nvPr/>
        </p:nvSpPr>
        <p:spPr>
          <a:xfrm>
            <a:off x="6869724" y="6121341"/>
            <a:ext cx="48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k goes large, the cluster performance maybe worse (top two plots). Best k value differs case by case.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55658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127760" y="1272642"/>
            <a:ext cx="1545102" cy="457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9092C1-AD1A-1861-2FC5-C083C2F1F32D}"/>
              </a:ext>
            </a:extLst>
          </p:cNvPr>
          <p:cNvSpPr/>
          <p:nvPr/>
        </p:nvSpPr>
        <p:spPr>
          <a:xfrm>
            <a:off x="609600" y="772160"/>
            <a:ext cx="518160" cy="535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7F40D2-8E92-397E-C3C4-54543104C489}"/>
              </a:ext>
            </a:extLst>
          </p:cNvPr>
          <p:cNvSpPr txBox="1"/>
          <p:nvPr/>
        </p:nvSpPr>
        <p:spPr>
          <a:xfrm>
            <a:off x="1127760" y="888828"/>
            <a:ext cx="964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Challenge of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An Objective Metric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AB33EF-F593-093D-4C7F-74EE9C82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29" y="1822163"/>
            <a:ext cx="6307958" cy="38563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806DAF-9CBB-29E8-5A3B-EE39E4238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23" y="2051247"/>
            <a:ext cx="5019106" cy="33982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802CBF-5CA8-B4C4-871B-53BB143112FE}"/>
              </a:ext>
            </a:extLst>
          </p:cNvPr>
          <p:cNvSpPr txBox="1"/>
          <p:nvPr/>
        </p:nvSpPr>
        <p:spPr>
          <a:xfrm>
            <a:off x="719667" y="5780895"/>
            <a:ext cx="48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k goes large, the cluster visualization may be worse (the distance between two clusters)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3BCDE-E988-4361-A613-4278E029E2CF}"/>
              </a:ext>
            </a:extLst>
          </p:cNvPr>
          <p:cNvSpPr txBox="1"/>
          <p:nvPr/>
        </p:nvSpPr>
        <p:spPr>
          <a:xfrm>
            <a:off x="6095999" y="5811621"/>
            <a:ext cx="558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the same k,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plots also contain randomness. (bottom three plots) The relative position of clusters aren’t meaningful.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DA3EFB-DA1E-A82A-E3D2-EA4E2910C237}"/>
              </a:ext>
            </a:extLst>
          </p:cNvPr>
          <p:cNvSpPr txBox="1"/>
          <p:nvPr/>
        </p:nvSpPr>
        <p:spPr>
          <a:xfrm>
            <a:off x="719667" y="163749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of </a:t>
            </a:r>
            <a:r>
              <a:rPr lang="en-SG" altLang="zh-CN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en-SG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(from MNIST dataset)</a:t>
            </a:r>
          </a:p>
        </p:txBody>
      </p:sp>
    </p:spTree>
    <p:extLst>
      <p:ext uri="{BB962C8B-B14F-4D97-AF65-F5344CB8AC3E}">
        <p14:creationId xmlns:p14="http://schemas.microsoft.com/office/powerpoint/2010/main" val="20845544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127760" y="1272642"/>
            <a:ext cx="1545102" cy="457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9092C1-AD1A-1861-2FC5-C083C2F1F32D}"/>
              </a:ext>
            </a:extLst>
          </p:cNvPr>
          <p:cNvSpPr/>
          <p:nvPr/>
        </p:nvSpPr>
        <p:spPr>
          <a:xfrm>
            <a:off x="609600" y="772160"/>
            <a:ext cx="518160" cy="535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7F40D2-8E92-397E-C3C4-54543104C489}"/>
              </a:ext>
            </a:extLst>
          </p:cNvPr>
          <p:cNvSpPr txBox="1"/>
          <p:nvPr/>
        </p:nvSpPr>
        <p:spPr>
          <a:xfrm>
            <a:off x="1127760" y="888828"/>
            <a:ext cx="964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Challenge of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An Objective Metric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DA3EFB-DA1E-A82A-E3D2-EA4E2910C237}"/>
              </a:ext>
            </a:extLst>
          </p:cNvPr>
          <p:cNvSpPr txBox="1"/>
          <p:nvPr/>
        </p:nvSpPr>
        <p:spPr>
          <a:xfrm>
            <a:off x="719667" y="1620180"/>
            <a:ext cx="60974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t-SNE visualization based on random initialization and early exaggeration is reliable in terms of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 membership but not relative position of clusters.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example, the neighboring clusters in visualization may not be interpreted as neighboring clusters in the original data.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tunning parameters,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plots of the same dataset can be quite different.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Therefore, taking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objective metric for model performance isn’t extremely convincing and has a high risk of over interpretation.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E1C8A-969C-90B3-CE43-AADBBC0D56F4}"/>
              </a:ext>
            </a:extLst>
          </p:cNvPr>
          <p:cNvSpPr txBox="1"/>
          <p:nvPr/>
        </p:nvSpPr>
        <p:spPr>
          <a:xfrm>
            <a:off x="719667" y="4268324"/>
            <a:ext cx="62878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Cai, T. T., and Ma, R.*, Theoretical Foundations of t-SNE for Visualizing High-Dimensional Clustered Data. Submitted 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 Kobak, D., Linderman, G.C. Initialization is critical for preserving global data structure in both t-SNE and UMAP. Nat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Biotechnol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39, 156–157 (2021).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https://doi.org/10.1038/s41587-020-00809-z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 Lecture Series—Trends in Statistics: Dr Rong Ma, 22 Sept, 9–10 am, at Department of Statistics and Data Science, NUS </a:t>
            </a:r>
            <a:endParaRPr lang="en-SG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SG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92993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9_TF22712842.potx" id="{66207373-B99E-4885-8182-B73EA986FCBA}" vid="{BA3EABD1-0925-4BFC-B6D5-F3CE9D96400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408</Words>
  <Application>Microsoft Office PowerPoint</Application>
  <PresentationFormat>Widescreen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微软雅黑</vt:lpstr>
      <vt:lpstr>等线</vt:lpstr>
      <vt:lpstr>等线 Light</vt:lpstr>
      <vt:lpstr>Arial</vt:lpstr>
      <vt:lpstr>Bookman Old Style</vt:lpstr>
      <vt:lpstr>Calibri</vt:lpstr>
      <vt:lpstr>Franklin Gothic Book</vt:lpstr>
      <vt:lpstr>Wingdings</vt:lpstr>
      <vt:lpstr>Office Theme</vt:lpstr>
      <vt:lpstr>1_RetrospectVTI</vt:lpstr>
      <vt:lpstr>Challenge of tSNE as an objective  metric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of tSNE as an objective  metric  </dc:title>
  <dc:creator>李 欣蔚</dc:creator>
  <cp:lastModifiedBy>李 欣蔚</cp:lastModifiedBy>
  <cp:revision>3</cp:revision>
  <dcterms:created xsi:type="dcterms:W3CDTF">2022-10-07T04:04:20Z</dcterms:created>
  <dcterms:modified xsi:type="dcterms:W3CDTF">2022-10-07T07:35:41Z</dcterms:modified>
</cp:coreProperties>
</file>