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63" d="100"/>
          <a:sy n="163" d="100"/>
        </p:scale>
        <p:origin x="159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3" tIns="46892" rIns="93783" bIns="4689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7" y="1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3" tIns="46892" rIns="93783" bIns="4689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7748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3" tIns="46892" rIns="93783" bIns="4689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7" y="6947748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3" tIns="46892" rIns="93783" bIns="4689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4" tIns="47336" rIns="94674" bIns="47336" numCol="1" anchor="t" anchorCtr="0" compatLnSpc="1">
            <a:prstTxWarp prst="textNoShape">
              <a:avLst/>
            </a:prstTxWarp>
          </a:bodyPr>
          <a:lstStyle>
            <a:lvl1pPr defTabSz="94596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4" tIns="47336" rIns="94674" bIns="47336" numCol="1" anchor="t" anchorCtr="0" compatLnSpc="1">
            <a:prstTxWarp prst="textNoShape">
              <a:avLst/>
            </a:prstTxWarp>
          </a:bodyPr>
          <a:lstStyle>
            <a:lvl1pPr algn="r" defTabSz="94596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2" y="3474721"/>
            <a:ext cx="70400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4" tIns="47336" rIns="94674" bIns="47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44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4" tIns="47336" rIns="94674" bIns="47336" numCol="1" anchor="b" anchorCtr="0" compatLnSpc="1">
            <a:prstTxWarp prst="textNoShape">
              <a:avLst/>
            </a:prstTxWarp>
          </a:bodyPr>
          <a:lstStyle>
            <a:lvl1pPr defTabSz="94596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4" tIns="47336" rIns="94674" bIns="47336" numCol="1" anchor="b" anchorCtr="0" compatLnSpc="1">
            <a:prstTxWarp prst="textNoShape">
              <a:avLst/>
            </a:prstTxWarp>
          </a:bodyPr>
          <a:lstStyle>
            <a:lvl1pPr algn="r" defTabSz="945948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2</a:t>
            </a:r>
            <a:br>
              <a:rPr lang="en-US" sz="4000" smtClean="0"/>
            </a:br>
            <a:r>
              <a:rPr lang="en-US" sz="4000" smtClean="0"/>
              <a:t>Memory and Warps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2930525"/>
            <a:ext cx="399415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2063"/>
            <a:ext cx="8686800" cy="5351462"/>
          </a:xfrm>
        </p:spPr>
        <p:txBody>
          <a:bodyPr/>
          <a:lstStyle/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  <a:endParaRPr lang="en-US" altLang="en-US" sz="120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__shared__ </a:t>
            </a:r>
            <a:r>
              <a:rPr lang="en-US" altLang="en-US" sz="120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ds_M[TILE_WIDTH][TILE_WIDTH];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__shared__ </a:t>
            </a:r>
            <a:r>
              <a:rPr lang="en-US" altLang="en-US" sz="120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ds_N[TILE_WIDTH][TILE_WIDTH];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bx = blockIdx.x;  int by = blockIdx.y;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tx = threadIdx.x; int ty = threadIdx.y;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identifies row and column of P element to work on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Row = by * TILE_WIDTH + ty;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Col = bx * TILE_WIDTH + tx;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 Pvalue = 0;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Loop over the M and N tiles required to compute the P element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m = 0; m &lt; WIDTH/TILE_WIDTH; m++) {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Collaboratively load M and N tiles into shared memory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ds_M[ty][tx] = d_M[Row*WIDTH + m*TILE_WIDTH+tx];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ds_N[ty][tx] = d_N[Col+(m*TILE_WIDTH+ty)*WIDTH];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Marlett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finished loading tiles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Marlett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Compute dot product from tiles 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(int k = 0; k &lt; TILE_WIDTH; ++k)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Pvalue += ds_M[ty][k] * ds_N[k][tx];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__synchthreads();</a:t>
            </a: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d_P[Row*Width+Col] = Pvalue;</a:t>
            </a: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Tiled matrix multiplication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6096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kern="0" smtClean="0"/>
          </a:p>
        </p:txBody>
      </p:sp>
    </p:spTree>
    <p:extLst>
      <p:ext uri="{BB962C8B-B14F-4D97-AF65-F5344CB8AC3E}">
        <p14:creationId xmlns:p14="http://schemas.microsoft.com/office/powerpoint/2010/main" val="358493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Shared memory and tiled 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89913" cy="5105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Decreases total number of reads from global memory compared to naive algorithm.</a:t>
            </a:r>
          </a:p>
          <a:p>
            <a:pPr>
              <a:defRPr/>
            </a:pPr>
            <a:r>
              <a:rPr lang="en-US" smtClean="0"/>
              <a:t>Consider an nxn matrix with mxm blocks.</a:t>
            </a:r>
          </a:p>
          <a:p>
            <a:pPr>
              <a:defRPr/>
            </a:pPr>
            <a:r>
              <a:rPr lang="en-US" smtClean="0"/>
              <a:t>Naive algorithm</a:t>
            </a:r>
          </a:p>
          <a:p>
            <a:pPr lvl="1">
              <a:defRPr/>
            </a:pPr>
            <a:r>
              <a:rPr lang="en-US" smtClean="0"/>
              <a:t>n</a:t>
            </a:r>
            <a:r>
              <a:rPr lang="en-US" baseline="30000" smtClean="0"/>
              <a:t>2</a:t>
            </a:r>
            <a:r>
              <a:rPr lang="en-US" smtClean="0"/>
              <a:t> elements each require 2n global memory reads.  2n</a:t>
            </a:r>
            <a:r>
              <a:rPr lang="en-US" baseline="30000" smtClean="0"/>
              <a:t>3</a:t>
            </a:r>
            <a:r>
              <a:rPr lang="en-US" smtClean="0"/>
              <a:t> total.</a:t>
            </a:r>
          </a:p>
          <a:p>
            <a:pPr>
              <a:defRPr/>
            </a:pPr>
            <a:r>
              <a:rPr lang="en-US" smtClean="0"/>
              <a:t>Shared memory algorithm</a:t>
            </a:r>
          </a:p>
          <a:p>
            <a:pPr lvl="1">
              <a:defRPr/>
            </a:pPr>
            <a:r>
              <a:rPr lang="en-US" smtClean="0"/>
              <a:t>(n/m)</a:t>
            </a:r>
            <a:r>
              <a:rPr lang="en-US" baseline="30000" smtClean="0"/>
              <a:t>2</a:t>
            </a:r>
            <a:r>
              <a:rPr lang="en-US" smtClean="0"/>
              <a:t> blocks in total.</a:t>
            </a:r>
          </a:p>
          <a:p>
            <a:pPr lvl="1">
              <a:defRPr/>
            </a:pPr>
            <a:r>
              <a:rPr lang="en-US" smtClean="0"/>
              <a:t>Each block does n/m phases.</a:t>
            </a:r>
          </a:p>
          <a:p>
            <a:pPr lvl="1">
              <a:defRPr/>
            </a:pPr>
            <a:r>
              <a:rPr lang="en-US" smtClean="0"/>
              <a:t>In each phase, block does 2m</a:t>
            </a:r>
            <a:r>
              <a:rPr lang="en-US" baseline="30000" smtClean="0"/>
              <a:t>2</a:t>
            </a:r>
            <a:r>
              <a:rPr lang="en-US" smtClean="0"/>
              <a:t> reads from global memory.</a:t>
            </a:r>
          </a:p>
          <a:p>
            <a:pPr lvl="1">
              <a:defRPr/>
            </a:pPr>
            <a:r>
              <a:rPr lang="en-US" smtClean="0"/>
              <a:t>Total (n/m)</a:t>
            </a:r>
            <a:r>
              <a:rPr lang="en-US" baseline="30000" smtClean="0"/>
              <a:t>2</a:t>
            </a:r>
            <a:r>
              <a:rPr lang="en-US" smtClean="0"/>
              <a:t>*(n/m)*2m</a:t>
            </a:r>
            <a:r>
              <a:rPr lang="en-US" baseline="30000" smtClean="0"/>
              <a:t>2 </a:t>
            </a:r>
            <a:r>
              <a:rPr lang="en-US" smtClean="0"/>
              <a:t>= 2n</a:t>
            </a:r>
            <a:r>
              <a:rPr lang="en-US" baseline="30000" smtClean="0"/>
              <a:t>3</a:t>
            </a:r>
            <a:r>
              <a:rPr lang="en-US" smtClean="0"/>
              <a:t>/m accesses.  </a:t>
            </a:r>
          </a:p>
          <a:p>
            <a:pPr lvl="1">
              <a:defRPr/>
            </a:pPr>
            <a:r>
              <a:rPr lang="en-US" smtClean="0"/>
              <a:t>A factor of m less!</a:t>
            </a:r>
          </a:p>
          <a:p>
            <a:pPr>
              <a:defRPr/>
            </a:pPr>
            <a:r>
              <a:rPr lang="en-US" smtClean="0"/>
              <a:t>Doesn’t decrease overall number of memory accesses.</a:t>
            </a:r>
          </a:p>
          <a:p>
            <a:pPr lvl="1">
              <a:defRPr/>
            </a:pPr>
            <a:r>
              <a:rPr lang="en-US" smtClean="0"/>
              <a:t>Threads do 2n</a:t>
            </a:r>
            <a:r>
              <a:rPr lang="en-US" baseline="30000" smtClean="0"/>
              <a:t>3</a:t>
            </a:r>
            <a:r>
              <a:rPr lang="en-US" smtClean="0"/>
              <a:t> reads to shared memory instead of global memory.</a:t>
            </a:r>
          </a:p>
          <a:p>
            <a:pPr>
              <a:defRPr/>
            </a:pPr>
            <a:r>
              <a:rPr lang="en-US" smtClean="0"/>
              <a:t>But get much better performance, because shared memory bandwidth is 10X global memory bandwidth.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106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Tiled matrix multiply performance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3149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800" smtClean="0"/>
              <a:t>With 16x16 tiles, decrease global memory usage by factor of 16.</a:t>
            </a:r>
          </a:p>
          <a:p>
            <a:pPr>
              <a:defRPr/>
            </a:pPr>
            <a:r>
              <a:rPr lang="en-US" sz="2800" smtClean="0"/>
              <a:t>Can get (200GB/4B)*(3 FLOP / 1B)*16 = 2400 GFLOPS, compared to 150 GFLOPS from before!</a:t>
            </a:r>
          </a:p>
          <a:p>
            <a:pPr>
              <a:defRPr/>
            </a:pPr>
            <a:r>
              <a:rPr lang="en-US" sz="2800" smtClean="0"/>
              <a:t>Each thread block uses 16 x 16 x 4B x (2 matrices) = 2KB of shared memory.</a:t>
            </a:r>
          </a:p>
          <a:p>
            <a:pPr>
              <a:defRPr/>
            </a:pPr>
            <a:r>
              <a:rPr lang="en-US" sz="2800" smtClean="0"/>
              <a:t>Even if only 16KB shared memory, can still run 8 blocks per SM, which is enough to achieve full occupancy.</a:t>
            </a:r>
          </a:p>
          <a:p>
            <a:pPr lvl="1">
              <a:defRPr/>
            </a:pPr>
            <a:r>
              <a:rPr lang="en-US" sz="2400" smtClean="0"/>
              <a:t>Each block has 256 threads, so 6 blocks enough to saturate SM with 1536 thread capacity.</a:t>
            </a:r>
          </a:p>
          <a:p>
            <a:pPr>
              <a:defRPr/>
            </a:pPr>
            <a:r>
              <a:rPr lang="en-US" sz="2800" smtClean="0"/>
              <a:t>If use 32x32 tiles, then 1024 threads per tile / thread block, so only one thread block per SM.</a:t>
            </a:r>
          </a:p>
          <a:p>
            <a:pPr lvl="1">
              <a:defRPr/>
            </a:pPr>
            <a:r>
              <a:rPr lang="en-US" sz="2400" smtClean="0"/>
              <a:t>Only 2/3 occupancy if SM can run 1536 threads.</a:t>
            </a:r>
          </a:p>
          <a:p>
            <a:pPr lvl="1">
              <a:defRPr/>
            </a:pPr>
            <a:r>
              <a:rPr lang="en-US" sz="2400" smtClean="0"/>
              <a:t>Note the tradeoff between improving bandwidth and occupancy.</a:t>
            </a:r>
          </a:p>
        </p:txBody>
      </p:sp>
    </p:spTree>
    <p:extLst>
      <p:ext uri="{BB962C8B-B14F-4D97-AF65-F5344CB8AC3E}">
        <p14:creationId xmlns:p14="http://schemas.microsoft.com/office/powerpoint/2010/main" val="35714042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Effective use of shared memory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General strategy is to find reused data and load it into fast, high bandwidth memory.</a:t>
            </a:r>
          </a:p>
          <a:p>
            <a:pPr lvl="1">
              <a:defRPr/>
            </a:pPr>
            <a:r>
              <a:rPr lang="en-US" smtClean="0"/>
              <a:t>Very effective in practice.</a:t>
            </a:r>
          </a:p>
          <a:p>
            <a:pPr lvl="1">
              <a:defRPr/>
            </a:pPr>
            <a:r>
              <a:rPr lang="en-US" smtClean="0"/>
              <a:t>Same principle as caches, except that programmer controls what’s in shared memory.</a:t>
            </a:r>
          </a:p>
          <a:p>
            <a:pPr lvl="1">
              <a:defRPr/>
            </a:pPr>
            <a:r>
              <a:rPr lang="en-US" smtClean="0"/>
              <a:t>Data reuse is also called temporal locality.</a:t>
            </a:r>
          </a:p>
          <a:p>
            <a:pPr>
              <a:defRPr/>
            </a:pPr>
            <a:r>
              <a:rPr lang="en-US" smtClean="0"/>
              <a:t>Using shared memory is sometimes hard, since it’s so small.</a:t>
            </a:r>
          </a:p>
          <a:p>
            <a:pPr lvl="1">
              <a:defRPr/>
            </a:pPr>
            <a:r>
              <a:rPr lang="en-US" smtClean="0"/>
              <a:t>48KB shared mem / SM, vs. 12 GB global mem.</a:t>
            </a:r>
          </a:p>
          <a:p>
            <a:pPr lvl="1">
              <a:defRPr/>
            </a:pPr>
            <a:r>
              <a:rPr lang="en-US" smtClean="0"/>
              <a:t>On a CPU, 32KB L1 cache vs 32 GB main mem.</a:t>
            </a:r>
          </a:p>
          <a:p>
            <a:pPr>
              <a:defRPr/>
            </a:pPr>
            <a:r>
              <a:rPr lang="en-US" smtClean="0"/>
              <a:t>Designing algorithms with high temporal locality is one of main techniques for getting fast code.</a:t>
            </a:r>
          </a:p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52812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Variable Type Qualifiers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562350"/>
            <a:ext cx="7772400" cy="25336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__device__ </a:t>
            </a:r>
            <a:r>
              <a:rPr lang="en-US"/>
              <a:t>is optional when used with 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__shared__, </a:t>
            </a:r>
            <a:r>
              <a:rPr lang="en-US"/>
              <a:t>or 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__constant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r>
              <a:rPr lang="en-US"/>
              <a:t>Automatic variables without any qualifier reside in a </a:t>
            </a:r>
            <a:r>
              <a:rPr lang="en-US" smtClean="0"/>
              <a:t>register.</a:t>
            </a:r>
            <a:endParaRPr lang="en-US"/>
          </a:p>
          <a:p>
            <a:pPr marL="974725" lvl="1" indent="-403225" eaLnBrk="1" hangingPunct="1">
              <a:lnSpc>
                <a:spcPct val="90000"/>
              </a:lnSpc>
              <a:defRPr/>
            </a:pPr>
            <a:r>
              <a:rPr lang="en-US"/>
              <a:t>Except per-thread </a:t>
            </a:r>
            <a:r>
              <a:rPr lang="en-US" smtClean="0"/>
              <a:t>arrays, which reside </a:t>
            </a:r>
            <a:r>
              <a:rPr lang="en-US"/>
              <a:t>in global </a:t>
            </a:r>
            <a:r>
              <a:rPr lang="en-US" smtClean="0"/>
              <a:t>memory.</a:t>
            </a:r>
            <a:endParaRPr lang="en-US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>
              <a:latin typeface="Courier New" panose="02070309020205020404" pitchFamily="49" charset="0"/>
            </a:endParaRPr>
          </a:p>
          <a:p>
            <a:pPr>
              <a:defRPr/>
            </a:pPr>
            <a:endParaRPr lang="en-US"/>
          </a:p>
        </p:txBody>
      </p:sp>
      <p:graphicFrame>
        <p:nvGraphicFramePr>
          <p:cNvPr id="6" name="Group 48"/>
          <p:cNvGraphicFramePr>
            <a:graphicFrameLocks noGrp="1"/>
          </p:cNvGraphicFramePr>
          <p:nvPr/>
        </p:nvGraphicFramePr>
        <p:xfrm>
          <a:off x="827088" y="1243013"/>
          <a:ext cx="7386637" cy="2020888"/>
        </p:xfrm>
        <a:graphic>
          <a:graphicData uri="http://schemas.openxmlformats.org/drawingml/2006/table">
            <a:tbl>
              <a:tblPr/>
              <a:tblGrid>
                <a:gridCol w="4209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Variable declaration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Memory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Scope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Lifetime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LocalVar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register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thread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thread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__shared__  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SharedVar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shared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            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GlobalVar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global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grid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application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__constant__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ConstantVar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constant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grid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application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477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951788" cy="51673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In algorithms up to now, threads mostly worked independently.</a:t>
            </a:r>
          </a:p>
          <a:p>
            <a:pPr lvl="1">
              <a:defRPr/>
            </a:pPr>
            <a:r>
              <a:rPr lang="en-US" smtClean="0"/>
              <a:t>E.g. it’s ok if say thread 1 took 3 steps but thread 2 took 7.</a:t>
            </a:r>
          </a:p>
          <a:p>
            <a:pPr>
              <a:defRPr/>
            </a:pPr>
            <a:r>
              <a:rPr lang="en-US"/>
              <a:t>S</a:t>
            </a:r>
            <a:r>
              <a:rPr lang="en-US" smtClean="0"/>
              <a:t>ometimes threads need to coordinate.  I.e. they must all finish some step before any thread can go on to next step. 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In MM, threads must finish loading M, N tiles into shared mem before any thread can start its dot product.</a:t>
            </a:r>
          </a:p>
          <a:p>
            <a:pPr>
              <a:defRPr/>
            </a:pPr>
            <a:r>
              <a:rPr lang="en-US" smtClean="0"/>
              <a:t>Threads within a block can synchronize using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/>
              <a:t>Scheduler ensures a thread reaching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statement blocks until all threads in block also reach that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/>
              <a:t>This is a barrier synchronization.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307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371600"/>
            <a:ext cx="26479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5572125" cy="53895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Must be careful with synchronization.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code has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but some thread in block goes into infinite loop</a:t>
            </a:r>
            <a:r>
              <a:rPr lang="en-US"/>
              <a:t>,</a:t>
            </a:r>
            <a:r>
              <a:rPr lang="en-US" smtClean="0"/>
              <a:t> block will never finish!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syncthreads() </a:t>
            </a:r>
            <a:r>
              <a:rPr lang="en-US" smtClean="0"/>
              <a:t>occurs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mtClean="0"/>
              <a:t> block, then all threads must go through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mtClean="0"/>
              <a:t>, or none do.  Otherwise block never finishes.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__syncthreads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mtClean="0"/>
              <a:t>occurs in both branches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if-then-else</a:t>
            </a:r>
            <a:r>
              <a:rPr lang="en-US" smtClean="0"/>
              <a:t> code block, all threads must go through same branch, or block never finishes.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can also cause wasted work.  Threads arriving earlier at the barrier wait for later threads.</a:t>
            </a:r>
          </a:p>
          <a:p>
            <a:pPr lvl="1">
              <a:defRPr/>
            </a:pPr>
            <a:r>
              <a:rPr lang="en-US" smtClean="0"/>
              <a:t>Decreases number of schedulable threads.  May hurt latency hiding.</a:t>
            </a:r>
          </a:p>
          <a:p>
            <a:pPr>
              <a:defRPr/>
            </a:pPr>
            <a:r>
              <a:rPr lang="en-US"/>
              <a:t>A</a:t>
            </a:r>
            <a:r>
              <a:rPr lang="en-US" smtClean="0"/>
              <a:t>void synchronization if possible.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164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63" y="4049713"/>
            <a:ext cx="8078787" cy="27209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Threads in different blocks can’t synchronize.</a:t>
            </a:r>
          </a:p>
          <a:p>
            <a:pPr>
              <a:defRPr/>
            </a:pPr>
            <a:r>
              <a:rPr lang="en-US" smtClean="0"/>
              <a:t>This allows blocks to execute in any order, and scale transparently to GPUs with more SMs.</a:t>
            </a:r>
          </a:p>
          <a:p>
            <a:pPr>
              <a:defRPr/>
            </a:pPr>
            <a:r>
              <a:rPr lang="en-US" smtClean="0"/>
              <a:t>Downside is if need inter-block synchronization, must wait till all blocks in kernel finish, then start a new kernel.</a:t>
            </a:r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1458913"/>
            <a:ext cx="6188075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115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Thread warps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525"/>
            <a:ext cx="5665788" cy="54625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sz="2400" smtClean="0"/>
              <a:t>An SM contains one or more SIMD (single instruction multiple data) processors.</a:t>
            </a:r>
          </a:p>
          <a:p>
            <a:pPr lvl="1">
              <a:defRPr/>
            </a:pPr>
            <a:r>
              <a:rPr lang="en-US" altLang="en-US" sz="2000" smtClean="0"/>
              <a:t>Each SIMD processor contains multiple cores that run the same command on different data.</a:t>
            </a:r>
          </a:p>
          <a:p>
            <a:pPr>
              <a:defRPr/>
            </a:pPr>
            <a:r>
              <a:rPr lang="en-US" altLang="en-US" sz="2400" smtClean="0"/>
              <a:t>The unit of “SIMDness” is a warp of 32 threads.</a:t>
            </a:r>
          </a:p>
          <a:p>
            <a:pPr lvl="1">
              <a:defRPr/>
            </a:pPr>
            <a:r>
              <a:rPr lang="en-US" altLang="en-US" sz="2000" smtClean="0"/>
              <a:t>An entire warp of threads runs at a time.</a:t>
            </a:r>
          </a:p>
          <a:p>
            <a:pPr lvl="1">
              <a:defRPr/>
            </a:pPr>
            <a:r>
              <a:rPr lang="en-US" altLang="en-US" sz="2000" smtClean="0"/>
              <a:t>A thread block is divided into warps with consecutive threadIdx.x values.</a:t>
            </a:r>
          </a:p>
          <a:p>
            <a:pPr>
              <a:defRPr/>
            </a:pPr>
            <a:r>
              <a:rPr lang="en-US" altLang="en-US" sz="2400" smtClean="0"/>
              <a:t>Execution is fast when entire warp “does the same thing”.</a:t>
            </a:r>
          </a:p>
          <a:p>
            <a:pPr lvl="1">
              <a:defRPr/>
            </a:pPr>
            <a:r>
              <a:rPr lang="en-US" altLang="en-US" sz="2000" smtClean="0"/>
              <a:t>Different warps can do different things without performance loss.</a:t>
            </a:r>
          </a:p>
          <a:p>
            <a:pPr>
              <a:defRPr/>
            </a:pPr>
            <a:r>
              <a:rPr lang="en-US" altLang="en-US" sz="2400" smtClean="0"/>
              <a:t>It’s much slower when there’s non-coalesced memory accesses, control flow divergence or bank conflicts.</a:t>
            </a:r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1408113"/>
            <a:ext cx="2814637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4405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Memory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3238"/>
            <a:ext cx="8001000" cy="36337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Global memory divided into segments of 128 B (= 32 floats).  </a:t>
            </a:r>
          </a:p>
          <a:p>
            <a:pPr>
              <a:defRPr/>
            </a:pPr>
            <a:r>
              <a:rPr lang="en-US" smtClean="0"/>
              <a:t>Suppose SM executes a warp of 32 threads all executing a SIMD instruction reading from global memory.</a:t>
            </a:r>
          </a:p>
          <a:p>
            <a:pPr lvl="1">
              <a:defRPr/>
            </a:pPr>
            <a:r>
              <a:rPr lang="en-US" smtClean="0"/>
              <a:t>If all 32 locations being read lie in one segment, hardware detects this and only transfers one segment (128 B) from global memory to SM.  </a:t>
            </a:r>
          </a:p>
          <a:p>
            <a:pPr lvl="2">
              <a:defRPr/>
            </a:pPr>
            <a:r>
              <a:rPr lang="en-US" smtClean="0"/>
              <a:t>Access is coalesced.</a:t>
            </a:r>
          </a:p>
          <a:p>
            <a:pPr lvl="1">
              <a:defRPr/>
            </a:pPr>
            <a:r>
              <a:rPr lang="en-US" smtClean="0"/>
              <a:t>If locations lie in k different segments, k*128 B are transferred.  </a:t>
            </a:r>
          </a:p>
          <a:p>
            <a:pPr lvl="2">
              <a:defRPr/>
            </a:pPr>
            <a:r>
              <a:rPr lang="en-US" smtClean="0"/>
              <a:t>Access is uncoalesced.</a:t>
            </a:r>
          </a:p>
          <a:p>
            <a:pPr lvl="1">
              <a:defRPr/>
            </a:pPr>
            <a:r>
              <a:rPr lang="en-US" smtClean="0"/>
              <a:t>In worst case, transfer 32*128 B = 4KB to read 32 floats!</a:t>
            </a:r>
          </a:p>
          <a:p>
            <a:pPr lvl="2">
              <a:defRPr/>
            </a:pPr>
            <a:r>
              <a:rPr lang="en-US" smtClean="0"/>
              <a:t>Huge waste of limited global memory bandwidth.</a:t>
            </a:r>
          </a:p>
          <a:p>
            <a:pPr>
              <a:defRPr/>
            </a:pPr>
            <a:r>
              <a:rPr lang="en-US" smtClean="0"/>
              <a:t>For good performance, make global memory accesses as coalesced as possible.</a:t>
            </a:r>
          </a:p>
          <a:p>
            <a:pPr lvl="1">
              <a:defRPr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397125"/>
          <a:ext cx="6096000" cy="3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353" name="Group 27"/>
          <p:cNvGrpSpPr>
            <a:grpSpLocks/>
          </p:cNvGrpSpPr>
          <p:nvPr/>
        </p:nvGrpSpPr>
        <p:grpSpPr bwMode="auto">
          <a:xfrm>
            <a:off x="2790825" y="1450975"/>
            <a:ext cx="1244600" cy="485775"/>
            <a:chOff x="2428768" y="1172695"/>
            <a:chExt cx="1244308" cy="485553"/>
          </a:xfrm>
        </p:grpSpPr>
        <p:sp>
          <p:nvSpPr>
            <p:cNvPr id="7224" name="Freeform 7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Freeform 8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Freeform 9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Freeform 10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54" name="Group 33"/>
          <p:cNvGrpSpPr>
            <a:grpSpLocks/>
          </p:cNvGrpSpPr>
          <p:nvPr/>
        </p:nvGrpSpPr>
        <p:grpSpPr bwMode="auto">
          <a:xfrm>
            <a:off x="2857500" y="1957388"/>
            <a:ext cx="1498600" cy="406400"/>
            <a:chOff x="2858278" y="1739900"/>
            <a:chExt cx="1497822" cy="405764"/>
          </a:xfrm>
        </p:grpSpPr>
        <p:cxnSp>
          <p:nvCxnSpPr>
            <p:cNvPr id="7220" name="Straight Arrow Connector 13"/>
            <p:cNvCxnSpPr>
              <a:cxnSpLocks noChangeShapeType="1"/>
            </p:cNvCxnSpPr>
            <p:nvPr/>
          </p:nvCxnSpPr>
          <p:spPr bwMode="auto">
            <a:xfrm>
              <a:off x="2858278" y="1739900"/>
              <a:ext cx="369729" cy="4057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1" name="Straight Arrow Connector 15"/>
            <p:cNvCxnSpPr>
              <a:cxnSpLocks noChangeShapeType="1"/>
            </p:cNvCxnSpPr>
            <p:nvPr/>
          </p:nvCxnSpPr>
          <p:spPr bwMode="auto">
            <a:xfrm>
              <a:off x="3945639" y="1760144"/>
              <a:ext cx="0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2" name="Straight Arrow Connector 16"/>
            <p:cNvCxnSpPr>
              <a:cxnSpLocks noChangeShapeType="1"/>
            </p:cNvCxnSpPr>
            <p:nvPr/>
          </p:nvCxnSpPr>
          <p:spPr bwMode="auto">
            <a:xfrm>
              <a:off x="3275550" y="1760144"/>
              <a:ext cx="398007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3" name="Straight Arrow Connector 18"/>
            <p:cNvCxnSpPr>
              <a:cxnSpLocks noChangeShapeType="1"/>
            </p:cNvCxnSpPr>
            <p:nvPr/>
          </p:nvCxnSpPr>
          <p:spPr bwMode="auto">
            <a:xfrm>
              <a:off x="3597736" y="1754974"/>
              <a:ext cx="758364" cy="38963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7650" y="2363788"/>
            <a:ext cx="6102350" cy="425450"/>
            <a:chOff x="1517650" y="2146300"/>
            <a:chExt cx="6102350" cy="425450"/>
          </a:xfrm>
        </p:grpSpPr>
        <p:sp>
          <p:nvSpPr>
            <p:cNvPr id="7216" name="Rounded Rectangle 20"/>
            <p:cNvSpPr>
              <a:spLocks noChangeArrowheads="1"/>
            </p:cNvSpPr>
            <p:nvPr/>
          </p:nvSpPr>
          <p:spPr bwMode="auto">
            <a:xfrm>
              <a:off x="151765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7" name="Rounded Rectangle 24"/>
            <p:cNvSpPr>
              <a:spLocks noChangeArrowheads="1"/>
            </p:cNvSpPr>
            <p:nvPr/>
          </p:nvSpPr>
          <p:spPr bwMode="auto">
            <a:xfrm>
              <a:off x="304800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8" name="Rounded Rectangle 25"/>
            <p:cNvSpPr>
              <a:spLocks noChangeArrowheads="1"/>
            </p:cNvSpPr>
            <p:nvPr/>
          </p:nvSpPr>
          <p:spPr bwMode="auto">
            <a:xfrm>
              <a:off x="457200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9" name="Rounded Rectangle 26"/>
            <p:cNvSpPr>
              <a:spLocks noChangeArrowheads="1"/>
            </p:cNvSpPr>
            <p:nvPr/>
          </p:nvSpPr>
          <p:spPr bwMode="auto">
            <a:xfrm>
              <a:off x="6096000" y="2146300"/>
              <a:ext cx="1524000" cy="420688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359" name="Group 42"/>
          <p:cNvGrpSpPr>
            <a:grpSpLocks/>
          </p:cNvGrpSpPr>
          <p:nvPr/>
        </p:nvGrpSpPr>
        <p:grpSpPr bwMode="auto">
          <a:xfrm>
            <a:off x="2460625" y="1955800"/>
            <a:ext cx="2351088" cy="406400"/>
            <a:chOff x="2461200" y="1738844"/>
            <a:chExt cx="2350563" cy="405764"/>
          </a:xfrm>
        </p:grpSpPr>
        <p:cxnSp>
          <p:nvCxnSpPr>
            <p:cNvPr id="7212" name="Straight Arrow Connector 34"/>
            <p:cNvCxnSpPr>
              <a:cxnSpLocks noChangeShapeType="1"/>
            </p:cNvCxnSpPr>
            <p:nvPr/>
          </p:nvCxnSpPr>
          <p:spPr bwMode="auto">
            <a:xfrm flipH="1">
              <a:off x="2461200" y="1738844"/>
              <a:ext cx="414324" cy="4057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3" name="Straight Arrow Connector 36"/>
            <p:cNvCxnSpPr>
              <a:cxnSpLocks noChangeShapeType="1"/>
            </p:cNvCxnSpPr>
            <p:nvPr/>
          </p:nvCxnSpPr>
          <p:spPr bwMode="auto">
            <a:xfrm flipH="1">
              <a:off x="2877150" y="1771230"/>
              <a:ext cx="410613" cy="37337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4" name="Straight Arrow Connector 39"/>
            <p:cNvCxnSpPr>
              <a:cxnSpLocks noChangeShapeType="1"/>
            </p:cNvCxnSpPr>
            <p:nvPr/>
          </p:nvCxnSpPr>
          <p:spPr bwMode="auto">
            <a:xfrm>
              <a:off x="3600368" y="1760144"/>
              <a:ext cx="1211395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5" name="Straight Arrow Connector 41"/>
            <p:cNvCxnSpPr>
              <a:cxnSpLocks noChangeShapeType="1"/>
            </p:cNvCxnSpPr>
            <p:nvPr/>
          </p:nvCxnSpPr>
          <p:spPr bwMode="auto">
            <a:xfrm>
              <a:off x="3945639" y="1760144"/>
              <a:ext cx="0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659999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322388"/>
            <a:ext cx="5065713" cy="2344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Need for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7475"/>
            <a:ext cx="8229600" cy="28352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Speed of code determined by amount of computation and memory accesses.</a:t>
            </a:r>
          </a:p>
          <a:p>
            <a:pPr>
              <a:defRPr/>
            </a:pPr>
            <a:r>
              <a:rPr lang="en-US" smtClean="0"/>
              <a:t>Computation speed has been improving much faster than memory latency and bandwidth.</a:t>
            </a:r>
          </a:p>
          <a:p>
            <a:pPr>
              <a:defRPr/>
            </a:pPr>
            <a:r>
              <a:rPr lang="en-US" smtClean="0"/>
              <a:t>Today, the main bottleneck is high memory latency and low memory bandwidth relative to CPU.</a:t>
            </a:r>
          </a:p>
          <a:p>
            <a:pPr>
              <a:defRPr/>
            </a:pPr>
            <a:r>
              <a:rPr lang="en-US" smtClean="0"/>
              <a:t>But processors can access many different types of memory.</a:t>
            </a:r>
          </a:p>
          <a:p>
            <a:pPr>
              <a:defRPr/>
            </a:pPr>
            <a:r>
              <a:rPr lang="en-US" smtClean="0"/>
              <a:t>Can write fast code if use right memory at right time.</a:t>
            </a: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5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4359275"/>
            <a:ext cx="8105775" cy="2295525"/>
          </a:xfrm>
        </p:spPr>
        <p:txBody>
          <a:bodyPr/>
          <a:lstStyle/>
          <a:p>
            <a:r>
              <a:rPr lang="en-US" altLang="en-US" sz="2400" smtClean="0"/>
              <a:t>Say we have 4x4 matrix, stored in row major format.</a:t>
            </a:r>
          </a:p>
          <a:p>
            <a:r>
              <a:rPr lang="en-US" altLang="en-US" sz="2400" smtClean="0"/>
              <a:t>Suppose segments are 4 elements wide.</a:t>
            </a:r>
          </a:p>
          <a:p>
            <a:pPr lvl="1"/>
            <a:r>
              <a:rPr lang="en-US" altLang="en-US" sz="2400" smtClean="0"/>
              <a:t>I.e. can transfer 4 consecutive elements in one step.</a:t>
            </a:r>
          </a:p>
          <a:p>
            <a:r>
              <a:rPr lang="en-US" altLang="en-US" sz="2400" smtClean="0"/>
              <a:t>We have warp of 4 threads, and want to iterate through matrix either row by row, or column by column.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1514475"/>
          <a:ext cx="1801812" cy="180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3624263"/>
          <a:ext cx="1814512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2363" y="2200275"/>
            <a:ext cx="1127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matrix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2650" y="3103563"/>
            <a:ext cx="26368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layout in memory</a:t>
            </a:r>
          </a:p>
        </p:txBody>
      </p:sp>
    </p:spTree>
    <p:extLst>
      <p:ext uri="{BB962C8B-B14F-4D97-AF65-F5344CB8AC3E}">
        <p14:creationId xmlns:p14="http://schemas.microsoft.com/office/powerpoint/2010/main" val="30088740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26000"/>
            <a:ext cx="7772400" cy="2032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When iterating by row, we naturally map one thread to each column.</a:t>
            </a:r>
          </a:p>
          <a:p>
            <a:pPr lvl="1">
              <a:defRPr/>
            </a:pPr>
            <a:r>
              <a:rPr lang="en-US" smtClean="0"/>
              <a:t>Need 4 iterations in total.</a:t>
            </a:r>
          </a:p>
          <a:p>
            <a:pPr>
              <a:defRPr/>
            </a:pPr>
            <a:r>
              <a:rPr lang="en-US" smtClean="0"/>
              <a:t>Numbers show locations accessed each iteration.</a:t>
            </a:r>
          </a:p>
          <a:p>
            <a:pPr lvl="1">
              <a:defRPr/>
            </a:pPr>
            <a:r>
              <a:rPr lang="en-US" smtClean="0"/>
              <a:t>Locations all consecutive.  All iterations coalesced. 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2039938"/>
          <a:ext cx="1801812" cy="180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4149725"/>
          <a:ext cx="1814512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295" name="Group 13"/>
          <p:cNvGrpSpPr>
            <a:grpSpLocks/>
          </p:cNvGrpSpPr>
          <p:nvPr/>
        </p:nvGrpSpPr>
        <p:grpSpPr bwMode="auto">
          <a:xfrm>
            <a:off x="3724275" y="1449388"/>
            <a:ext cx="1392238" cy="485775"/>
            <a:chOff x="2428768" y="1172695"/>
            <a:chExt cx="1244308" cy="485553"/>
          </a:xfrm>
        </p:grpSpPr>
        <p:sp>
          <p:nvSpPr>
            <p:cNvPr id="9296" name="Freeform 14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Freeform 15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Freeform 16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Freeform 17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2634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4167188"/>
            <a:ext cx="7772400" cy="2503487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When iterating by column, map one thread per row.</a:t>
            </a:r>
          </a:p>
          <a:p>
            <a:pPr lvl="1">
              <a:defRPr/>
            </a:pPr>
            <a:r>
              <a:rPr lang="en-US" smtClean="0"/>
              <a:t>In iteration 1, access locations 0,4,8,12.</a:t>
            </a:r>
          </a:p>
          <a:p>
            <a:pPr lvl="1">
              <a:defRPr/>
            </a:pPr>
            <a:r>
              <a:rPr lang="en-US" smtClean="0"/>
              <a:t>In iteration 2, access locations 1,5,9,13.  Etc.</a:t>
            </a:r>
          </a:p>
          <a:p>
            <a:pPr lvl="1">
              <a:defRPr/>
            </a:pPr>
            <a:r>
              <a:rPr lang="en-US" smtClean="0"/>
              <a:t>Each iteration accesses nonconsecutive locations.  </a:t>
            </a:r>
          </a:p>
          <a:p>
            <a:pPr lvl="2">
              <a:defRPr/>
            </a:pPr>
            <a:r>
              <a:rPr lang="en-US" smtClean="0"/>
              <a:t>All accesses noncoalesced.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142398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3533775"/>
          <a:ext cx="1814512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319" name="Group 5"/>
          <p:cNvGrpSpPr>
            <a:grpSpLocks/>
          </p:cNvGrpSpPr>
          <p:nvPr/>
        </p:nvGrpSpPr>
        <p:grpSpPr bwMode="auto">
          <a:xfrm>
            <a:off x="3230563" y="1454150"/>
            <a:ext cx="120650" cy="1717675"/>
            <a:chOff x="3230635" y="1219201"/>
            <a:chExt cx="120214" cy="1717732"/>
          </a:xfrm>
        </p:grpSpPr>
        <p:sp>
          <p:nvSpPr>
            <p:cNvPr id="10320" name="Freeform 14"/>
            <p:cNvSpPr>
              <a:spLocks/>
            </p:cNvSpPr>
            <p:nvPr/>
          </p:nvSpPr>
          <p:spPr bwMode="auto">
            <a:xfrm rot="5400000">
              <a:off x="3109786" y="269587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Freeform 15"/>
            <p:cNvSpPr>
              <a:spLocks/>
            </p:cNvSpPr>
            <p:nvPr/>
          </p:nvSpPr>
          <p:spPr bwMode="auto">
            <a:xfrm rot="5400000">
              <a:off x="3109786" y="179199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" name="Freeform 16"/>
            <p:cNvSpPr>
              <a:spLocks/>
            </p:cNvSpPr>
            <p:nvPr/>
          </p:nvSpPr>
          <p:spPr bwMode="auto">
            <a:xfrm rot="5400000">
              <a:off x="3109786" y="224393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Freeform 17"/>
            <p:cNvSpPr>
              <a:spLocks/>
            </p:cNvSpPr>
            <p:nvPr/>
          </p:nvSpPr>
          <p:spPr bwMode="auto">
            <a:xfrm rot="5400000">
              <a:off x="3109786" y="134005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037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25888"/>
            <a:ext cx="8186738" cy="2792412"/>
          </a:xfrm>
        </p:spPr>
        <p:txBody>
          <a:bodyPr/>
          <a:lstStyle/>
          <a:p>
            <a:r>
              <a:rPr lang="en-US" altLang="en-US" sz="2000" smtClean="0"/>
              <a:t>Only global memory has bandwidth penalty for noncoalesced accesses.</a:t>
            </a:r>
          </a:p>
          <a:p>
            <a:r>
              <a:rPr lang="en-US" altLang="en-US" sz="2000" smtClean="0"/>
              <a:t>Shared memory has much smaller penalty for scattered accesses.</a:t>
            </a:r>
          </a:p>
          <a:p>
            <a:r>
              <a:rPr lang="en-US" altLang="en-US" sz="2000" smtClean="0"/>
              <a:t>To improve coalescing, first do coalesced read from global to shared memory. Then make scattered accesses to shared memory.</a:t>
            </a:r>
          </a:p>
          <a:p>
            <a:r>
              <a:rPr lang="en-US" altLang="en-US" sz="2000" smtClean="0">
                <a:solidFill>
                  <a:srgbClr val="1503FB"/>
                </a:solidFill>
              </a:rPr>
              <a:t>Ex </a:t>
            </a:r>
            <a:r>
              <a:rPr lang="en-US" altLang="en-US" sz="2000" smtClean="0"/>
              <a:t>To read matrix by column, first read it by row and copy to matrix in shared memory.  Then read shared memory matrix by column.</a:t>
            </a:r>
          </a:p>
          <a:p>
            <a:r>
              <a:rPr lang="en-US" altLang="en-US" sz="2000" smtClean="0"/>
              <a:t>Once again shows flexibility of shared memory vs global memory.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7238" y="197008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440" name="Group 5"/>
          <p:cNvGrpSpPr>
            <a:grpSpLocks/>
          </p:cNvGrpSpPr>
          <p:nvPr/>
        </p:nvGrpSpPr>
        <p:grpSpPr bwMode="auto">
          <a:xfrm>
            <a:off x="942975" y="1377950"/>
            <a:ext cx="1393825" cy="485775"/>
            <a:chOff x="2428768" y="1172695"/>
            <a:chExt cx="1244308" cy="485553"/>
          </a:xfrm>
        </p:grpSpPr>
        <p:sp>
          <p:nvSpPr>
            <p:cNvPr id="11361" name="Freeform 6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2" name="Freeform 7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Freeform 8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4" name="Freeform 9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41" name="Right Arrow 10"/>
          <p:cNvSpPr>
            <a:spLocks noChangeArrowheads="1"/>
          </p:cNvSpPr>
          <p:nvPr/>
        </p:nvSpPr>
        <p:spPr bwMode="auto">
          <a:xfrm>
            <a:off x="2752725" y="2714625"/>
            <a:ext cx="747713" cy="303213"/>
          </a:xfrm>
          <a:prstGeom prst="rightArrow">
            <a:avLst>
              <a:gd name="adj1" fmla="val 50000"/>
              <a:gd name="adj2" fmla="val 4989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9038" y="249713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global memory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8113" y="2370138"/>
            <a:ext cx="1127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copy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54425" y="195103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86225" y="247808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shared memory</a:t>
            </a:r>
          </a:p>
        </p:txBody>
      </p:sp>
      <p:sp>
        <p:nvSpPr>
          <p:cNvPr id="17472" name="Right Arrow 15"/>
          <p:cNvSpPr>
            <a:spLocks noChangeArrowheads="1"/>
          </p:cNvSpPr>
          <p:nvPr/>
        </p:nvSpPr>
        <p:spPr bwMode="auto">
          <a:xfrm>
            <a:off x="5614988" y="2698750"/>
            <a:ext cx="747712" cy="303213"/>
          </a:xfrm>
          <a:prstGeom prst="rightArrow">
            <a:avLst>
              <a:gd name="adj1" fmla="val 50000"/>
              <a:gd name="adj2" fmla="val 4989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84975" y="1976438"/>
          <a:ext cx="1800224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500" name="Group 17"/>
          <p:cNvGrpSpPr>
            <a:grpSpLocks/>
          </p:cNvGrpSpPr>
          <p:nvPr/>
        </p:nvGrpSpPr>
        <p:grpSpPr bwMode="auto">
          <a:xfrm>
            <a:off x="6513513" y="2006600"/>
            <a:ext cx="120650" cy="1717675"/>
            <a:chOff x="3230635" y="1219201"/>
            <a:chExt cx="120214" cy="1717732"/>
          </a:xfrm>
        </p:grpSpPr>
        <p:sp>
          <p:nvSpPr>
            <p:cNvPr id="11357" name="Freeform 18"/>
            <p:cNvSpPr>
              <a:spLocks/>
            </p:cNvSpPr>
            <p:nvPr/>
          </p:nvSpPr>
          <p:spPr bwMode="auto">
            <a:xfrm rot="5400000">
              <a:off x="3109786" y="269587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Freeform 19"/>
            <p:cNvSpPr>
              <a:spLocks/>
            </p:cNvSpPr>
            <p:nvPr/>
          </p:nvSpPr>
          <p:spPr bwMode="auto">
            <a:xfrm rot="5400000">
              <a:off x="3109786" y="179199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9" name="Freeform 20"/>
            <p:cNvSpPr>
              <a:spLocks/>
            </p:cNvSpPr>
            <p:nvPr/>
          </p:nvSpPr>
          <p:spPr bwMode="auto">
            <a:xfrm rot="5400000">
              <a:off x="3109786" y="224393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0" name="Freeform 21"/>
            <p:cNvSpPr>
              <a:spLocks/>
            </p:cNvSpPr>
            <p:nvPr/>
          </p:nvSpPr>
          <p:spPr bwMode="auto">
            <a:xfrm rot="5400000">
              <a:off x="3109786" y="134005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243763" y="247808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1961995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441" grpId="0" animBg="1"/>
      <p:bldP spid="12" grpId="0"/>
      <p:bldP spid="13" grpId="0"/>
      <p:bldP spid="15" grpId="0"/>
      <p:bldP spid="17472" grpId="0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Warp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42325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 smtClean="0"/>
              <a:t>Since SM is SIMD, efficient when all threads run same instruction.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SM finishes a warp in one pass.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But if code has branches, threads can run different instructions.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% 3 == 0)  i +=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 if (threadIdx.x % 3 == 1)  i -=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 i *= 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Called warp divergence.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If threads have k branches, SM takes k passes to run warp.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In each pass, runs all threads of one branch, which all run same instruction.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In worst case, SM takes 32 passes to run one warp!</a:t>
            </a:r>
          </a:p>
        </p:txBody>
      </p:sp>
    </p:spTree>
    <p:extLst>
      <p:ext uri="{BB962C8B-B14F-4D97-AF65-F5344CB8AC3E}">
        <p14:creationId xmlns:p14="http://schemas.microsoft.com/office/powerpoint/2010/main" val="42879103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Divergence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24399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Reduction produces single number from array of numbers.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Returns sum, max, or min of array.</a:t>
            </a:r>
          </a:p>
          <a:p>
            <a:pPr lvl="1">
              <a:defRPr/>
            </a:pPr>
            <a:r>
              <a:rPr lang="en-US" smtClean="0"/>
              <a:t>Very commonly used operation.</a:t>
            </a:r>
          </a:p>
          <a:p>
            <a:pPr>
              <a:defRPr/>
            </a:pPr>
            <a:r>
              <a:rPr lang="en-US" smtClean="0"/>
              <a:t>Can be computed in parallel using reduction tree.</a:t>
            </a:r>
          </a:p>
          <a:p>
            <a:pPr lvl="1">
              <a:defRPr/>
            </a:pPr>
            <a:r>
              <a:rPr lang="en-US" smtClean="0"/>
              <a:t>With n values and n threads, do O(n) additions, take O(log n) iterations.</a:t>
            </a:r>
            <a:endParaRPr lang="en-US"/>
          </a:p>
        </p:txBody>
      </p:sp>
      <p:pic>
        <p:nvPicPr>
          <p:cNvPr id="1946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3954463"/>
            <a:ext cx="4740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4481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Divergence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33675"/>
            <a:ext cx="4116388" cy="3648075"/>
          </a:xfrm>
        </p:spPr>
        <p:txBody>
          <a:bodyPr/>
          <a:lstStyle/>
          <a:p>
            <a:r>
              <a:rPr lang="en-US" altLang="en-US" sz="2000" smtClean="0"/>
              <a:t>Number of threads working halves every iteration.</a:t>
            </a:r>
          </a:p>
          <a:p>
            <a:r>
              <a:rPr lang="en-US" altLang="en-US" sz="2000" smtClean="0"/>
              <a:t>Each working thread adds value from stride away into its location in output array.</a:t>
            </a:r>
          </a:p>
          <a:p>
            <a:pPr lvl="1"/>
            <a:r>
              <a:rPr lang="en-US" altLang="en-US" sz="2000" smtClean="0"/>
              <a:t>stride=1 in iteration 1, then 2, 4, 8, etc.</a:t>
            </a:r>
          </a:p>
          <a:p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altLang="en-US" sz="2000" smtClean="0"/>
              <a:t>ensures all values from one iteration complete before computing next iteration.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685800" y="1247775"/>
            <a:ext cx="63500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 = threadId.x;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stride = 1; stride &lt; blockDim.x; stride *= 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(t % (2*stride)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partialSum[t] += partialSum[t+stride];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716213"/>
            <a:ext cx="370840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8574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784475"/>
          </a:xfrm>
        </p:spPr>
        <p:txBody>
          <a:bodyPr/>
          <a:lstStyle/>
          <a:p>
            <a:r>
              <a:rPr lang="en-US" altLang="en-US" sz="2000" smtClean="0"/>
              <a:t>Each iteration has 2 branches, the threads with (t % (2*stride) == 0), and the other threads.</a:t>
            </a:r>
          </a:p>
          <a:p>
            <a:pPr lvl="1"/>
            <a:r>
              <a:rPr lang="en-US" altLang="en-US" sz="1600" smtClean="0"/>
              <a:t>Each iteration takes 2 passes to complete.</a:t>
            </a:r>
          </a:p>
          <a:p>
            <a:r>
              <a:rPr lang="en-US" altLang="en-US" sz="2000" smtClean="0"/>
              <a:t>Can modify algorithm to decrease amount of divergence.</a:t>
            </a:r>
          </a:p>
          <a:p>
            <a:pPr lvl="1"/>
            <a:r>
              <a:rPr lang="en-US" altLang="en-US" sz="1600" smtClean="0"/>
              <a:t>Still tree based, but first add values from far away.</a:t>
            </a:r>
          </a:p>
          <a:p>
            <a:pPr lvl="2"/>
            <a:r>
              <a:rPr lang="en-US" altLang="en-US" sz="1400" smtClean="0"/>
              <a:t>Iter 1: first 256 threads add value from 256 away.</a:t>
            </a:r>
          </a:p>
          <a:p>
            <a:pPr lvl="2"/>
            <a:r>
              <a:rPr lang="en-US" altLang="en-US" sz="1400" smtClean="0"/>
              <a:t>Iter 2: first 128 threads add value from 128 away.</a:t>
            </a:r>
          </a:p>
          <a:p>
            <a:pPr lvl="2"/>
            <a:r>
              <a:rPr lang="en-US" altLang="en-US" sz="1400" smtClean="0"/>
              <a:t>Iter 3: first 64 threads add value from 64 away.  Etc.</a:t>
            </a:r>
          </a:p>
          <a:p>
            <a:pPr lvl="1"/>
            <a:r>
              <a:rPr lang="en-US" altLang="en-US" sz="1600" smtClean="0"/>
              <a:t>Work, time complexity same as before.</a:t>
            </a:r>
          </a:p>
        </p:txBody>
      </p:sp>
      <p:pic>
        <p:nvPicPr>
          <p:cNvPr id="2150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4275138"/>
            <a:ext cx="3940175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4346575"/>
            <a:ext cx="3897313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9791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8450"/>
            <a:ext cx="5284788" cy="3992563"/>
          </a:xfrm>
        </p:spPr>
        <p:txBody>
          <a:bodyPr/>
          <a:lstStyle/>
          <a:p>
            <a:r>
              <a:rPr lang="en-US" altLang="en-US" sz="2000" smtClean="0"/>
              <a:t>Why is divergence reduced?</a:t>
            </a:r>
          </a:p>
          <a:p>
            <a:pPr lvl="1"/>
            <a:r>
              <a:rPr lang="en-US" altLang="en-US" sz="2000" smtClean="0"/>
              <a:t>In first iteration, first 256 threads = 8 warps all do if, last 8 warps all don’t.</a:t>
            </a:r>
          </a:p>
          <a:p>
            <a:pPr lvl="1"/>
            <a:r>
              <a:rPr lang="en-US" altLang="en-US" sz="2000" smtClean="0"/>
              <a:t>In second iteration, first 128 threads = 4 warps do if, last 12 don’t.</a:t>
            </a:r>
          </a:p>
          <a:p>
            <a:pPr lvl="1"/>
            <a:r>
              <a:rPr lang="en-US" altLang="en-US" sz="2000" smtClean="0"/>
              <a:t>No divergence till 5</a:t>
            </a:r>
            <a:r>
              <a:rPr lang="en-US" altLang="en-US" sz="2000" baseline="30000" smtClean="0"/>
              <a:t>th</a:t>
            </a:r>
            <a:r>
              <a:rPr lang="en-US" altLang="en-US" sz="2000" smtClean="0"/>
              <a:t> iteration.</a:t>
            </a:r>
          </a:p>
          <a:p>
            <a:r>
              <a:rPr lang="en-US" altLang="en-US" sz="2000" smtClean="0"/>
              <a:t>From 5</a:t>
            </a:r>
            <a:r>
              <a:rPr lang="en-US" altLang="en-US" sz="2000" baseline="30000" smtClean="0"/>
              <a:t>th</a:t>
            </a:r>
            <a:r>
              <a:rPr lang="en-US" altLang="en-US" sz="2000" smtClean="0"/>
              <a:t> iteration on, 16, 8, 4, 2 threads from first warp do if.</a:t>
            </a:r>
          </a:p>
          <a:p>
            <a:r>
              <a:rPr lang="en-US" altLang="en-US" sz="2000" smtClean="0"/>
              <a:t>8 iterations, only 4 have divergence.</a:t>
            </a:r>
          </a:p>
          <a:p>
            <a:r>
              <a:rPr lang="en-US" altLang="en-US" sz="2000" smtClean="0"/>
              <a:t>Can you get rid of the 4 iterations with divergence?</a:t>
            </a:r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88" y="2655888"/>
            <a:ext cx="30321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57200" y="1350963"/>
            <a:ext cx="63500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 = threadId.x;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stride = blockDim.x; stride &gt; 1; stride /= 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(t &lt; stride)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partialSum[t] += partialSum[t+stride];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4809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507038" cy="5354638"/>
          </a:xfrm>
        </p:spPr>
        <p:txBody>
          <a:bodyPr/>
          <a:lstStyle/>
          <a:p>
            <a:r>
              <a:rPr lang="en-US" altLang="en-US" sz="2000" smtClean="0"/>
              <a:t>Shared memory is arranged in banks.</a:t>
            </a:r>
          </a:p>
          <a:p>
            <a:pPr lvl="1"/>
            <a:r>
              <a:rPr lang="en-US" altLang="en-US" sz="1800" smtClean="0"/>
              <a:t>A bank stores a set of 4B data.</a:t>
            </a:r>
          </a:p>
          <a:p>
            <a:pPr lvl="1"/>
            <a:r>
              <a:rPr lang="en-US" altLang="en-US" sz="1800" smtClean="0"/>
              <a:t>Allows parallel accesses.  Threads can access different banks at same time.</a:t>
            </a:r>
          </a:p>
          <a:p>
            <a:r>
              <a:rPr lang="en-US" altLang="en-US" sz="2000" smtClean="0"/>
              <a:t>If n banks, then address x is stored in bank x % n.</a:t>
            </a:r>
          </a:p>
          <a:p>
            <a:pPr lvl="1"/>
            <a:r>
              <a:rPr lang="en-US" altLang="en-US" sz="1800" smtClean="0"/>
              <a:t>Current GPUs have 32 banks.</a:t>
            </a:r>
          </a:p>
          <a:p>
            <a:r>
              <a:rPr lang="en-US" altLang="en-US" sz="2000" smtClean="0"/>
              <a:t>If threads in a warp access different banks, completes in one pass.</a:t>
            </a:r>
          </a:p>
          <a:p>
            <a:r>
              <a:rPr lang="en-US" altLang="en-US" sz="2000" smtClean="0"/>
              <a:t>If k &gt; 1 threads access different addresses in same bank, get k-way bank conflict.</a:t>
            </a:r>
          </a:p>
          <a:p>
            <a:pPr lvl="1"/>
            <a:r>
              <a:rPr lang="en-US" altLang="en-US" sz="1800" smtClean="0"/>
              <a:t>Accesses serialize, takes k passes to complete accesses.</a:t>
            </a:r>
          </a:p>
          <a:p>
            <a:pPr lvl="1"/>
            <a:r>
              <a:rPr lang="en-US" altLang="en-US" sz="1800" smtClean="0"/>
              <a:t>Unless all threads access same value, which then gets broadcast in one pass.</a:t>
            </a:r>
          </a:p>
          <a:p>
            <a:r>
              <a:rPr lang="en-US" altLang="en-US" sz="2000" smtClean="0"/>
              <a:t>Different warps don’t have bank conflicts.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924675" y="1371600"/>
          <a:ext cx="2082800" cy="176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444" name="Group 17"/>
          <p:cNvGrpSpPr>
            <a:grpSpLocks/>
          </p:cNvGrpSpPr>
          <p:nvPr/>
        </p:nvGrpSpPr>
        <p:grpSpPr bwMode="auto">
          <a:xfrm>
            <a:off x="6124575" y="1371600"/>
            <a:ext cx="914400" cy="1665288"/>
            <a:chOff x="3591499" y="1629445"/>
            <a:chExt cx="914400" cy="1666013"/>
          </a:xfrm>
        </p:grpSpPr>
        <p:sp>
          <p:nvSpPr>
            <p:cNvPr id="19" name="TextBox 18"/>
            <p:cNvSpPr txBox="1"/>
            <p:nvPr/>
          </p:nvSpPr>
          <p:spPr>
            <a:xfrm>
              <a:off x="3591499" y="2066198"/>
              <a:ext cx="914400" cy="3382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91499" y="1629445"/>
              <a:ext cx="914400" cy="338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1499" y="2520421"/>
              <a:ext cx="914400" cy="3382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91499" y="2957173"/>
              <a:ext cx="914400" cy="338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996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memory organization</a:t>
            </a:r>
          </a:p>
        </p:txBody>
      </p:sp>
      <p:pic>
        <p:nvPicPr>
          <p:cNvPr id="717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1414463"/>
            <a:ext cx="3433762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4225925"/>
            <a:ext cx="3529013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Wingdings" panose="05000000000000000000" pitchFamily="2" charset="2"/>
              <a:buChar char="q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70000"/>
              <a:buFont typeface="Wingdings" panose="05000000000000000000" pitchFamily="2" charset="2"/>
              <a:buChar char="q"/>
              <a:defRPr sz="22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65000"/>
              <a:buFont typeface="Wingdings" panose="05000000000000000000" pitchFamily="2" charset="2"/>
              <a:buChar char="v"/>
              <a:defRPr sz="20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endParaRPr lang="en-US" ker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161111"/>
              </p:ext>
            </p:extLst>
          </p:nvPr>
        </p:nvGraphicFramePr>
        <p:xfrm>
          <a:off x="787400" y="4706938"/>
          <a:ext cx="7566264" cy="184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708">
                <a:tc>
                  <a:txBody>
                    <a:bodyPr/>
                    <a:lstStyle/>
                    <a:p>
                      <a:r>
                        <a:rPr lang="en-US" sz="1400" smtClean="0"/>
                        <a:t>Type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Size 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Latency (cycles)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Bandwidth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Visibility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Global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1-32 GB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400-800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900 GB/s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grid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Constant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64KB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cached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grid, read-only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Shared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48KB/16KB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~20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12,000 GB/s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block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L1 cache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16KB/48KB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~20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12,000 GB/s</a:t>
                      </a:r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block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Registers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64K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~1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thread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1414463"/>
            <a:ext cx="4338638" cy="3268662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GPU has several types of memory.</a:t>
            </a:r>
            <a:endParaRPr lang="en-US"/>
          </a:p>
          <a:p>
            <a:pPr lvl="1">
              <a:defRPr/>
            </a:pPr>
            <a:r>
              <a:rPr lang="en-US"/>
              <a:t>Different size, latency, bandwidth and scope.</a:t>
            </a:r>
          </a:p>
          <a:p>
            <a:pPr lvl="1">
              <a:defRPr/>
            </a:pPr>
            <a:r>
              <a:rPr lang="en-US"/>
              <a:t>Generally, the larger the size and scope, the slower and less bandwidth.</a:t>
            </a:r>
          </a:p>
          <a:p>
            <a:pPr>
              <a:defRPr/>
            </a:pPr>
            <a:r>
              <a:rPr lang="en-US" smtClean="0"/>
              <a:t>Registers, shared memory, L1 cache are on-chip, much faster and higher bandwidth than global memory.</a:t>
            </a:r>
            <a:endParaRPr lang="en-US"/>
          </a:p>
          <a:p>
            <a:pPr>
              <a:defRPr/>
            </a:pPr>
            <a:r>
              <a:rPr lang="en-US" smtClean="0"/>
              <a:t>L1 cache is controlled by hardware.</a:t>
            </a:r>
          </a:p>
          <a:p>
            <a:pPr>
              <a:defRPr/>
            </a:pPr>
            <a:r>
              <a:rPr lang="en-US" smtClean="0"/>
              <a:t>In contrast, programmer controls what’s stored in shared memory.</a:t>
            </a:r>
          </a:p>
          <a:p>
            <a:pPr>
              <a:defRPr/>
            </a:pPr>
            <a:r>
              <a:rPr lang="en-US" smtClean="0"/>
              <a:t>Shared memory size + L1 cache size = 64KB.  User configurable.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807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3" y="1328738"/>
            <a:ext cx="8550275" cy="2346325"/>
          </a:xfrm>
        </p:spPr>
        <p:txBody>
          <a:bodyPr/>
          <a:lstStyle/>
          <a:p>
            <a:r>
              <a:rPr lang="en-US" altLang="en-US" sz="2400" smtClean="0"/>
              <a:t>Suppose 4 banks, warp size = 4 and block size = 4.</a:t>
            </a:r>
          </a:p>
          <a:p>
            <a:r>
              <a:rPr lang="en-US" altLang="en-US" sz="2400" smtClean="0"/>
              <a:t>Want each thread to load two values from global memory into shared memory.</a:t>
            </a:r>
          </a:p>
          <a:p>
            <a:r>
              <a:rPr lang="en-US" altLang="en-US" sz="2400" smtClean="0"/>
              <a:t>If thread loads consecutive locations, 2 way bank conflict.</a:t>
            </a:r>
          </a:p>
          <a:p>
            <a:r>
              <a:rPr lang="en-US" altLang="en-US" sz="2400" smtClean="0"/>
              <a:t>If thread loads locations block size apart, no bank conflicts!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93900" y="4711700"/>
          <a:ext cx="2265365" cy="18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666" name="Group 6"/>
          <p:cNvGrpSpPr>
            <a:grpSpLocks/>
          </p:cNvGrpSpPr>
          <p:nvPr/>
        </p:nvGrpSpPr>
        <p:grpSpPr bwMode="auto">
          <a:xfrm>
            <a:off x="493713" y="4735513"/>
            <a:ext cx="1143000" cy="1763712"/>
            <a:chOff x="3591499" y="1629445"/>
            <a:chExt cx="914400" cy="1764017"/>
          </a:xfrm>
        </p:grpSpPr>
        <p:sp>
          <p:nvSpPr>
            <p:cNvPr id="16" name="TextBox 15"/>
            <p:cNvSpPr txBox="1"/>
            <p:nvPr/>
          </p:nvSpPr>
          <p:spPr>
            <a:xfrm>
              <a:off x="3591499" y="2094662"/>
              <a:ext cx="914400" cy="3683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91499" y="1629445"/>
              <a:ext cx="914400" cy="3699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1499" y="2559881"/>
              <a:ext cx="914400" cy="3683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1499" y="3023511"/>
              <a:ext cx="914400" cy="3699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3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93838" y="4918075"/>
            <a:ext cx="1103312" cy="1452563"/>
            <a:chOff x="1494343" y="4918304"/>
            <a:chExt cx="1102807" cy="1452158"/>
          </a:xfrm>
        </p:grpSpPr>
        <p:cxnSp>
          <p:nvCxnSpPr>
            <p:cNvPr id="18524" name="Straight Arrow Connector 8"/>
            <p:cNvCxnSpPr>
              <a:cxnSpLocks noChangeShapeType="1"/>
            </p:cNvCxnSpPr>
            <p:nvPr/>
          </p:nvCxnSpPr>
          <p:spPr bwMode="auto">
            <a:xfrm>
              <a:off x="1494343" y="4918304"/>
              <a:ext cx="499991" cy="513033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5" name="Straight Arrow Connector 10"/>
            <p:cNvCxnSpPr>
              <a:cxnSpLocks noChangeShapeType="1"/>
            </p:cNvCxnSpPr>
            <p:nvPr/>
          </p:nvCxnSpPr>
          <p:spPr bwMode="auto">
            <a:xfrm>
              <a:off x="1494343" y="5429317"/>
              <a:ext cx="499991" cy="941145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6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1541671" y="5493987"/>
              <a:ext cx="1055479" cy="33318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7" name="Straight Arrow Connector 13"/>
            <p:cNvCxnSpPr>
              <a:cxnSpLocks noChangeShapeType="1"/>
            </p:cNvCxnSpPr>
            <p:nvPr/>
          </p:nvCxnSpPr>
          <p:spPr bwMode="auto">
            <a:xfrm>
              <a:off x="1494343" y="6342676"/>
              <a:ext cx="1040370" cy="848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493838" y="4914900"/>
            <a:ext cx="1103312" cy="1419225"/>
            <a:chOff x="1494343" y="4914510"/>
            <a:chExt cx="1102807" cy="1419682"/>
          </a:xfrm>
        </p:grpSpPr>
        <p:cxnSp>
          <p:nvCxnSpPr>
            <p:cNvPr id="18520" name="Straight Arrow Connector 7"/>
            <p:cNvCxnSpPr>
              <a:cxnSpLocks noChangeShapeType="1"/>
            </p:cNvCxnSpPr>
            <p:nvPr/>
          </p:nvCxnSpPr>
          <p:spPr bwMode="auto">
            <a:xfrm>
              <a:off x="1494343" y="4914510"/>
              <a:ext cx="499991" cy="202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1" name="Straight Arrow Connector 9"/>
            <p:cNvCxnSpPr>
              <a:cxnSpLocks noChangeShapeType="1"/>
            </p:cNvCxnSpPr>
            <p:nvPr/>
          </p:nvCxnSpPr>
          <p:spPr bwMode="auto">
            <a:xfrm>
              <a:off x="1494343" y="5412346"/>
              <a:ext cx="499991" cy="48380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2" name="Straight Arrow Connector 11"/>
            <p:cNvCxnSpPr>
              <a:cxnSpLocks noChangeShapeType="1"/>
            </p:cNvCxnSpPr>
            <p:nvPr/>
          </p:nvCxnSpPr>
          <p:spPr bwMode="auto">
            <a:xfrm flipV="1">
              <a:off x="1537212" y="4981518"/>
              <a:ext cx="1059938" cy="86464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3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1494343" y="5941707"/>
              <a:ext cx="1102807" cy="39248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192838" y="4706938"/>
          <a:ext cx="2265360" cy="18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649" name="Group 21"/>
          <p:cNvGrpSpPr>
            <a:grpSpLocks/>
          </p:cNvGrpSpPr>
          <p:nvPr/>
        </p:nvGrpSpPr>
        <p:grpSpPr bwMode="auto">
          <a:xfrm>
            <a:off x="4691063" y="4730750"/>
            <a:ext cx="1143000" cy="1763713"/>
            <a:chOff x="3591499" y="1629445"/>
            <a:chExt cx="914400" cy="1764017"/>
          </a:xfrm>
        </p:grpSpPr>
        <p:sp>
          <p:nvSpPr>
            <p:cNvPr id="35" name="TextBox 34"/>
            <p:cNvSpPr txBox="1"/>
            <p:nvPr/>
          </p:nvSpPr>
          <p:spPr>
            <a:xfrm>
              <a:off x="3591499" y="2094663"/>
              <a:ext cx="914400" cy="3683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91499" y="1629445"/>
              <a:ext cx="914400" cy="3699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91499" y="2559880"/>
              <a:ext cx="914400" cy="3683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1499" y="3023510"/>
              <a:ext cx="914400" cy="3699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3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692775" y="4910138"/>
            <a:ext cx="500063" cy="1401762"/>
            <a:chOff x="5692418" y="4909970"/>
            <a:chExt cx="500354" cy="1402161"/>
          </a:xfrm>
        </p:grpSpPr>
        <p:cxnSp>
          <p:nvCxnSpPr>
            <p:cNvPr id="18512" name="Straight Arrow Connector 32"/>
            <p:cNvCxnSpPr>
              <a:cxnSpLocks noChangeShapeType="1"/>
            </p:cNvCxnSpPr>
            <p:nvPr/>
          </p:nvCxnSpPr>
          <p:spPr bwMode="auto">
            <a:xfrm>
              <a:off x="5692419" y="4909970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3" name="Straight Arrow Connector 30"/>
            <p:cNvCxnSpPr>
              <a:cxnSpLocks noChangeShapeType="1"/>
            </p:cNvCxnSpPr>
            <p:nvPr/>
          </p:nvCxnSpPr>
          <p:spPr bwMode="auto">
            <a:xfrm>
              <a:off x="5692419" y="5380208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4" name="Straight Arrow Connector 28"/>
            <p:cNvCxnSpPr>
              <a:cxnSpLocks noChangeShapeType="1"/>
            </p:cNvCxnSpPr>
            <p:nvPr/>
          </p:nvCxnSpPr>
          <p:spPr bwMode="auto">
            <a:xfrm>
              <a:off x="5692419" y="5864343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5" name="Straight Arrow Connector 26"/>
            <p:cNvCxnSpPr>
              <a:cxnSpLocks noChangeShapeType="1"/>
            </p:cNvCxnSpPr>
            <p:nvPr/>
          </p:nvCxnSpPr>
          <p:spPr bwMode="auto">
            <a:xfrm>
              <a:off x="5692418" y="6310111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692775" y="4692650"/>
            <a:ext cx="1035050" cy="1609725"/>
            <a:chOff x="5692418" y="4692262"/>
            <a:chExt cx="1035407" cy="1609823"/>
          </a:xfrm>
        </p:grpSpPr>
        <p:sp>
          <p:nvSpPr>
            <p:cNvPr id="18508" name="Freeform 33"/>
            <p:cNvSpPr>
              <a:spLocks/>
            </p:cNvSpPr>
            <p:nvPr/>
          </p:nvSpPr>
          <p:spPr bwMode="auto">
            <a:xfrm>
              <a:off x="5692419" y="4692262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9" name="Freeform 31"/>
            <p:cNvSpPr>
              <a:spLocks/>
            </p:cNvSpPr>
            <p:nvPr/>
          </p:nvSpPr>
          <p:spPr bwMode="auto">
            <a:xfrm>
              <a:off x="5692419" y="5162500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Freeform 29"/>
            <p:cNvSpPr>
              <a:spLocks/>
            </p:cNvSpPr>
            <p:nvPr/>
          </p:nvSpPr>
          <p:spPr bwMode="auto">
            <a:xfrm>
              <a:off x="5692419" y="5646635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Freeform 27"/>
            <p:cNvSpPr>
              <a:spLocks/>
            </p:cNvSpPr>
            <p:nvPr/>
          </p:nvSpPr>
          <p:spPr bwMode="auto">
            <a:xfrm>
              <a:off x="5692418" y="6092403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47" name="TextBox 39"/>
          <p:cNvSpPr txBox="1">
            <a:spLocks noChangeArrowheads="1"/>
          </p:cNvSpPr>
          <p:nvPr/>
        </p:nvSpPr>
        <p:spPr bwMode="auto">
          <a:xfrm>
            <a:off x="596900" y="3616325"/>
            <a:ext cx="41973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tid = threadIdx.x;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shared[2*tid] = global[2*tid];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shared[2*tid + 1] = global[2*tid+1];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91063" y="3616325"/>
            <a:ext cx="4198937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tid = threadIdx.x;</a:t>
            </a:r>
          </a:p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shared[tid] = global[tid];</a:t>
            </a:r>
          </a:p>
          <a:p>
            <a:pPr marL="461963" indent="-461963"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shared[tid + blockDim.x] =  global[tid + blockDim.x];</a:t>
            </a:r>
          </a:p>
        </p:txBody>
      </p:sp>
    </p:spTree>
    <p:extLst>
      <p:ext uri="{BB962C8B-B14F-4D97-AF65-F5344CB8AC3E}">
        <p14:creationId xmlns:p14="http://schemas.microsoft.com/office/powerpoint/2010/main" val="9772991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647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50" y="1377950"/>
            <a:ext cx="8102600" cy="32623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Global memory has very high latency.</a:t>
            </a:r>
          </a:p>
          <a:p>
            <a:pPr>
              <a:defRPr/>
            </a:pPr>
            <a:r>
              <a:rPr lang="en-US" smtClean="0"/>
              <a:t>If each thread waits (blocks) for a global memory operation to finish before doing the next operation, performance is very poor.</a:t>
            </a:r>
          </a:p>
          <a:p>
            <a:pPr>
              <a:defRPr/>
            </a:pPr>
            <a:r>
              <a:rPr lang="en-US" smtClean="0"/>
              <a:t>Solution is to keep large pool of active threads.</a:t>
            </a:r>
          </a:p>
          <a:p>
            <a:pPr>
              <a:defRPr/>
            </a:pPr>
            <a:r>
              <a:rPr lang="en-US" smtClean="0"/>
              <a:t>When one thread blocks doing a memory operation, switch to another thread.</a:t>
            </a:r>
          </a:p>
          <a:p>
            <a:pPr lvl="1">
              <a:defRPr/>
            </a:pPr>
            <a:r>
              <a:rPr lang="en-US" smtClean="0"/>
              <a:t>“Massive multi-threading” (MMT).</a:t>
            </a:r>
          </a:p>
          <a:p>
            <a:pPr>
              <a:defRPr/>
            </a:pPr>
            <a:r>
              <a:rPr lang="en-US" smtClean="0"/>
              <a:t>Total throughput high, even though each thread has high latency.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grpSp>
        <p:nvGrpSpPr>
          <p:cNvPr id="14341" name="Group 32"/>
          <p:cNvGrpSpPr>
            <a:grpSpLocks/>
          </p:cNvGrpSpPr>
          <p:nvPr/>
        </p:nvGrpSpPr>
        <p:grpSpPr bwMode="auto">
          <a:xfrm>
            <a:off x="722313" y="4822825"/>
            <a:ext cx="3340100" cy="976313"/>
            <a:chOff x="1773141" y="876234"/>
            <a:chExt cx="3339546" cy="976420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1773141" y="1685948"/>
              <a:ext cx="1112652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2885793" y="1685948"/>
              <a:ext cx="1114240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4000034" y="1685948"/>
              <a:ext cx="1112653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20" name="Right Brace 36"/>
            <p:cNvSpPr>
              <a:spLocks/>
            </p:cNvSpPr>
            <p:nvPr/>
          </p:nvSpPr>
          <p:spPr bwMode="auto">
            <a:xfrm rot="-5400000">
              <a:off x="2230422" y="1029773"/>
              <a:ext cx="198624" cy="1113184"/>
            </a:xfrm>
            <a:prstGeom prst="rightBrace">
              <a:avLst>
                <a:gd name="adj1" fmla="val 8329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85831" y="1184243"/>
              <a:ext cx="822189" cy="3080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latency</a:t>
              </a:r>
            </a:p>
          </p:txBody>
        </p:sp>
        <p:cxnSp>
          <p:nvCxnSpPr>
            <p:cNvPr id="8222" name="Straight Arrow Connector 39"/>
            <p:cNvCxnSpPr>
              <a:cxnSpLocks noChangeShapeType="1"/>
            </p:cNvCxnSpPr>
            <p:nvPr/>
          </p:nvCxnSpPr>
          <p:spPr bwMode="auto">
            <a:xfrm>
              <a:off x="2681115" y="1187139"/>
              <a:ext cx="1874981" cy="87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Box 40"/>
            <p:cNvSpPr txBox="1"/>
            <p:nvPr/>
          </p:nvSpPr>
          <p:spPr>
            <a:xfrm>
              <a:off x="3031819" y="876234"/>
              <a:ext cx="822189" cy="3080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time</a:t>
              </a:r>
            </a:p>
          </p:txBody>
        </p:sp>
      </p:grpSp>
      <p:grpSp>
        <p:nvGrpSpPr>
          <p:cNvPr id="14342" name="Group 62"/>
          <p:cNvGrpSpPr>
            <a:grpSpLocks/>
          </p:cNvGrpSpPr>
          <p:nvPr/>
        </p:nvGrpSpPr>
        <p:grpSpPr bwMode="auto">
          <a:xfrm>
            <a:off x="5175250" y="4654550"/>
            <a:ext cx="3097213" cy="1922463"/>
            <a:chOff x="5138525" y="4173672"/>
            <a:chExt cx="3097850" cy="1922328"/>
          </a:xfrm>
        </p:grpSpPr>
        <p:grpSp>
          <p:nvGrpSpPr>
            <p:cNvPr id="8198" name="Group 42"/>
            <p:cNvGrpSpPr>
              <a:grpSpLocks/>
            </p:cNvGrpSpPr>
            <p:nvPr/>
          </p:nvGrpSpPr>
          <p:grpSpPr bwMode="auto">
            <a:xfrm>
              <a:off x="5138525" y="4611352"/>
              <a:ext cx="3097850" cy="1484648"/>
              <a:chOff x="1773141" y="2414831"/>
              <a:chExt cx="3097850" cy="1484648"/>
            </a:xfrm>
          </p:grpSpPr>
          <p:sp>
            <p:nvSpPr>
              <p:cNvPr id="8201" name="Rounded Rectangle 44"/>
              <p:cNvSpPr>
                <a:spLocks noChangeArrowheads="1"/>
              </p:cNvSpPr>
              <p:nvPr/>
            </p:nvSpPr>
            <p:spPr bwMode="auto">
              <a:xfrm>
                <a:off x="1773141" y="2983634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2" name="Rounded Rectangle 45"/>
              <p:cNvSpPr>
                <a:spLocks noChangeArrowheads="1"/>
              </p:cNvSpPr>
              <p:nvPr/>
            </p:nvSpPr>
            <p:spPr bwMode="auto">
              <a:xfrm>
                <a:off x="2066211" y="3150611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3" name="Rounded Rectangle 46"/>
              <p:cNvSpPr>
                <a:spLocks noChangeArrowheads="1"/>
              </p:cNvSpPr>
              <p:nvPr/>
            </p:nvSpPr>
            <p:spPr bwMode="auto">
              <a:xfrm>
                <a:off x="2359281" y="3317588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4" name="Rounded Rectangle 47"/>
              <p:cNvSpPr>
                <a:spLocks noChangeArrowheads="1"/>
              </p:cNvSpPr>
              <p:nvPr/>
            </p:nvSpPr>
            <p:spPr bwMode="auto">
              <a:xfrm>
                <a:off x="2652350" y="3484565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5" name="Rounded Rectangle 48"/>
              <p:cNvSpPr>
                <a:spLocks noChangeArrowheads="1"/>
              </p:cNvSpPr>
              <p:nvPr/>
            </p:nvSpPr>
            <p:spPr bwMode="auto">
              <a:xfrm>
                <a:off x="2878600" y="2983634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6" name="Rounded Rectangle 49"/>
              <p:cNvSpPr>
                <a:spLocks noChangeArrowheads="1"/>
              </p:cNvSpPr>
              <p:nvPr/>
            </p:nvSpPr>
            <p:spPr bwMode="auto">
              <a:xfrm>
                <a:off x="3171670" y="3150611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7" name="Rounded Rectangle 50"/>
              <p:cNvSpPr>
                <a:spLocks noChangeArrowheads="1"/>
              </p:cNvSpPr>
              <p:nvPr/>
            </p:nvSpPr>
            <p:spPr bwMode="auto">
              <a:xfrm>
                <a:off x="3464740" y="3317588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8" name="Rounded Rectangle 51"/>
              <p:cNvSpPr>
                <a:spLocks noChangeArrowheads="1"/>
              </p:cNvSpPr>
              <p:nvPr/>
            </p:nvSpPr>
            <p:spPr bwMode="auto">
              <a:xfrm>
                <a:off x="3757809" y="3484565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058950" y="2415270"/>
                <a:ext cx="822494" cy="30795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latin typeface="+mj-lt"/>
                  </a:rPr>
                  <a:t>switch</a:t>
                </a:r>
              </a:p>
            </p:txBody>
          </p:sp>
          <p:cxnSp>
            <p:nvCxnSpPr>
              <p:cNvPr id="8210" name="Straight Connector 53"/>
              <p:cNvCxnSpPr>
                <a:cxnSpLocks noChangeShapeType="1"/>
              </p:cNvCxnSpPr>
              <p:nvPr/>
            </p:nvCxnSpPr>
            <p:spPr bwMode="auto">
              <a:xfrm>
                <a:off x="345910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1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317167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2" name="Straight Connector 55"/>
              <p:cNvCxnSpPr>
                <a:cxnSpLocks noChangeShapeType="1"/>
              </p:cNvCxnSpPr>
              <p:nvPr/>
            </p:nvCxnSpPr>
            <p:spPr bwMode="auto">
              <a:xfrm>
                <a:off x="3765532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3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287860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4" name="Straight Connector 57"/>
              <p:cNvCxnSpPr>
                <a:cxnSpLocks noChangeShapeType="1"/>
              </p:cNvCxnSpPr>
              <p:nvPr/>
            </p:nvCxnSpPr>
            <p:spPr bwMode="auto">
              <a:xfrm>
                <a:off x="206621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5" name="Straight Connector 58"/>
              <p:cNvCxnSpPr>
                <a:cxnSpLocks noChangeShapeType="1"/>
              </p:cNvCxnSpPr>
              <p:nvPr/>
            </p:nvCxnSpPr>
            <p:spPr bwMode="auto">
              <a:xfrm>
                <a:off x="235928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6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265235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8199" name="Straight Arrow Connector 60"/>
            <p:cNvCxnSpPr>
              <a:cxnSpLocks noChangeShapeType="1"/>
            </p:cNvCxnSpPr>
            <p:nvPr/>
          </p:nvCxnSpPr>
          <p:spPr bwMode="auto">
            <a:xfrm>
              <a:off x="5160006" y="4484577"/>
              <a:ext cx="1874981" cy="87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TextBox 61"/>
            <p:cNvSpPr txBox="1"/>
            <p:nvPr/>
          </p:nvSpPr>
          <p:spPr>
            <a:xfrm>
              <a:off x="5510076" y="4173672"/>
              <a:ext cx="822494" cy="3079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5024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81988" cy="51403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Each SM has own scheduler to do thread switching.</a:t>
            </a:r>
          </a:p>
          <a:p>
            <a:pPr lvl="1">
              <a:defRPr/>
            </a:pPr>
            <a:r>
              <a:rPr lang="en-US" smtClean="0"/>
              <a:t>Different from device Gigathread scheduler, which allocates thread blocks to SMs.</a:t>
            </a:r>
          </a:p>
          <a:p>
            <a:pPr>
              <a:defRPr/>
            </a:pPr>
            <a:r>
              <a:rPr lang="en-US" smtClean="0"/>
              <a:t>Each thread’s context (program counter, registers) always maintained in the SM.</a:t>
            </a:r>
          </a:p>
          <a:p>
            <a:pPr lvl="1">
              <a:defRPr/>
            </a:pPr>
            <a:r>
              <a:rPr lang="en-US" smtClean="0"/>
              <a:t>SM has ~64K registers to allocate to ~1000 threads in a thread block.</a:t>
            </a:r>
          </a:p>
          <a:p>
            <a:pPr lvl="1">
              <a:defRPr/>
            </a:pPr>
            <a:r>
              <a:rPr lang="en-US" smtClean="0"/>
              <a:t>Very fast, “zero overhead” thread switching.</a:t>
            </a:r>
          </a:p>
          <a:p>
            <a:pPr>
              <a:defRPr/>
            </a:pPr>
            <a:r>
              <a:rPr lang="en-US" smtClean="0"/>
              <a:t>SM scheduler has “scoreboard” to keep track of which threads assigned to the SM are blocked / unblocked.	</a:t>
            </a:r>
          </a:p>
          <a:p>
            <a:pPr lvl="1">
              <a:defRPr/>
            </a:pPr>
            <a:r>
              <a:rPr lang="en-US" smtClean="0"/>
              <a:t>Keeps picking unblocked threads to run.</a:t>
            </a:r>
          </a:p>
          <a:p>
            <a:pPr>
              <a:defRPr/>
            </a:pPr>
            <a:r>
              <a:rPr lang="en-US" smtClean="0"/>
              <a:t>Only effective if SM has many threads, so that there always exists some unblocked threads.</a:t>
            </a:r>
          </a:p>
          <a:p>
            <a:pPr lvl="1">
              <a:defRPr/>
            </a:pPr>
            <a:r>
              <a:rPr lang="en-US" smtClean="0"/>
              <a:t>This is why SM can run ~1000 threads, though it only has ~30 cores.</a:t>
            </a:r>
          </a:p>
          <a:p>
            <a:pPr>
              <a:defRPr/>
            </a:pPr>
            <a:r>
              <a:rPr lang="en-US" smtClean="0"/>
              <a:t>For high performance need many threads per SM.</a:t>
            </a:r>
          </a:p>
          <a:p>
            <a:pPr lvl="1">
              <a:defRPr/>
            </a:pPr>
            <a:r>
              <a:rPr lang="en-US" smtClean="0"/>
              <a:t>High “occupancy”.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33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2593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Massive multithreading not enough for performance.</a:t>
            </a:r>
          </a:p>
          <a:p>
            <a:pPr lvl="1">
              <a:defRPr/>
            </a:pPr>
            <a:r>
              <a:rPr lang="en-US" smtClean="0"/>
              <a:t>Only addresses latency.</a:t>
            </a:r>
          </a:p>
          <a:p>
            <a:pPr lvl="1">
              <a:defRPr/>
            </a:pPr>
            <a:r>
              <a:rPr lang="en-US" smtClean="0"/>
              <a:t>But doesn’t help with other bottleneck, bandwidth.</a:t>
            </a:r>
          </a:p>
          <a:p>
            <a:pPr>
              <a:defRPr/>
            </a:pPr>
            <a:r>
              <a:rPr lang="en-US" smtClean="0"/>
              <a:t>GPU’s computing power is much higher than its global memory bandwidth.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Compute:1.5 TFLOPS.  Bandwidth: 200 GB/s.</a:t>
            </a:r>
          </a:p>
          <a:p>
            <a:pPr>
              <a:defRPr/>
            </a:pPr>
            <a:r>
              <a:rPr lang="en-US" smtClean="0"/>
              <a:t>Recall matrix multiplication</a:t>
            </a:r>
          </a:p>
          <a:p>
            <a:pPr marL="0" indent="341313">
              <a:buFont typeface="Wingdings" panose="05000000000000000000" pitchFamily="2" charset="2"/>
              <a:buNone/>
              <a:defRPr/>
            </a:pP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Pvalue += </a:t>
            </a:r>
            <a:r>
              <a:rPr lang="en-US" sz="2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M[Row*Width+k</a:t>
            </a: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N[k*Width+Col</a:t>
            </a: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/>
              <a:t>6</a:t>
            </a:r>
            <a:r>
              <a:rPr lang="en-US" smtClean="0"/>
              <a:t> floating point ops (+, *) for 2 memory ops (read M</a:t>
            </a:r>
            <a:r>
              <a:rPr lang="en-US"/>
              <a:t> </a:t>
            </a:r>
            <a:r>
              <a:rPr lang="en-US" smtClean="0"/>
              <a:t>and N).</a:t>
            </a:r>
          </a:p>
          <a:p>
            <a:pPr lvl="1">
              <a:defRPr/>
            </a:pPr>
            <a:r>
              <a:rPr lang="en-US" smtClean="0"/>
              <a:t>Compute to global memory access (CGMA) ratio 3:1.</a:t>
            </a:r>
          </a:p>
          <a:p>
            <a:pPr>
              <a:defRPr/>
            </a:pPr>
            <a:r>
              <a:rPr lang="en-US" smtClean="0"/>
              <a:t>200 GB/s = 50G floating point vals / sec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150 GFLOPS.</a:t>
            </a:r>
          </a:p>
          <a:p>
            <a:pPr lvl="1">
              <a:defRPr/>
            </a:pPr>
            <a:r>
              <a:rPr lang="en-US" smtClean="0"/>
              <a:t>1/10 of theoretical peak!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marL="684213">
              <a:defRPr/>
            </a:pPr>
            <a:endParaRPr lang="en-US" sz="20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4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3367088"/>
            <a:ext cx="3317875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Exploiting data reuse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308100"/>
            <a:ext cx="7837488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Row = blockIdx.y*blockDim.y+threadIdx.y;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Col = blockIdx.x*blockDim.x+threadIdx.x;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endParaRPr lang="en-US" altLang="en-US" sz="1300" b="1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if ((Row &lt; Width) &amp;&amp; (Col &lt; Width)) {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float Pvalue = 0;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for (int k = 0; k &lt; Width; ++k)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Pvalue += d_M[Row*Width+k] * d_N[k*Width+Col];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	d_P[Row*Width+Col] = Pvalue; } 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0893" y="3524740"/>
            <a:ext cx="5236307" cy="318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smtClean="0"/>
              <a:t>P</a:t>
            </a:r>
            <a:r>
              <a:rPr lang="en-US" kern="0" baseline="-25000" smtClean="0"/>
              <a:t>tile </a:t>
            </a:r>
            <a:r>
              <a:rPr lang="en-US" kern="0" smtClean="0"/>
              <a:t>contains a block of </a:t>
            </a:r>
            <a:r>
              <a:rPr lang="en-US" kern="0"/>
              <a:t>TILE_WIDTH</a:t>
            </a:r>
            <a:r>
              <a:rPr lang="en-US" kern="0" baseline="30000"/>
              <a:t>2</a:t>
            </a:r>
            <a:r>
              <a:rPr lang="en-US" kern="0"/>
              <a:t> </a:t>
            </a:r>
            <a:r>
              <a:rPr lang="en-US" kern="0" smtClean="0"/>
              <a:t>threads.</a:t>
            </a:r>
            <a:endParaRPr lang="en-US" kern="0"/>
          </a:p>
          <a:p>
            <a:pPr>
              <a:defRPr/>
            </a:pPr>
            <a:r>
              <a:rPr lang="en-US" kern="0"/>
              <a:t>E</a:t>
            </a:r>
            <a:r>
              <a:rPr lang="en-US" kern="0" smtClean="0"/>
              <a:t>very thread loads all data it needs by itself.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kern="0" smtClean="0"/>
              <a:t>TILE_WIDTH</a:t>
            </a:r>
            <a:r>
              <a:rPr lang="en-US" kern="0" baseline="30000" smtClean="0"/>
              <a:t>2</a:t>
            </a:r>
            <a:r>
              <a:rPr lang="en-US" kern="0" smtClean="0"/>
              <a:t> threads in P</a:t>
            </a:r>
            <a:r>
              <a:rPr lang="en-US" kern="0" baseline="-25000" smtClean="0"/>
              <a:t>tile</a:t>
            </a:r>
            <a:r>
              <a:rPr lang="en-US" kern="0" baseline="30000" smtClean="0"/>
              <a:t> </a:t>
            </a:r>
            <a:r>
              <a:rPr lang="en-US" kern="0" smtClean="0"/>
              <a:t>each loads 2*TILE_WIDTH data </a:t>
            </a:r>
            <a:r>
              <a:rPr lang="en-US" kern="0" smtClean="0">
                <a:sym typeface="Symbol" panose="05050102010706020507" pitchFamily="18" charset="2"/>
              </a:rPr>
              <a:t> </a:t>
            </a:r>
            <a:r>
              <a:rPr lang="en-US" kern="0" smtClean="0">
                <a:solidFill>
                  <a:srgbClr val="1503FB"/>
                </a:solidFill>
                <a:sym typeface="Symbol" panose="05050102010706020507" pitchFamily="18" charset="2"/>
              </a:rPr>
              <a:t>2*TILE_WIDTH</a:t>
            </a:r>
            <a:r>
              <a:rPr lang="en-US" kern="0" baseline="30000" smtClean="0">
                <a:solidFill>
                  <a:srgbClr val="1503FB"/>
                </a:solidFill>
                <a:sym typeface="Symbol" panose="05050102010706020507" pitchFamily="18" charset="2"/>
              </a:rPr>
              <a:t>3</a:t>
            </a:r>
            <a:r>
              <a:rPr lang="en-US" kern="0" smtClean="0">
                <a:sym typeface="Symbol" panose="05050102010706020507" pitchFamily="18" charset="2"/>
              </a:rPr>
              <a:t> global memory reads.</a:t>
            </a:r>
            <a:endParaRPr lang="en-US" kern="0" smtClean="0"/>
          </a:p>
          <a:p>
            <a:pPr>
              <a:defRPr/>
            </a:pPr>
            <a:r>
              <a:rPr lang="en-US" kern="0" smtClean="0"/>
              <a:t>But notice all threads in P</a:t>
            </a:r>
            <a:r>
              <a:rPr lang="en-US" kern="0" baseline="-25000" smtClean="0"/>
              <a:t>tile</a:t>
            </a:r>
            <a:r>
              <a:rPr lang="en-US" kern="0" smtClean="0"/>
              <a:t> need data from purple tiles.</a:t>
            </a:r>
          </a:p>
          <a:p>
            <a:pPr lvl="1">
              <a:defRPr/>
            </a:pPr>
            <a:r>
              <a:rPr lang="en-US" kern="0" smtClean="0"/>
              <a:t>Purple data can be reused!</a:t>
            </a:r>
          </a:p>
          <a:p>
            <a:pPr>
              <a:defRPr/>
            </a:pPr>
            <a:r>
              <a:rPr lang="en-US" kern="0" smtClean="0"/>
              <a:t>Threads in P</a:t>
            </a:r>
            <a:r>
              <a:rPr lang="en-US" kern="0" baseline="-25000" smtClean="0"/>
              <a:t>tile</a:t>
            </a:r>
            <a:r>
              <a:rPr lang="en-US" kern="0" smtClean="0"/>
              <a:t> cooperate to load purple tiles, eliminating redundant global memory reads.</a:t>
            </a:r>
          </a:p>
          <a:p>
            <a:pPr lvl="1">
              <a:lnSpc>
                <a:spcPct val="120000"/>
              </a:lnSpc>
              <a:defRPr/>
            </a:pPr>
            <a:r>
              <a:rPr lang="en-US" kern="0" smtClean="0"/>
              <a:t>Only </a:t>
            </a:r>
            <a:r>
              <a:rPr lang="en-US" kern="0" smtClean="0">
                <a:solidFill>
                  <a:srgbClr val="1503FB"/>
                </a:solidFill>
              </a:rPr>
              <a:t>2*TILE_WIDTH</a:t>
            </a:r>
            <a:r>
              <a:rPr lang="en-US" kern="0" baseline="30000" smtClean="0">
                <a:solidFill>
                  <a:srgbClr val="1503FB"/>
                </a:solidFill>
              </a:rPr>
              <a:t>2</a:t>
            </a:r>
            <a:r>
              <a:rPr lang="en-US" kern="0" smtClean="0"/>
              <a:t> global memory reads in total.  A factor of TILE_WIDTH less!</a:t>
            </a:r>
          </a:p>
        </p:txBody>
      </p:sp>
    </p:spTree>
    <p:extLst>
      <p:ext uri="{BB962C8B-B14F-4D97-AF65-F5344CB8AC3E}">
        <p14:creationId xmlns:p14="http://schemas.microsoft.com/office/powerpoint/2010/main" val="3856068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1346200"/>
            <a:ext cx="2762250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Shared memory and tiled MM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387350" y="1346200"/>
            <a:ext cx="5754688" cy="5511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Tiled MM is a memory efficient method of performing matrix multiplication using shared memory.</a:t>
            </a:r>
          </a:p>
          <a:p>
            <a:pPr>
              <a:defRPr/>
            </a:pPr>
            <a:r>
              <a:rPr lang="en-US" smtClean="0"/>
              <a:t>Break M, N into tiles and multiply tile by tile.</a:t>
            </a:r>
          </a:p>
          <a:p>
            <a:pPr lvl="1">
              <a:defRPr/>
            </a:pPr>
            <a:r>
              <a:rPr lang="en-US" smtClean="0"/>
              <a:t>Work in phases.  </a:t>
            </a:r>
          </a:p>
          <a:p>
            <a:pPr lvl="1">
              <a:defRPr/>
            </a:pPr>
            <a:r>
              <a:rPr lang="en-US" smtClean="0"/>
              <a:t>Exploit data reuse in each phase.</a:t>
            </a:r>
          </a:p>
          <a:p>
            <a:pPr>
              <a:defRPr/>
            </a:pPr>
            <a:r>
              <a:rPr lang="en-US" smtClean="0"/>
              <a:t># phases = WIDTH / TILE_WIDTH</a:t>
            </a:r>
          </a:p>
          <a:p>
            <a:pPr>
              <a:defRPr/>
            </a:pPr>
            <a:r>
              <a:rPr lang="en-US" smtClean="0"/>
              <a:t>In phase i, threads in P</a:t>
            </a:r>
            <a:r>
              <a:rPr lang="en-US" baseline="-25000" smtClean="0"/>
              <a:t>tile</a:t>
            </a:r>
            <a:r>
              <a:rPr lang="en-US" smtClean="0"/>
              <a:t> cooperatively load i</a:t>
            </a:r>
            <a:r>
              <a:rPr lang="en-US" baseline="30000" smtClean="0"/>
              <a:t>th</a:t>
            </a:r>
            <a:r>
              <a:rPr lang="en-US" smtClean="0"/>
              <a:t> tile from M, N in global memory into shared memory.</a:t>
            </a:r>
          </a:p>
          <a:p>
            <a:pPr>
              <a:defRPr/>
            </a:pPr>
            <a:r>
              <a:rPr lang="en-US" smtClean="0"/>
              <a:t>Then each thread reads a row and column of data from shared memory.</a:t>
            </a:r>
          </a:p>
          <a:p>
            <a:pPr>
              <a:defRPr/>
            </a:pPr>
            <a:r>
              <a:rPr lang="en-US" smtClean="0"/>
              <a:t>After all threads finished with the tiles, next two tiles loaded, overwriting current ones.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</p:txBody>
      </p:sp>
      <p:pic>
        <p:nvPicPr>
          <p:cNvPr id="12293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4186238"/>
            <a:ext cx="2614612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0508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2947988"/>
            <a:ext cx="399415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Tiled matrix multiplication</a:t>
            </a:r>
          </a:p>
        </p:txBody>
      </p:sp>
      <p:sp>
        <p:nvSpPr>
          <p:cNvPr id="13316" name="Rectangle 2"/>
          <p:cNvSpPr txBox="1">
            <a:spLocks noChangeArrowheads="1"/>
          </p:cNvSpPr>
          <p:nvPr/>
        </p:nvSpPr>
        <p:spPr bwMode="auto">
          <a:xfrm>
            <a:off x="457200" y="1247775"/>
            <a:ext cx="7589838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  <a:endParaRPr lang="en-US" altLang="en-US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Allocate space for M and N block in shared memory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in block (bx, by) works on (bx, by)’th P</a:t>
            </a:r>
            <a:r>
              <a:rPr lang="en-US" altLang="en-US" sz="1200" baseline="-25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tile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with ID (tx, ty) works on element (tx, ty) in its P</a:t>
            </a:r>
            <a:r>
              <a:rPr lang="en-US" altLang="en-US" sz="1200" baseline="-25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tile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Loop over the M and N tiles required to compute the P element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m = 0; m &lt; WIDTH/TILE_WIDTH; m++) {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Load one element from M and N into shared memory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How do we calculate which elements to load?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finished loading from M and N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Compute dot product from shared memory M and N tiles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in block finish using M and N tiles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Write value of P element back to global memory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9985780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71734</TotalTime>
  <Words>2853</Words>
  <Application>Microsoft Office PowerPoint</Application>
  <PresentationFormat>On-screen Show (4:3)</PresentationFormat>
  <Paragraphs>463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Consolas</vt:lpstr>
      <vt:lpstr>Courier New</vt:lpstr>
      <vt:lpstr>Marlett</vt:lpstr>
      <vt:lpstr>Symbol</vt:lpstr>
      <vt:lpstr>Times New Roman</vt:lpstr>
      <vt:lpstr>Wingdings</vt:lpstr>
      <vt:lpstr>Pixel</vt:lpstr>
      <vt:lpstr>GPUs and CUDA 2 Memory and Warps</vt:lpstr>
      <vt:lpstr>Need for speed</vt:lpstr>
      <vt:lpstr>GPU memory organization</vt:lpstr>
      <vt:lpstr>Global memory latency</vt:lpstr>
      <vt:lpstr>Global memory latency</vt:lpstr>
      <vt:lpstr>Global memory bandwidth</vt:lpstr>
      <vt:lpstr>Exploiting data reuse</vt:lpstr>
      <vt:lpstr>Shared memory and tiled MM</vt:lpstr>
      <vt:lpstr>Tiled matrix multiplication</vt:lpstr>
      <vt:lpstr>Tiled matrix multiplication</vt:lpstr>
      <vt:lpstr>Shared memory and tiled MM</vt:lpstr>
      <vt:lpstr>Tiled matrix multiply performance</vt:lpstr>
      <vt:lpstr>Effective use of shared memory</vt:lpstr>
      <vt:lpstr>CUDA Variable Type Qualifiers</vt:lpstr>
      <vt:lpstr>Synchronization</vt:lpstr>
      <vt:lpstr>Synchronization</vt:lpstr>
      <vt:lpstr>Synchronization</vt:lpstr>
      <vt:lpstr>Thread warps</vt:lpstr>
      <vt:lpstr>Memory coalescing</vt:lpstr>
      <vt:lpstr>Coalescing example</vt:lpstr>
      <vt:lpstr>Coalescing example</vt:lpstr>
      <vt:lpstr>Coalescing example</vt:lpstr>
      <vt:lpstr>Improving coalescing</vt:lpstr>
      <vt:lpstr>Warp divergence</vt:lpstr>
      <vt:lpstr>Divergence example</vt:lpstr>
      <vt:lpstr>Divergence example</vt:lpstr>
      <vt:lpstr>Reducing divergence</vt:lpstr>
      <vt:lpstr>Reducing divergence</vt:lpstr>
      <vt:lpstr>Bank conflicts</vt:lpstr>
      <vt:lpstr>Bank conflict 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4198</cp:revision>
  <cp:lastPrinted>2021-10-26T02:23:49Z</cp:lastPrinted>
  <dcterms:created xsi:type="dcterms:W3CDTF">2004-01-06T19:40:29Z</dcterms:created>
  <dcterms:modified xsi:type="dcterms:W3CDTF">2022-10-17T16:17:57Z</dcterms:modified>
</cp:coreProperties>
</file>