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1" r:id="rId4"/>
    <p:sldId id="284" r:id="rId5"/>
    <p:sldId id="285" r:id="rId6"/>
    <p:sldId id="286" r:id="rId7"/>
    <p:sldId id="287" r:id="rId8"/>
    <p:sldId id="294" r:id="rId9"/>
    <p:sldId id="295" r:id="rId10"/>
    <p:sldId id="304" r:id="rId11"/>
    <p:sldId id="305" r:id="rId12"/>
    <p:sldId id="307" r:id="rId13"/>
    <p:sldId id="306" r:id="rId14"/>
    <p:sldId id="273" r:id="rId15"/>
    <p:sldId id="299" r:id="rId16"/>
    <p:sldId id="300" r:id="rId17"/>
    <p:sldId id="308" r:id="rId18"/>
    <p:sldId id="309" r:id="rId19"/>
    <p:sldId id="310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6600"/>
    <a:srgbClr val="FF9966"/>
    <a:srgbClr val="FFCC99"/>
    <a:srgbClr val="FFFF00"/>
    <a:srgbClr val="01FD6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67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6EF744-1212-493F-B055-E61ACA9FF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6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6186C85-59D1-46B2-A201-89F78D854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3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8A2401-FF50-4041-AAEE-0A6E639E3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5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948E1-69BB-4B96-B784-D6B552D9AA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ED67F-BEB2-45D0-A072-1316D3817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4294-57BC-455A-9455-B20C989F8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C1A0-369C-4D5B-9F47-CE943B474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701FA-8422-4E91-BCD0-EE032FADE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76BDA-643F-47E4-8771-36FCF06D5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3E5F7-72B1-4C38-BD3B-F35268C47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8C0C-7DBA-4552-B49A-38EDEA7BB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095F-8406-4A1C-8E4E-A0B63D913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2802F-8D65-4961-B453-30EB14BB3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6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F006A-03F0-445D-A412-C0A956F53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E045E-A18B-400B-B6C7-1F59996846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B580FC-03A0-4C53-A80C-BFEBD574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12" r:id="rId2"/>
    <p:sldLayoutId id="2147484313" r:id="rId3"/>
    <p:sldLayoutId id="2147484314" r:id="rId4"/>
    <p:sldLayoutId id="2147484315" r:id="rId5"/>
    <p:sldLayoutId id="2147484316" r:id="rId6"/>
    <p:sldLayoutId id="2147484317" r:id="rId7"/>
    <p:sldLayoutId id="2147484318" r:id="rId8"/>
    <p:sldLayoutId id="2147484319" r:id="rId9"/>
    <p:sldLayoutId id="2147484320" r:id="rId10"/>
    <p:sldLayoutId id="2147484321" r:id="rId11"/>
    <p:sldLayoutId id="2147484322" r:id="rId12"/>
    <p:sldLayoutId id="214748432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PRAM 1</a:t>
            </a:r>
            <a:br>
              <a:rPr lang="en-US" sz="3600" smtClean="0"/>
            </a:br>
            <a:r>
              <a:rPr lang="en-US" sz="3600" smtClean="0"/>
              <a:t>Model and basic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</a:t>
            </a:r>
            <a:r>
              <a:rPr lang="en-US" altLang="en-US"/>
              <a:t>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Constant time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Using a balanced binary tree we can find the max of n numbers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We show how to find max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a min priority CRCW PRAM.</a:t>
                </a:r>
              </a:p>
              <a:p>
                <a:pPr lvl="1"/>
                <a:r>
                  <a:rPr lang="en-US" smtClean="0"/>
                  <a:t>I.e. when multiple Boolean values are written to same location, the min value wins.</a:t>
                </a:r>
              </a:p>
              <a:p>
                <a:r>
                  <a:rPr lang="en-US" smtClean="0"/>
                  <a:t>First, we can find the max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on the CRCW PRAM.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otherwise.</a:t>
                </a:r>
              </a:p>
              <a:p>
                <a:pPr lvl="2"/>
                <a:r>
                  <a:rPr lang="en-US" smtClean="0"/>
                  <a:t>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processors.</a:t>
                </a:r>
              </a:p>
              <a:p>
                <a:pPr lvl="1"/>
                <a:r>
                  <a:rPr lang="en-US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, in parallel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 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is the max value.</a:t>
                </a:r>
              </a:p>
              <a:p>
                <a:pPr lvl="2"/>
                <a:r>
                  <a:rPr lang="en-US" smtClean="0"/>
                  <a:t>This requires that when 0’s and 1’s are written to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, the minimum value (i.e. 0) gets written.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28156"/>
              </a:xfrm>
              <a:blipFill>
                <a:blip r:embed="rId2"/>
                <a:stretch>
                  <a:fillRect l="-519" t="-245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1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logarithmic tree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Create a tree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’s at the leaves.</a:t>
                </a:r>
              </a:p>
              <a:p>
                <a:r>
                  <a:rPr lang="en-US" smtClean="0"/>
                  <a:t>For each internal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mtClean="0"/>
                  <a:t> be the number of leaves in the subtree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.  Make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⌉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Then the tree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levels.</a:t>
                </a:r>
              </a:p>
              <a:p>
                <a:pPr lvl="1"/>
                <a:r>
                  <a:rPr lang="en-US" smtClean="0"/>
                  <a:t>The root of the tree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Each child of the root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In general,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each node has degree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,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mtClean="0"/>
                  <a:t> nodes total at the level.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01174" cy="2880510"/>
              </a:xfrm>
              <a:blipFill>
                <a:blip r:embed="rId2"/>
                <a:stretch>
                  <a:fillRect l="-226" t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6" y="4077589"/>
            <a:ext cx="5197501" cy="2687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6777" y="6191656"/>
            <a:ext cx="2107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Parallel Algorithms, Jaja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83215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Suppose each node computes the max of all its children.</a:t>
                </a:r>
              </a:p>
              <a:p>
                <a:pPr lvl="1"/>
                <a:r>
                  <a:rPr lang="en-US"/>
                  <a:t>Then each node has the max of all the leaf nodes in its subtree, and the root has the overall max value.</a:t>
                </a:r>
              </a:p>
              <a:p>
                <a:pPr lvl="1"/>
                <a:r>
                  <a:rPr lang="en-US"/>
                  <a:t>To compute the max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/>
                  <a:t> children takes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/>
                  <a:t> work.  </a:t>
                </a:r>
                <a:endParaRPr lang="en-US" smtClean="0"/>
              </a:p>
              <a:p>
                <a:r>
                  <a:rPr lang="en-US" smtClean="0"/>
                  <a:t>Total time for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 smtClean="0"/>
                  <a:t>Total </a:t>
                </a:r>
                <a:r>
                  <a:rPr lang="en-US"/>
                  <a:t>work per level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/>
                  <a:t>.</a:t>
                </a:r>
              </a:p>
              <a:p>
                <a:pPr lvl="1"/>
                <a:r>
                  <a:rPr lang="en-US"/>
                  <a:t>Total overall work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/>
                  <a:t>.  So the algorithm isn’t work efficient.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Superfast max finding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 make the previous algorithm work efficient, we use a technique called accelerated cascading.  </a:t>
                </a:r>
              </a:p>
              <a:p>
                <a:pPr lvl="1"/>
                <a:r>
                  <a:rPr lang="en-US" smtClean="0"/>
                  <a:t>Start with an optimal algorithm until problem size is sufficiently small.</a:t>
                </a:r>
              </a:p>
              <a:p>
                <a:pPr lvl="1"/>
                <a:r>
                  <a:rPr lang="en-US" smtClean="0"/>
                  <a:t>Then switch to fast but nonoptimal algorithm.</a:t>
                </a:r>
              </a:p>
              <a:p>
                <a:r>
                  <a:rPr lang="en-US" smtClean="0"/>
                  <a:t>First, partition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values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blocks of size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each. </a:t>
                </a:r>
              </a:p>
              <a:p>
                <a:pPr lvl="1"/>
                <a:r>
                  <a:rPr lang="en-US" smtClean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processors.  Each processor sequentially finds the max of one block of values.</a:t>
                </a:r>
              </a:p>
              <a:p>
                <a:pPr lvl="1"/>
                <a:r>
                  <a:rPr lang="en-US" smtClean="0"/>
                  <a:t>This takes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 and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pPr lvl="1"/>
                <a:r>
                  <a:rPr lang="en-US" smtClean="0"/>
                  <a:t>Then use the doubly logarithmic tree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mtClean="0"/>
                  <a:t> values.</a:t>
                </a:r>
              </a:p>
              <a:p>
                <a:pPr lvl="2"/>
                <a:r>
                  <a:rPr lang="en-US" smtClean="0"/>
                  <a:t>This runs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pPr lvl="2"/>
                <a:r>
                  <a:rPr lang="en-US" smtClean="0"/>
                  <a:t>It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′)=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28318"/>
              </a:xfrm>
              <a:blipFill>
                <a:blip r:embed="rId2"/>
                <a:stretch>
                  <a:fillRect l="-667" t="-186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04225" cy="280274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linked list, compute the distance of each node to the end.</a:t>
            </a:r>
          </a:p>
          <a:p>
            <a:pPr lvl="1">
              <a:defRPr/>
            </a:pPr>
            <a:r>
              <a:rPr lang="en-US" smtClean="0"/>
              <a:t>Linked list is represented by an array next, where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</a:t>
            </a:r>
            <a:r>
              <a:rPr lang="en-US" smtClean="0"/>
              <a:t> initially points to node following node i.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next[i]=NULL </a:t>
            </a:r>
            <a:r>
              <a:rPr lang="en-US" smtClean="0"/>
              <a:t>for the last node.</a:t>
            </a:r>
          </a:p>
          <a:p>
            <a:pPr>
              <a:defRPr/>
            </a:pPr>
            <a:r>
              <a:rPr lang="en-US" smtClean="0"/>
              <a:t>Let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 be i’s estimate of its distance to the end.  </a:t>
            </a:r>
          </a:p>
          <a:p>
            <a:pPr lvl="1">
              <a:defRPr/>
            </a:pPr>
            <a:r>
              <a:rPr lang="en-US" smtClean="0"/>
              <a:t>Initially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=0 for the last node,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</a:t>
            </a:r>
            <a:r>
              <a:rPr lang="en-US" smtClean="0"/>
              <a:t>=1 for all other nodes.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87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071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87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90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kumimoji="0" lang="en-US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accent1">
                                <a:lumMod val="9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386757"/>
                  </p:ext>
                </p:extLst>
              </p:nvPr>
            </p:nvGraphicFramePr>
            <p:xfrm>
              <a:off x="2800530" y="4638856"/>
              <a:ext cx="3646173" cy="491367"/>
            </p:xfrm>
            <a:graphic>
              <a:graphicData uri="http://schemas.openxmlformats.org/drawingml/2006/table">
                <a:tbl>
                  <a:tblPr/>
                  <a:tblGrid>
                    <a:gridCol w="607171"/>
                    <a:gridCol w="607171"/>
                    <a:gridCol w="608744"/>
                    <a:gridCol w="607171"/>
                    <a:gridCol w="607171"/>
                    <a:gridCol w="608745"/>
                  </a:tblGrid>
                  <a:tr h="491367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200000" t="-7317" r="-304000" b="-2195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5000"/>
                            <a:buFont typeface="Wingdings" panose="05000000000000000000" pitchFamily="2" charset="2"/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80000"/>
                            <a:buFont typeface="Wingdings" panose="05000000000000000000" pitchFamily="2" charset="2"/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65000"/>
                            <a:buFont typeface="Wingdings" panose="05000000000000000000" pitchFamily="2" charset="2"/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accent1">
                                  <a:lumMod val="9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CACA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9140" y="4221973"/>
            <a:ext cx="3590925" cy="461665"/>
            <a:chOff x="3200400" y="3052482"/>
            <a:chExt cx="3590364" cy="461734"/>
          </a:xfrm>
        </p:grpSpPr>
        <p:sp>
          <p:nvSpPr>
            <p:cNvPr id="14391" name="TextBox 5"/>
            <p:cNvSpPr txBox="1">
              <a:spLocks noChangeArrowheads="1"/>
            </p:cNvSpPr>
            <p:nvPr/>
          </p:nvSpPr>
          <p:spPr bwMode="auto">
            <a:xfrm>
              <a:off x="3200400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0</a:t>
              </a:r>
            </a:p>
          </p:txBody>
        </p:sp>
        <p:sp>
          <p:nvSpPr>
            <p:cNvPr id="14392" name="TextBox 6"/>
            <p:cNvSpPr txBox="1">
              <a:spLocks noChangeArrowheads="1"/>
            </p:cNvSpPr>
            <p:nvPr/>
          </p:nvSpPr>
          <p:spPr bwMode="auto">
            <a:xfrm>
              <a:off x="3810896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1</a:t>
              </a:r>
            </a:p>
          </p:txBody>
        </p:sp>
        <p:sp>
          <p:nvSpPr>
            <p:cNvPr id="14393" name="TextBox 7"/>
            <p:cNvSpPr txBox="1">
              <a:spLocks noChangeArrowheads="1"/>
            </p:cNvSpPr>
            <p:nvPr/>
          </p:nvSpPr>
          <p:spPr bwMode="auto">
            <a:xfrm>
              <a:off x="5642384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4</a:t>
              </a:r>
            </a:p>
          </p:txBody>
        </p:sp>
        <p:sp>
          <p:nvSpPr>
            <p:cNvPr id="14394" name="TextBox 8"/>
            <p:cNvSpPr txBox="1">
              <a:spLocks noChangeArrowheads="1"/>
            </p:cNvSpPr>
            <p:nvPr/>
          </p:nvSpPr>
          <p:spPr bwMode="auto">
            <a:xfrm>
              <a:off x="442139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2</a:t>
              </a:r>
            </a:p>
          </p:txBody>
        </p:sp>
        <p:sp>
          <p:nvSpPr>
            <p:cNvPr id="14395" name="TextBox 9"/>
            <p:cNvSpPr txBox="1">
              <a:spLocks noChangeArrowheads="1"/>
            </p:cNvSpPr>
            <p:nvPr/>
          </p:nvSpPr>
          <p:spPr bwMode="auto">
            <a:xfrm>
              <a:off x="5031888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3</a:t>
              </a:r>
            </a:p>
          </p:txBody>
        </p:sp>
        <p:sp>
          <p:nvSpPr>
            <p:cNvPr id="14396" name="TextBox 10"/>
            <p:cNvSpPr txBox="1">
              <a:spLocks noChangeArrowheads="1"/>
            </p:cNvSpPr>
            <p:nvPr/>
          </p:nvSpPr>
          <p:spPr bwMode="auto">
            <a:xfrm>
              <a:off x="6252882" y="3052482"/>
              <a:ext cx="537882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5</a:t>
              </a:r>
            </a:p>
          </p:txBody>
        </p:sp>
      </p:grpSp>
      <p:grpSp>
        <p:nvGrpSpPr>
          <p:cNvPr id="14365" name="Group 83"/>
          <p:cNvGrpSpPr>
            <a:grpSpLocks/>
          </p:cNvGrpSpPr>
          <p:nvPr/>
        </p:nvGrpSpPr>
        <p:grpSpPr bwMode="auto">
          <a:xfrm>
            <a:off x="2088148" y="5570386"/>
            <a:ext cx="5299126" cy="417062"/>
            <a:chOff x="1748117" y="2895599"/>
            <a:chExt cx="5298140" cy="416859"/>
          </a:xfrm>
        </p:grpSpPr>
        <p:grpSp>
          <p:nvGrpSpPr>
            <p:cNvPr id="14367" name="Group 35"/>
            <p:cNvGrpSpPr>
              <a:grpSpLocks/>
            </p:cNvGrpSpPr>
            <p:nvPr/>
          </p:nvGrpSpPr>
          <p:grpSpPr bwMode="auto">
            <a:xfrm>
              <a:off x="1748117" y="2895599"/>
              <a:ext cx="5298140" cy="416859"/>
              <a:chOff x="712694" y="3877235"/>
              <a:chExt cx="5298140" cy="416859"/>
            </a:xfrm>
          </p:grpSpPr>
          <p:grpSp>
            <p:nvGrpSpPr>
              <p:cNvPr id="14373" name="Group 19"/>
              <p:cNvGrpSpPr>
                <a:grpSpLocks/>
              </p:cNvGrpSpPr>
              <p:nvPr/>
            </p:nvGrpSpPr>
            <p:grpSpPr bwMode="auto">
              <a:xfrm>
                <a:off x="712694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9" name="Oval 1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90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1</a:t>
                  </a:r>
                </a:p>
              </p:txBody>
            </p:sp>
          </p:grpSp>
          <p:grpSp>
            <p:nvGrpSpPr>
              <p:cNvPr id="14374" name="Group 20"/>
              <p:cNvGrpSpPr>
                <a:grpSpLocks/>
              </p:cNvGrpSpPr>
              <p:nvPr/>
            </p:nvGrpSpPr>
            <p:grpSpPr bwMode="auto">
              <a:xfrm>
                <a:off x="165309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7" name="Oval 21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4</a:t>
                  </a:r>
                </a:p>
              </p:txBody>
            </p:sp>
          </p:grpSp>
          <p:grpSp>
            <p:nvGrpSpPr>
              <p:cNvPr id="14375" name="Group 23"/>
              <p:cNvGrpSpPr>
                <a:grpSpLocks/>
              </p:cNvGrpSpPr>
              <p:nvPr/>
            </p:nvGrpSpPr>
            <p:grpSpPr bwMode="auto">
              <a:xfrm>
                <a:off x="2593490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5" name="Oval 32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5</a:t>
                  </a:r>
                </a:p>
              </p:txBody>
            </p:sp>
          </p:grpSp>
          <p:grpSp>
            <p:nvGrpSpPr>
              <p:cNvPr id="14376" name="Group 26"/>
              <p:cNvGrpSpPr>
                <a:grpSpLocks/>
              </p:cNvGrpSpPr>
              <p:nvPr/>
            </p:nvGrpSpPr>
            <p:grpSpPr bwMode="auto">
              <a:xfrm>
                <a:off x="3533888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3" name="Oval 30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3</a:t>
                  </a:r>
                </a:p>
              </p:txBody>
            </p:sp>
          </p:grpSp>
          <p:grpSp>
            <p:nvGrpSpPr>
              <p:cNvPr id="14377" name="Group 29"/>
              <p:cNvGrpSpPr>
                <a:grpSpLocks/>
              </p:cNvGrpSpPr>
              <p:nvPr/>
            </p:nvGrpSpPr>
            <p:grpSpPr bwMode="auto">
              <a:xfrm>
                <a:off x="4474286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81" name="Oval 28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2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0</a:t>
                  </a:r>
                </a:p>
              </p:txBody>
            </p:sp>
          </p:grpSp>
          <p:grpSp>
            <p:nvGrpSpPr>
              <p:cNvPr id="14378" name="Group 32"/>
              <p:cNvGrpSpPr>
                <a:grpSpLocks/>
              </p:cNvGrpSpPr>
              <p:nvPr/>
            </p:nvGrpSpPr>
            <p:grpSpPr bwMode="auto">
              <a:xfrm>
                <a:off x="5414682" y="3877235"/>
                <a:ext cx="596152" cy="416859"/>
                <a:chOff x="1627094" y="3899647"/>
                <a:chExt cx="596152" cy="416859"/>
              </a:xfrm>
            </p:grpSpPr>
            <p:sp>
              <p:nvSpPr>
                <p:cNvPr id="14379" name="Oval 26"/>
                <p:cNvSpPr>
                  <a:spLocks noChangeArrowheads="1"/>
                </p:cNvSpPr>
                <p:nvPr/>
              </p:nvSpPr>
              <p:spPr bwMode="auto">
                <a:xfrm>
                  <a:off x="1627094" y="3899647"/>
                  <a:ext cx="416859" cy="416859"/>
                </a:xfrm>
                <a:prstGeom prst="ellipse">
                  <a:avLst/>
                </a:prstGeom>
                <a:solidFill>
                  <a:schemeClr val="accent5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1438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685364" y="3904129"/>
                  <a:ext cx="537882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2000" b="1"/>
                    <a:t>2</a:t>
                  </a:r>
                </a:p>
              </p:txBody>
            </p:sp>
          </p:grpSp>
        </p:grpSp>
        <p:cxnSp>
          <p:nvCxnSpPr>
            <p:cNvPr id="14368" name="Straight Arrow Connector 15"/>
            <p:cNvCxnSpPr>
              <a:cxnSpLocks noChangeShapeType="1"/>
            </p:cNvCxnSpPr>
            <p:nvPr/>
          </p:nvCxnSpPr>
          <p:spPr bwMode="auto">
            <a:xfrm>
              <a:off x="215909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Straight Arrow Connector 16"/>
            <p:cNvCxnSpPr>
              <a:cxnSpLocks noChangeShapeType="1"/>
            </p:cNvCxnSpPr>
            <p:nvPr/>
          </p:nvCxnSpPr>
          <p:spPr bwMode="auto">
            <a:xfrm>
              <a:off x="310275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Straight Arrow Connector 17"/>
            <p:cNvCxnSpPr>
              <a:cxnSpLocks noChangeShapeType="1"/>
            </p:cNvCxnSpPr>
            <p:nvPr/>
          </p:nvCxnSpPr>
          <p:spPr bwMode="auto">
            <a:xfrm>
              <a:off x="404641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1" name="Straight Arrow Connector 18"/>
            <p:cNvCxnSpPr>
              <a:cxnSpLocks noChangeShapeType="1"/>
            </p:cNvCxnSpPr>
            <p:nvPr/>
          </p:nvCxnSpPr>
          <p:spPr bwMode="auto">
            <a:xfrm>
              <a:off x="4990077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2" name="Straight Arrow Connector 19"/>
            <p:cNvCxnSpPr>
              <a:cxnSpLocks noChangeShapeType="1"/>
            </p:cNvCxnSpPr>
            <p:nvPr/>
          </p:nvCxnSpPr>
          <p:spPr bwMode="auto">
            <a:xfrm>
              <a:off x="5933736" y="3110868"/>
              <a:ext cx="529418" cy="271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2139134" y="5999366"/>
            <a:ext cx="5297487" cy="400050"/>
            <a:chOff x="1909482" y="5499848"/>
            <a:chExt cx="5298142" cy="400110"/>
          </a:xfrm>
        </p:grpSpPr>
        <p:sp>
          <p:nvSpPr>
            <p:cNvPr id="14359" name="TextBox 38"/>
            <p:cNvSpPr txBox="1">
              <a:spLocks noChangeArrowheads="1"/>
            </p:cNvSpPr>
            <p:nvPr/>
          </p:nvSpPr>
          <p:spPr bwMode="auto">
            <a:xfrm>
              <a:off x="1909482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4360" name="TextBox 39"/>
            <p:cNvSpPr txBox="1">
              <a:spLocks noChangeArrowheads="1"/>
            </p:cNvSpPr>
            <p:nvPr/>
          </p:nvSpPr>
          <p:spPr bwMode="auto">
            <a:xfrm>
              <a:off x="2856155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4361" name="TextBox 40"/>
            <p:cNvSpPr txBox="1">
              <a:spLocks noChangeArrowheads="1"/>
            </p:cNvSpPr>
            <p:nvPr/>
          </p:nvSpPr>
          <p:spPr bwMode="auto">
            <a:xfrm>
              <a:off x="3802828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4362" name="TextBox 42"/>
            <p:cNvSpPr txBox="1">
              <a:spLocks noChangeArrowheads="1"/>
            </p:cNvSpPr>
            <p:nvPr/>
          </p:nvSpPr>
          <p:spPr bwMode="auto">
            <a:xfrm>
              <a:off x="6642847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4363" name="TextBox 43"/>
            <p:cNvSpPr txBox="1">
              <a:spLocks noChangeArrowheads="1"/>
            </p:cNvSpPr>
            <p:nvPr/>
          </p:nvSpPr>
          <p:spPr bwMode="auto">
            <a:xfrm>
              <a:off x="4749501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4364" name="TextBox 44"/>
            <p:cNvSpPr txBox="1">
              <a:spLocks noChangeArrowheads="1"/>
            </p:cNvSpPr>
            <p:nvPr/>
          </p:nvSpPr>
          <p:spPr bwMode="auto">
            <a:xfrm>
              <a:off x="5696174" y="5499848"/>
              <a:ext cx="5647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>
                  <a:solidFill>
                    <a:srgbClr val="1503FB"/>
                  </a:solidFill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31476" y="4261413"/>
            <a:ext cx="1276843" cy="802392"/>
            <a:chOff x="1665222" y="4432863"/>
            <a:chExt cx="1276843" cy="802392"/>
          </a:xfrm>
        </p:grpSpPr>
        <p:sp>
          <p:nvSpPr>
            <p:cNvPr id="5" name="TextBox 4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5222" y="4835145"/>
              <a:ext cx="106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next[i]</a:t>
              </a:r>
              <a:endParaRPr lang="en-US" sz="20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84144" y="5564933"/>
            <a:ext cx="924135" cy="800220"/>
            <a:chOff x="2017930" y="4432863"/>
            <a:chExt cx="924135" cy="800220"/>
          </a:xfrm>
        </p:grpSpPr>
        <p:sp>
          <p:nvSpPr>
            <p:cNvPr id="50" name="TextBox 49"/>
            <p:cNvSpPr txBox="1"/>
            <p:nvPr/>
          </p:nvSpPr>
          <p:spPr>
            <a:xfrm>
              <a:off x="2222144" y="4432863"/>
              <a:ext cx="71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i</a:t>
              </a:r>
              <a:endParaRPr lang="en-US" sz="20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7930" y="4832973"/>
              <a:ext cx="674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d[i]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List ranking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4661" cy="3057525"/>
          </a:xfrm>
        </p:spPr>
        <p:txBody>
          <a:bodyPr>
            <a:normAutofit fontScale="85000" lnSpcReduction="20000"/>
          </a:bodyPr>
          <a:lstStyle/>
          <a:p>
            <a:r>
              <a:rPr lang="en-US" sz="2400" smtClean="0"/>
              <a:t>Repeatedly apply pointer jumping.</a:t>
            </a:r>
          </a:p>
          <a:p>
            <a:pPr lvl="1"/>
            <a:r>
              <a:rPr lang="en-US" sz="2000" smtClean="0"/>
              <a:t>If currently </a:t>
            </a:r>
            <a:r>
              <a:rPr lang="en-US" sz="2000"/>
              <a:t>i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j and j</a:t>
            </a:r>
            <a:r>
              <a:rPr lang="en-US" sz="2000">
                <a:latin typeface="Symbol" pitchFamily="18" charset="2"/>
              </a:rPr>
              <a:t>®</a:t>
            </a:r>
            <a:r>
              <a:rPr lang="en-US" sz="2000"/>
              <a:t>k, </a:t>
            </a:r>
            <a:r>
              <a:rPr lang="en-US" sz="2000" smtClean="0"/>
              <a:t>set i</a:t>
            </a:r>
            <a:r>
              <a:rPr lang="en-US" sz="2000" smtClean="0">
                <a:latin typeface="Symbol" pitchFamily="18" charset="2"/>
              </a:rPr>
              <a:t>®</a:t>
            </a:r>
            <a:r>
              <a:rPr lang="en-US" sz="2000" smtClean="0"/>
              <a:t>k.</a:t>
            </a:r>
          </a:p>
          <a:p>
            <a:r>
              <a:rPr lang="en-US" sz="2400" smtClean="0"/>
              <a:t>Let k be a node that’s distance m away from the end, for some m.</a:t>
            </a:r>
          </a:p>
          <a:p>
            <a:pPr lvl="1"/>
            <a:r>
              <a:rPr lang="en-US" sz="2000" smtClean="0"/>
              <a:t>After i steps, d[k]=min(m,2</a:t>
            </a:r>
            <a:r>
              <a:rPr lang="en-US" sz="2000" baseline="30000" smtClean="0"/>
              <a:t>i</a:t>
            </a:r>
            <a:r>
              <a:rPr lang="en-US" sz="2000" smtClean="0"/>
              <a:t>), and next[k] points min(m,2</a:t>
            </a:r>
            <a:r>
              <a:rPr lang="en-US" sz="2000" baseline="30000" smtClean="0"/>
              <a:t>i</a:t>
            </a:r>
            <a:r>
              <a:rPr lang="en-US" sz="2000" smtClean="0"/>
              <a:t>) distance away</a:t>
            </a:r>
            <a:r>
              <a:rPr lang="en-US" sz="2000"/>
              <a:t>.</a:t>
            </a:r>
            <a:endParaRPr lang="en-US" sz="2000" smtClean="0"/>
          </a:p>
          <a:p>
            <a:r>
              <a:rPr lang="en-US" sz="2400" smtClean="0"/>
              <a:t>Since d[*]</a:t>
            </a:r>
            <a:r>
              <a:rPr lang="en-US" sz="2400"/>
              <a:t> </a:t>
            </a:r>
            <a:r>
              <a:rPr lang="en-US" sz="2400" smtClean="0">
                <a:latin typeface="Symbol" panose="05050102010706020507" pitchFamily="18" charset="2"/>
              </a:rPr>
              <a:t>£ </a:t>
            </a:r>
            <a:r>
              <a:rPr lang="en-US" sz="2400" smtClean="0"/>
              <a:t>n, algorithm terminates in O(log n) steps.</a:t>
            </a:r>
          </a:p>
          <a:p>
            <a:r>
              <a:rPr lang="en-US" sz="2400" smtClean="0"/>
              <a:t>Work is O(n log n).</a:t>
            </a:r>
          </a:p>
          <a:p>
            <a:pPr lvl="1"/>
            <a:r>
              <a:rPr lang="en-US" sz="2000" smtClean="0"/>
              <a:t>Not efficient, since sequential list ranking takes O(n) work.</a:t>
            </a:r>
          </a:p>
          <a:p>
            <a:r>
              <a:rPr lang="en-US" sz="2400" smtClean="0"/>
              <a:t>List ranking has many applications, including Euler tour technique, connected components, expression tree evaluation, ear decomposition, etc.</a:t>
            </a:r>
          </a:p>
        </p:txBody>
      </p:sp>
      <p:pic>
        <p:nvPicPr>
          <p:cNvPr id="3074" name="Picture 2" descr="http://staff.ustc.edu.cn/~csli/graduate/algorithms/book6/693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476750"/>
            <a:ext cx="41624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839" y="4774356"/>
            <a:ext cx="3687476" cy="135421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d[i]</a:t>
            </a:r>
            <a:r>
              <a:rPr lang="en-US" sz="160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341313" algn="l"/>
                <a:tab pos="684213" algn="l"/>
                <a:tab pos="1025525" algn="l"/>
                <a:tab pos="1376363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linked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9929" cy="2927651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We’ve seen how to do prefix sum on an array.</a:t>
            </a:r>
          </a:p>
          <a:p>
            <a:r>
              <a:rPr lang="en-US" smtClean="0"/>
              <a:t>Using pointer jumping, can also do prefix sum on a linked list.</a:t>
            </a:r>
          </a:p>
          <a:p>
            <a:pPr lvl="1"/>
            <a:r>
              <a:rPr lang="en-US" smtClean="0"/>
              <a:t>Initially each node i has a value x[i].</a:t>
            </a:r>
          </a:p>
          <a:p>
            <a:pPr lvl="1"/>
            <a:r>
              <a:rPr lang="en-US" smtClean="0"/>
              <a:t>The output, i.e. prefix sum of node i is stored in d[i].</a:t>
            </a:r>
          </a:p>
          <a:p>
            <a:pPr lvl="1"/>
            <a:r>
              <a:rPr lang="en-US" smtClean="0"/>
              <a:t>Only difference with list ranking is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d[next[i]] </a:t>
            </a:r>
            <a:r>
              <a:rPr lang="en-US" smtClean="0"/>
              <a:t>instead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d[i].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After i steps, first 2</a:t>
            </a:r>
            <a:r>
              <a:rPr lang="en-US" baseline="30000" smtClean="0"/>
              <a:t>i</a:t>
            </a:r>
            <a:r>
              <a:rPr lang="en-US" smtClean="0"/>
              <a:t> nodes have correct prefix sum, and other nodes have the sum of the preceding 2</a:t>
            </a:r>
            <a:r>
              <a:rPr lang="en-US" baseline="30000" smtClean="0"/>
              <a:t>i</a:t>
            </a:r>
            <a:r>
              <a:rPr lang="en-US" smtClean="0"/>
              <a:t> values.</a:t>
            </a:r>
          </a:p>
          <a:p>
            <a:r>
              <a:rPr lang="en-US" smtClean="0"/>
              <a:t>Takes O(log n) time, does O(n log n) work.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staff.ustc.edu.cn/~csli/graduate/algorithms/book6/697_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993" y="4469966"/>
            <a:ext cx="4800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311" y="4629193"/>
            <a:ext cx="3898681" cy="181588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d[i]=x[i]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 for some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parallel for all i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next[i]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¹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d[next[i]]</a:t>
            </a:r>
            <a:r>
              <a:rPr lang="en-US" sz="1600" smtClean="0">
                <a:solidFill>
                  <a:srgbClr val="1503FB"/>
                </a:solidFill>
              </a:rPr>
              <a:t>=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d[i]+d[next[i]]</a:t>
            </a:r>
          </a:p>
          <a:p>
            <a:pPr>
              <a:tabLst>
                <a:tab pos="230188" algn="l"/>
                <a:tab pos="461963" algn="l"/>
                <a:tab pos="684213" algn="l"/>
                <a:tab pos="914400" algn="l"/>
              </a:tabLst>
            </a:pP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next[i]=next[next[i]]</a:t>
            </a:r>
            <a:endParaRPr lang="en-US" sz="16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List ranking using 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work.  </a:t>
                </a:r>
              </a:p>
              <a:p>
                <a:r>
                  <a:rPr lang="en-US" smtClean="0"/>
                  <a:t>To make list ranking efficient, we can</a:t>
                </a:r>
              </a:p>
              <a:p>
                <a:pPr lvl="1"/>
                <a:r>
                  <a:rPr lang="en-US" smtClean="0"/>
                  <a:t>Shrink the list until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nodes remain.</a:t>
                </a:r>
              </a:p>
              <a:p>
                <a:pPr lvl="1"/>
                <a:r>
                  <a:rPr lang="en-US" smtClean="0"/>
                  <a:t>Apply pointer jumping to remaining nodes.</a:t>
                </a:r>
              </a:p>
              <a:p>
                <a:pPr lvl="1"/>
                <a:r>
                  <a:rPr lang="en-US" smtClean="0"/>
                  <a:t>Restore the removed nodes and determine their ranks.</a:t>
                </a:r>
              </a:p>
              <a:p>
                <a:r>
                  <a:rPr lang="en-US" smtClean="0"/>
                  <a:t>Assume first and third steps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Then second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667" b="-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4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efficient list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To shrink the list, we repeatedly remove an independent set of nodes.</a:t>
                </a:r>
              </a:p>
              <a:p>
                <a:pPr lvl="1"/>
                <a:r>
                  <a:rPr lang="en-US" smtClean="0"/>
                  <a:t>A set of nodes I is independent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Suppose we have a set of n nodes.  We show next lecture how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independent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mtClean="0"/>
                  <a:t> work.</a:t>
                </a:r>
              </a:p>
              <a:p>
                <a:r>
                  <a:rPr lang="en-US" smtClean="0"/>
                  <a:t>Given an independent set I,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compute distance of a removed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𝑛𝑒𝑥𝑡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551452" cy="5228155"/>
              </a:xfrm>
              <a:blipFill>
                <a:blip r:embed="rId2"/>
                <a:stretch>
                  <a:fillRect l="-535" t="-1984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22" y="1844212"/>
            <a:ext cx="3938825" cy="38645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0092" y="6025662"/>
            <a:ext cx="325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values in parentheses are used to find independent 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dist values are shown in brackets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7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efficient list ranking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Since each round we remove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number of remaining nodes,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 rounds to shrink the list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After this the pointer jumping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time.</a:t>
                </a:r>
              </a:p>
              <a:p>
                <a:r>
                  <a:rPr lang="en-US" smtClean="0"/>
                  <a:t>Each round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time to find the independent set.</a:t>
                </a:r>
              </a:p>
              <a:p>
                <a:r>
                  <a:rPr lang="en-US" smtClean="0"/>
                  <a:t>So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Time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using more efficient algorithm.</a:t>
                </a:r>
              </a:p>
              <a:p>
                <a:r>
                  <a:rPr lang="en-US" smtClean="0"/>
                  <a:t>In round k, number of remaining nodes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total work to find independent sets in all rounds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</a:t>
                </a:r>
              </a:p>
              <a:p>
                <a:r>
                  <a:rPr lang="en-US" smtClean="0"/>
                  <a:t>Pointer jumping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work, so total work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56172" cy="5282747"/>
              </a:xfrm>
              <a:blipFill>
                <a:blip r:embed="rId2"/>
                <a:stretch>
                  <a:fillRect l="-499" t="-2425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1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08999"/>
            <a:ext cx="8443913" cy="330076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Parallel Random Access Machine, generalizes von Neumann model for sequential computing.</a:t>
            </a:r>
          </a:p>
          <a:p>
            <a:pPr lvl="1">
              <a:defRPr/>
            </a:pPr>
            <a:r>
              <a:rPr lang="en-US" smtClean="0"/>
              <a:t>Given input of size n, we have f(n) processors accessing a shared memory.</a:t>
            </a:r>
          </a:p>
          <a:p>
            <a:pPr lvl="2">
              <a:defRPr/>
            </a:pPr>
            <a:r>
              <a:rPr lang="en-US" smtClean="0"/>
              <a:t>f(n) can be very large, even larger than n.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All processors execute in synchronized steps.</a:t>
            </a:r>
          </a:p>
          <a:p>
            <a:pPr lvl="1">
              <a:defRPr/>
            </a:pPr>
            <a:r>
              <a:rPr lang="en-US" smtClean="0"/>
              <a:t>In each step</a:t>
            </a:r>
            <a:r>
              <a:rPr lang="en-US" dirty="0" smtClean="0"/>
              <a:t>, each processor reads a memory location, computes, then writes a memory location.</a:t>
            </a:r>
          </a:p>
        </p:txBody>
      </p:sp>
      <p:grpSp>
        <p:nvGrpSpPr>
          <p:cNvPr id="6150" name="Group 105"/>
          <p:cNvGrpSpPr>
            <a:grpSpLocks/>
          </p:cNvGrpSpPr>
          <p:nvPr/>
        </p:nvGrpSpPr>
        <p:grpSpPr bwMode="auto">
          <a:xfrm rot="16200000">
            <a:off x="3756777" y="229885"/>
            <a:ext cx="1630447" cy="4038600"/>
            <a:chOff x="5617825" y="1527283"/>
            <a:chExt cx="1672225" cy="4117956"/>
          </a:xfrm>
        </p:grpSpPr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6694137" y="1543471"/>
              <a:ext cx="595913" cy="4051590"/>
              <a:chOff x="2405965" y="1442847"/>
              <a:chExt cx="595913" cy="2273253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2405965" y="1442847"/>
                <a:ext cx="595913" cy="2273253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191" name="TextBox 48"/>
              <p:cNvSpPr txBox="1">
                <a:spLocks noChangeArrowheads="1"/>
              </p:cNvSpPr>
              <p:nvPr/>
            </p:nvSpPr>
            <p:spPr bwMode="auto">
              <a:xfrm>
                <a:off x="2505826" y="2384221"/>
                <a:ext cx="473495" cy="53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memory</a:t>
                </a:r>
              </a:p>
            </p:txBody>
          </p:sp>
        </p:grpSp>
        <p:grpSp>
          <p:nvGrpSpPr>
            <p:cNvPr id="6153" name="Group 58"/>
            <p:cNvGrpSpPr>
              <a:grpSpLocks/>
            </p:cNvGrpSpPr>
            <p:nvPr/>
          </p:nvGrpSpPr>
          <p:grpSpPr bwMode="auto">
            <a:xfrm>
              <a:off x="5617825" y="1527283"/>
              <a:ext cx="984311" cy="594603"/>
              <a:chOff x="5617825" y="1527283"/>
              <a:chExt cx="984311" cy="594603"/>
            </a:xfrm>
          </p:grpSpPr>
          <p:grpSp>
            <p:nvGrpSpPr>
              <p:cNvPr id="6182" name="Group 16"/>
              <p:cNvGrpSpPr>
                <a:grpSpLocks/>
              </p:cNvGrpSpPr>
              <p:nvPr/>
            </p:nvGrpSpPr>
            <p:grpSpPr bwMode="auto">
              <a:xfrm>
                <a:off x="5617825" y="1527283"/>
                <a:ext cx="531304" cy="594603"/>
                <a:chOff x="1283516" y="1952125"/>
                <a:chExt cx="788566" cy="820286"/>
              </a:xfrm>
            </p:grpSpPr>
            <p:sp>
              <p:nvSpPr>
                <p:cNvPr id="46" name="Rounded Rectangle 1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9" name="TextBox 46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82366" y="2127929"/>
                  <a:ext cx="82028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83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84" name="Right Arrow 43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85" name="Right Arrow 44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4" name="Group 66"/>
            <p:cNvGrpSpPr>
              <a:grpSpLocks/>
            </p:cNvGrpSpPr>
            <p:nvPr/>
          </p:nvGrpSpPr>
          <p:grpSpPr bwMode="auto">
            <a:xfrm>
              <a:off x="5617826" y="2302806"/>
              <a:ext cx="984310" cy="671324"/>
              <a:chOff x="5617826" y="1517691"/>
              <a:chExt cx="984310" cy="671324"/>
            </a:xfrm>
          </p:grpSpPr>
          <p:grpSp>
            <p:nvGrpSpPr>
              <p:cNvPr id="6174" name="Group 16"/>
              <p:cNvGrpSpPr>
                <a:grpSpLocks/>
              </p:cNvGrpSpPr>
              <p:nvPr/>
            </p:nvGrpSpPr>
            <p:grpSpPr bwMode="auto">
              <a:xfrm>
                <a:off x="5617826" y="1517691"/>
                <a:ext cx="531304" cy="671324"/>
                <a:chOff x="1283516" y="1938891"/>
                <a:chExt cx="788566" cy="926126"/>
              </a:xfrm>
            </p:grpSpPr>
            <p:sp>
              <p:nvSpPr>
                <p:cNvPr id="40" name="Rounded Rectangle 39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81" name="TextBox 4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43772" y="2167615"/>
                  <a:ext cx="926126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75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76" name="Right Arrow 37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77" name="Right Arrow 38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5" name="Group 73"/>
            <p:cNvGrpSpPr>
              <a:grpSpLocks/>
            </p:cNvGrpSpPr>
            <p:nvPr/>
          </p:nvGrpSpPr>
          <p:grpSpPr bwMode="auto">
            <a:xfrm>
              <a:off x="5617826" y="4225396"/>
              <a:ext cx="984310" cy="638489"/>
              <a:chOff x="5617826" y="1523486"/>
              <a:chExt cx="984310" cy="638489"/>
            </a:xfrm>
          </p:grpSpPr>
          <p:grpSp>
            <p:nvGrpSpPr>
              <p:cNvPr id="6166" name="Group 29"/>
              <p:cNvGrpSpPr>
                <a:grpSpLocks/>
              </p:cNvGrpSpPr>
              <p:nvPr/>
            </p:nvGrpSpPr>
            <p:grpSpPr bwMode="auto">
              <a:xfrm>
                <a:off x="5617826" y="1523486"/>
                <a:ext cx="531304" cy="638489"/>
                <a:chOff x="1283516" y="1946884"/>
                <a:chExt cx="788566" cy="880828"/>
              </a:xfrm>
            </p:grpSpPr>
            <p:sp>
              <p:nvSpPr>
                <p:cNvPr id="34" name="Rounded Rectangle 33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73" name="TextBox 34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65389" y="2152959"/>
                  <a:ext cx="880828" cy="4686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67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8" name="Right Arrow 31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9" name="Right Arrow 32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grpSp>
          <p:nvGrpSpPr>
            <p:cNvPr id="6156" name="Group 80"/>
            <p:cNvGrpSpPr>
              <a:grpSpLocks/>
            </p:cNvGrpSpPr>
            <p:nvPr/>
          </p:nvGrpSpPr>
          <p:grpSpPr bwMode="auto">
            <a:xfrm>
              <a:off x="5617827" y="5016339"/>
              <a:ext cx="984309" cy="628900"/>
              <a:chOff x="5617827" y="1529315"/>
              <a:chExt cx="984309" cy="628900"/>
            </a:xfrm>
          </p:grpSpPr>
          <p:grpSp>
            <p:nvGrpSpPr>
              <p:cNvPr id="6158" name="Group 16"/>
              <p:cNvGrpSpPr>
                <a:grpSpLocks/>
              </p:cNvGrpSpPr>
              <p:nvPr/>
            </p:nvGrpSpPr>
            <p:grpSpPr bwMode="auto">
              <a:xfrm>
                <a:off x="5617827" y="1529315"/>
                <a:ext cx="531305" cy="628900"/>
                <a:chOff x="1283516" y="1954930"/>
                <a:chExt cx="788566" cy="867601"/>
              </a:xfrm>
            </p:grpSpPr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1283516" y="1963026"/>
                  <a:ext cx="788566" cy="771785"/>
                </a:xfrm>
                <a:prstGeom prst="roundRect">
                  <a:avLst/>
                </a:prstGeom>
                <a:solidFill>
                  <a:srgbClr val="FFCC99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6165" name="TextBox 2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277616" y="2154392"/>
                  <a:ext cx="867601" cy="4686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/>
                    <a:t>CPU</a:t>
                  </a:r>
                  <a:endParaRPr lang="en-US" sz="1100"/>
                </a:p>
              </p:txBody>
            </p:sp>
          </p:grpSp>
          <p:grpSp>
            <p:nvGrpSpPr>
              <p:cNvPr id="6159" name="Group 19"/>
              <p:cNvGrpSpPr>
                <a:grpSpLocks/>
              </p:cNvGrpSpPr>
              <p:nvPr/>
            </p:nvGrpSpPr>
            <p:grpSpPr bwMode="auto">
              <a:xfrm>
                <a:off x="6276363" y="1652631"/>
                <a:ext cx="325773" cy="229295"/>
                <a:chOff x="2097248" y="2456177"/>
                <a:chExt cx="427838" cy="339628"/>
              </a:xfrm>
            </p:grpSpPr>
            <p:sp>
              <p:nvSpPr>
                <p:cNvPr id="6160" name="Right Arrow 25"/>
                <p:cNvSpPr>
                  <a:spLocks noChangeArrowheads="1"/>
                </p:cNvSpPr>
                <p:nvPr/>
              </p:nvSpPr>
              <p:spPr bwMode="auto">
                <a:xfrm>
                  <a:off x="2097248" y="2456177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  <p:sp>
              <p:nvSpPr>
                <p:cNvPr id="6161" name="Right Arrow 26"/>
                <p:cNvSpPr>
                  <a:spLocks noChangeArrowheads="1"/>
                </p:cNvSpPr>
                <p:nvPr/>
              </p:nvSpPr>
              <p:spPr bwMode="auto">
                <a:xfrm flipH="1">
                  <a:off x="2097248" y="2643006"/>
                  <a:ext cx="427838" cy="152799"/>
                </a:xfrm>
                <a:prstGeom prst="rightArrow">
                  <a:avLst>
                    <a:gd name="adj1" fmla="val 50000"/>
                    <a:gd name="adj2" fmla="val 49998"/>
                  </a:avLst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1800"/>
                </a:p>
              </p:txBody>
            </p:sp>
          </p:grpSp>
        </p:grpSp>
        <p:sp>
          <p:nvSpPr>
            <p:cNvPr id="6157" name="TextBox 22"/>
            <p:cNvSpPr txBox="1">
              <a:spLocks noChangeArrowheads="1"/>
            </p:cNvSpPr>
            <p:nvPr/>
          </p:nvSpPr>
          <p:spPr bwMode="auto">
            <a:xfrm>
              <a:off x="5617826" y="3105415"/>
              <a:ext cx="553998" cy="906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/>
                <a:t>. . .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3568"/>
            <a:ext cx="8432800" cy="536883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Theoretically interesting model, but not practical.</a:t>
            </a:r>
          </a:p>
          <a:p>
            <a:pPr lvl="1">
              <a:defRPr/>
            </a:pPr>
            <a:r>
              <a:rPr lang="en-US" smtClean="0"/>
              <a:t>Assumes unrealistically large number of processors.</a:t>
            </a:r>
          </a:p>
          <a:p>
            <a:pPr lvl="1">
              <a:defRPr/>
            </a:pPr>
            <a:r>
              <a:rPr lang="en-US" smtClean="0"/>
              <a:t>Also assumes all processors can communicate every time step; ignores memory latency and bandwidth.</a:t>
            </a:r>
          </a:p>
          <a:p>
            <a:pPr>
              <a:defRPr/>
            </a:pPr>
            <a:r>
              <a:rPr lang="en-US" smtClean="0"/>
              <a:t>PRAM’s main use is as a simple, clean model to develop parallel algorithms.</a:t>
            </a:r>
          </a:p>
          <a:p>
            <a:pPr lvl="1">
              <a:defRPr/>
            </a:pPr>
            <a:r>
              <a:rPr lang="en-US" smtClean="0"/>
              <a:t>First maximize parallelism inherent in problem using PRAM.  </a:t>
            </a:r>
          </a:p>
          <a:p>
            <a:pPr lvl="1">
              <a:defRPr/>
            </a:pPr>
            <a:r>
              <a:rPr lang="en-US" smtClean="0"/>
              <a:t>Then simulate the algorithm with real hardware, i.e. map it onto hardware with limited processors / communication.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Some GPU algorithms are adaptations of PRAM algorithms.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conflicts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54291" cy="518980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What if processors read / write to the same memory location in same time step?</a:t>
            </a:r>
          </a:p>
          <a:p>
            <a:r>
              <a:rPr lang="en-US" smtClean="0"/>
              <a:t>EREW Exclusive read exclusive write.</a:t>
            </a:r>
          </a:p>
          <a:p>
            <a:pPr lvl="1"/>
            <a:r>
              <a:rPr lang="en-US" smtClean="0"/>
              <a:t>Most restrictive model.  Algorithm returns error if processors read/write same location simultaneously.</a:t>
            </a:r>
          </a:p>
          <a:p>
            <a:r>
              <a:rPr lang="en-US" smtClean="0"/>
              <a:t>CREW Concurrent read exclusive write.</a:t>
            </a:r>
          </a:p>
          <a:p>
            <a:pPr lvl="1"/>
            <a:r>
              <a:rPr lang="en-US" smtClean="0"/>
              <a:t>Several processors can read same location simultaneously, but error if they write.</a:t>
            </a:r>
          </a:p>
          <a:p>
            <a:r>
              <a:rPr lang="en-US" smtClean="0"/>
              <a:t>ERCW Exclusive read concurrent write.</a:t>
            </a:r>
          </a:p>
          <a:p>
            <a:pPr lvl="1"/>
            <a:r>
              <a:rPr lang="en-US" smtClean="0"/>
              <a:t>Uncommon.</a:t>
            </a:r>
          </a:p>
          <a:p>
            <a:r>
              <a:rPr lang="en-US" smtClean="0"/>
              <a:t>CRCW Concurrent read concurrent write.</a:t>
            </a:r>
          </a:p>
          <a:p>
            <a:pPr lvl="1"/>
            <a:r>
              <a:rPr lang="en-US" smtClean="0"/>
              <a:t>If multiple writes to same location, can either</a:t>
            </a:r>
          </a:p>
          <a:p>
            <a:pPr lvl="2"/>
            <a:r>
              <a:rPr lang="en-US" smtClean="0"/>
              <a:t>Let an arbitrary write succeed.</a:t>
            </a:r>
          </a:p>
          <a:p>
            <a:pPr lvl="2"/>
            <a:r>
              <a:rPr lang="en-US" smtClean="0"/>
              <a:t>Choose a write according to some priority to succeed.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and depth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2601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Depth is the number of (parallel) steps till a PRAM algorithm terminates.</a:t>
            </a:r>
          </a:p>
          <a:p>
            <a:pPr lvl="1"/>
            <a:r>
              <a:rPr lang="en-US" smtClean="0"/>
              <a:t>Polylogarithmic depth means the algorithm terminates in O(log(n)</a:t>
            </a:r>
            <a:r>
              <a:rPr lang="en-US" baseline="30000" smtClean="0"/>
              <a:t>k</a:t>
            </a:r>
            <a:r>
              <a:rPr lang="en-US" smtClean="0"/>
              <a:t>) steps, where n is input size and k is constant. </a:t>
            </a:r>
          </a:p>
          <a:p>
            <a:pPr lvl="1"/>
            <a:r>
              <a:rPr lang="en-US" smtClean="0"/>
              <a:t>Goal for PRAM algorithms is often polylog depth using O(n</a:t>
            </a:r>
            <a:r>
              <a:rPr lang="en-US" baseline="30000" smtClean="0"/>
              <a:t>k</a:t>
            </a:r>
            <a:r>
              <a:rPr lang="en-US" smtClean="0"/>
              <a:t>) number of processors.</a:t>
            </a:r>
          </a:p>
          <a:p>
            <a:r>
              <a:rPr lang="en-US" smtClean="0"/>
              <a:t>Work is total number of steps taken by the algorithm.</a:t>
            </a:r>
          </a:p>
          <a:p>
            <a:pPr lvl="1"/>
            <a:r>
              <a:rPr lang="en-US" smtClean="0"/>
              <a:t>Work of parallel algorithm </a:t>
            </a:r>
            <a:r>
              <a:rPr lang="en-US" smtClean="0">
                <a:latin typeface="Symbol" panose="05050102010706020507" pitchFamily="18" charset="2"/>
              </a:rPr>
              <a:t>³ </a:t>
            </a:r>
            <a:r>
              <a:rPr lang="en-US" smtClean="0"/>
              <a:t>O(work of best sequential algorithm).</a:t>
            </a:r>
          </a:p>
          <a:p>
            <a:pPr lvl="1"/>
            <a:r>
              <a:rPr lang="en-US" smtClean="0"/>
              <a:t>If the work is equal, the parallel algorithm is work-efficient.</a:t>
            </a:r>
          </a:p>
          <a:p>
            <a:r>
              <a:rPr lang="en-US" smtClean="0"/>
              <a:t>In practice, minimizing work of PRAM algorithm is more important than minimizing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8036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81306"/>
            <a:ext cx="6070350" cy="367175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Suppose we want to add two n-digit binary numbers, but we can only add a single digit at a time and compute its carry.</a:t>
            </a:r>
          </a:p>
          <a:p>
            <a:pPr lvl="1"/>
            <a:r>
              <a:rPr lang="en-US" smtClean="0"/>
              <a:t>This is what’s provided by full adders in a CPU.</a:t>
            </a:r>
          </a:p>
          <a:p>
            <a:r>
              <a:rPr lang="en-US" smtClean="0"/>
              <a:t>If we add digit by digit using the grade school method, it takes O(n) time.</a:t>
            </a:r>
          </a:p>
          <a:p>
            <a:pPr lvl="1"/>
            <a:r>
              <a:rPr lang="en-US" smtClean="0"/>
              <a:t>For n=32 or n=64, this is much too slow.</a:t>
            </a:r>
          </a:p>
          <a:p>
            <a:r>
              <a:rPr lang="en-US" smtClean="0"/>
              <a:t>Each digit in the sum depends on the digit from the summands, but also a carry bit from the previous digit.</a:t>
            </a:r>
          </a:p>
          <a:p>
            <a:pPr lvl="1"/>
            <a:r>
              <a:rPr lang="en-US" smtClean="0"/>
              <a:t>The summand digits can be added in parallel, but it seems the carry bits must be computed sequentially.</a:t>
            </a:r>
          </a:p>
          <a:p>
            <a:pPr lvl="1"/>
            <a:endParaRPr lang="en-US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1511931" y="1383629"/>
            <a:ext cx="5595039" cy="1938992"/>
            <a:chOff x="1511931" y="1692998"/>
            <a:chExt cx="5595039" cy="1938992"/>
          </a:xfrm>
        </p:grpSpPr>
        <p:sp>
          <p:nvSpPr>
            <p:cNvPr id="4" name="TextBox 3"/>
            <p:cNvSpPr txBox="1"/>
            <p:nvPr/>
          </p:nvSpPr>
          <p:spPr>
            <a:xfrm>
              <a:off x="2381061" y="1692998"/>
              <a:ext cx="47259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1 0 1 1 0 0 1</a:t>
              </a: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+ 1 0 1 0 0 1 1</a:t>
              </a:r>
            </a:p>
            <a:p>
              <a:r>
                <a:rPr lang="en-US" sz="20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1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2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r>
                <a:rPr lang="en-US" sz="1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</a:t>
              </a:r>
              <a:endPara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1 0 1 0 1 1 0 0</a:t>
              </a:r>
            </a:p>
            <a:p>
              <a:endParaRPr lang="en-US" sz="24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2471596" y="2471595"/>
              <a:ext cx="281562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1846908" y="1729468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a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37856" y="2098667"/>
              <a:ext cx="3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b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1931" y="2453489"/>
              <a:ext cx="69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carry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57196" y="2842784"/>
              <a:ext cx="65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>
                  <a:latin typeface="+mj-lt"/>
                  <a:cs typeface="Courier New" panose="02070309020205020404" pitchFamily="49" charset="0"/>
                </a:rPr>
                <a:t>sum</a:t>
              </a:r>
              <a:endParaRPr lang="en-US">
                <a:latin typeface="+mj-lt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78715"/>
              </p:ext>
            </p:extLst>
          </p:nvPr>
        </p:nvGraphicFramePr>
        <p:xfrm>
          <a:off x="6527549" y="3294311"/>
          <a:ext cx="23629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48261" cy="5021333"/>
          </a:xfrm>
        </p:spPr>
        <p:txBody>
          <a:bodyPr>
            <a:normAutofit fontScale="92500"/>
          </a:bodyPr>
          <a:lstStyle/>
          <a:p>
            <a:r>
              <a:rPr lang="en-US" smtClean="0"/>
              <a:t>We’ll show how to compute all the carry bits in parallel in O(log n) time using n processors.</a:t>
            </a:r>
          </a:p>
          <a:p>
            <a:r>
              <a:rPr lang="en-US" smtClean="0"/>
              <a:t>After this, all the sum bits can be computed in O(1) parallel time, since s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r>
              <a:rPr lang="en-US" smtClean="0"/>
              <a:t>Denote bitwise AND and OR by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and +.</a:t>
            </a:r>
          </a:p>
          <a:p>
            <a:r>
              <a:rPr lang="en-US" smtClean="0"/>
              <a:t>Define g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/>
              <a:t>b</a:t>
            </a:r>
            <a:r>
              <a:rPr lang="en-US" baseline="-25000" smtClean="0"/>
              <a:t>i</a:t>
            </a:r>
            <a:r>
              <a:rPr lang="en-US" smtClean="0"/>
              <a:t> as i’th “carry generate” bit.</a:t>
            </a:r>
          </a:p>
          <a:p>
            <a:pPr lvl="1"/>
            <a:r>
              <a:rPr lang="en-US" smtClean="0"/>
              <a:t>If a</a:t>
            </a:r>
            <a:r>
              <a:rPr lang="en-US" baseline="-25000" smtClean="0"/>
              <a:t>i</a:t>
            </a:r>
            <a:r>
              <a:rPr lang="en-US" smtClean="0"/>
              <a:t>=b</a:t>
            </a:r>
            <a:r>
              <a:rPr lang="en-US" baseline="-25000" smtClean="0"/>
              <a:t>i</a:t>
            </a:r>
            <a:r>
              <a:rPr lang="en-US" smtClean="0"/>
              <a:t>=1, c</a:t>
            </a:r>
            <a:r>
              <a:rPr lang="en-US" baseline="-25000" smtClean="0"/>
              <a:t>i+1</a:t>
            </a:r>
            <a:r>
              <a:rPr lang="en-US" smtClean="0"/>
              <a:t>=1 no matter what c</a:t>
            </a:r>
            <a:r>
              <a:rPr lang="en-US" baseline="-25000" smtClean="0"/>
              <a:t>i</a:t>
            </a:r>
            <a:r>
              <a:rPr lang="en-US" smtClean="0"/>
              <a:t> is.</a:t>
            </a:r>
          </a:p>
          <a:p>
            <a:r>
              <a:rPr lang="en-US" smtClean="0"/>
              <a:t>Define p</a:t>
            </a:r>
            <a:r>
              <a:rPr lang="en-US" baseline="-25000" smtClean="0"/>
              <a:t>i</a:t>
            </a:r>
            <a:r>
              <a:rPr lang="en-US" smtClean="0"/>
              <a:t> = a</a:t>
            </a:r>
            <a:r>
              <a:rPr lang="en-US" baseline="-25000" smtClean="0"/>
              <a:t>i</a:t>
            </a:r>
            <a:r>
              <a:rPr lang="en-US" smtClean="0">
                <a:latin typeface="Symbol" panose="05050102010706020507" pitchFamily="18" charset="2"/>
              </a:rPr>
              <a:t>Å</a:t>
            </a:r>
            <a:r>
              <a:rPr lang="en-US" smtClean="0"/>
              <a:t>b</a:t>
            </a:r>
            <a:r>
              <a:rPr lang="en-US" baseline="-25000" smtClean="0"/>
              <a:t>i </a:t>
            </a:r>
            <a:r>
              <a:rPr lang="en-US" smtClean="0"/>
              <a:t>as i’th “carry propagate” bit.</a:t>
            </a:r>
          </a:p>
          <a:p>
            <a:pPr lvl="1"/>
            <a:r>
              <a:rPr lang="en-US" smtClean="0"/>
              <a:t>If p</a:t>
            </a:r>
            <a:r>
              <a:rPr lang="en-US" baseline="-25000" smtClean="0"/>
              <a:t>i</a:t>
            </a:r>
            <a:r>
              <a:rPr lang="en-US" smtClean="0"/>
              <a:t>=1, then c</a:t>
            </a:r>
            <a:r>
              <a:rPr lang="en-US" baseline="-25000" smtClean="0"/>
              <a:t>i+1</a:t>
            </a:r>
            <a:r>
              <a:rPr lang="en-US" smtClean="0"/>
              <a:t>=c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45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324661" cy="790575"/>
          </a:xfrm>
        </p:spPr>
        <p:txBody>
          <a:bodyPr/>
          <a:lstStyle/>
          <a:p>
            <a:r>
              <a:rPr lang="en-US" smtClean="0"/>
              <a:t>Parallel carry lookahead addition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4"/>
            <a:ext cx="5457948" cy="5438775"/>
          </a:xfrm>
        </p:spPr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e </a:t>
            </a:r>
            <a:r>
              <a:rPr lang="en-US"/>
              <a:t>have c</a:t>
            </a:r>
            <a:r>
              <a:rPr lang="en-US" baseline="-25000"/>
              <a:t>i+1</a:t>
            </a:r>
            <a:r>
              <a:rPr lang="en-US"/>
              <a:t> = g</a:t>
            </a:r>
            <a:r>
              <a:rPr lang="en-US" baseline="-25000"/>
              <a:t>i</a:t>
            </a:r>
            <a:r>
              <a:rPr lang="en-US"/>
              <a:t>+c</a:t>
            </a:r>
            <a:r>
              <a:rPr lang="en-US" baseline="-25000"/>
              <a:t>i</a:t>
            </a:r>
            <a:r>
              <a:rPr lang="en-US"/>
              <a:t>p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r>
              <a:rPr lang="en-US"/>
              <a:t>C</a:t>
            </a:r>
            <a:r>
              <a:rPr lang="en-US" smtClean="0"/>
              <a:t>arry the i+1’st bit if</a:t>
            </a:r>
          </a:p>
          <a:p>
            <a:pPr lvl="1"/>
            <a:r>
              <a:rPr lang="en-US" smtClean="0"/>
              <a:t>i’th bit of a and b generate a carry, OR</a:t>
            </a:r>
          </a:p>
          <a:p>
            <a:pPr lvl="1"/>
            <a:r>
              <a:rPr lang="en-US"/>
              <a:t>W</a:t>
            </a:r>
            <a:r>
              <a:rPr lang="en-US" smtClean="0"/>
              <a:t>e carried the i’th bit, and this was propagated by a and b’s i’th bit. </a:t>
            </a:r>
            <a:endParaRPr lang="en-US"/>
          </a:p>
          <a:p>
            <a:r>
              <a:rPr lang="en-US" smtClean="0"/>
              <a:t>We can also verify c</a:t>
            </a:r>
            <a:r>
              <a:rPr lang="en-US" baseline="-25000" smtClean="0"/>
              <a:t>i+1</a:t>
            </a:r>
            <a:r>
              <a:rPr lang="en-US" smtClean="0"/>
              <a:t> = g</a:t>
            </a:r>
            <a:r>
              <a:rPr lang="en-US" baseline="-25000" smtClean="0"/>
              <a:t>i</a:t>
            </a:r>
            <a:r>
              <a:rPr lang="en-US" smtClean="0"/>
              <a:t>+c</a:t>
            </a:r>
            <a:r>
              <a:rPr lang="en-US" baseline="-25000" smtClean="0"/>
              <a:t>i</a:t>
            </a:r>
            <a:r>
              <a:rPr lang="en-US" smtClean="0"/>
              <a:t>p</a:t>
            </a:r>
            <a:r>
              <a:rPr lang="en-US" baseline="-25000" smtClean="0"/>
              <a:t>i</a:t>
            </a:r>
            <a:r>
              <a:rPr lang="en-US" smtClean="0"/>
              <a:t> directly.</a:t>
            </a:r>
          </a:p>
          <a:p>
            <a:pPr lvl="1"/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4863"/>
              </p:ext>
            </p:extLst>
          </p:nvPr>
        </p:nvGraphicFramePr>
        <p:xfrm>
          <a:off x="6153050" y="1563217"/>
          <a:ext cx="28065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r>
                        <a:rPr lang="en-US" baseline="-25000" smtClean="0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c</a:t>
                      </a:r>
                      <a:r>
                        <a:rPr lang="en-US" baseline="-25000" smtClean="0"/>
                        <a:t>i+1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3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3" y="1237701"/>
            <a:ext cx="3558072" cy="672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" y="2905884"/>
            <a:ext cx="4624447" cy="1920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16456" cy="790575"/>
          </a:xfrm>
        </p:spPr>
        <p:txBody>
          <a:bodyPr/>
          <a:lstStyle/>
          <a:p>
            <a:r>
              <a:rPr lang="en-US"/>
              <a:t>Parallel carry lookahead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16457" cy="5304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Can </a:t>
            </a:r>
            <a:r>
              <a:rPr lang="en-US"/>
              <a:t>write 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Recall </a:t>
            </a:r>
            <a:r>
              <a:rPr lang="en-US" smtClean="0">
                <a:latin typeface="Symbol" panose="05050102010706020507" pitchFamily="18" charset="2"/>
              </a:rPr>
              <a:t>×</a:t>
            </a:r>
            <a:r>
              <a:rPr lang="en-US" smtClean="0"/>
              <a:t> </a:t>
            </a:r>
            <a:r>
              <a:rPr lang="en-US"/>
              <a:t>and + represent AND and OR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Boolean matrix multiplication done same way as for reals.</a:t>
            </a:r>
          </a:p>
          <a:p>
            <a:pPr>
              <a:spcBef>
                <a:spcPts val="0"/>
              </a:spcBef>
            </a:pPr>
            <a:r>
              <a:rPr lang="en-US" smtClean="0"/>
              <a:t>Applying this repeatedly, we get</a:t>
            </a:r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z="330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0"/>
              </a:spcBef>
            </a:pPr>
            <a:endParaRPr lang="en-US" smtClean="0"/>
          </a:p>
          <a:p>
            <a:pPr>
              <a:spcBef>
                <a:spcPts val="1200"/>
              </a:spcBef>
            </a:pPr>
            <a:r>
              <a:rPr lang="en-US" smtClean="0"/>
              <a:t>Since all the p</a:t>
            </a:r>
            <a:r>
              <a:rPr lang="en-US" baseline="-25000" smtClean="0"/>
              <a:t>i</a:t>
            </a:r>
            <a:r>
              <a:rPr lang="en-US" smtClean="0"/>
              <a:t> and g</a:t>
            </a:r>
            <a:r>
              <a:rPr lang="en-US" baseline="-25000" smtClean="0"/>
              <a:t>i</a:t>
            </a:r>
            <a:r>
              <a:rPr lang="en-US" smtClean="0"/>
              <a:t> values are known, the final product can be computed using prefix sum in O(log n) time with n processors.</a:t>
            </a:r>
          </a:p>
          <a:p>
            <a:pPr>
              <a:spcBef>
                <a:spcPts val="1200"/>
              </a:spcBef>
            </a:pPr>
            <a:r>
              <a:rPr lang="en-US" smtClean="0"/>
              <a:t>This algorithm or variants are implemented in most real CPUs.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77320</TotalTime>
  <Words>1378</Words>
  <Application>Microsoft Office PowerPoint</Application>
  <PresentationFormat>On-screen Show (4:3)</PresentationFormat>
  <Paragraphs>309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PRAM 1 Model and basic algorithms</vt:lpstr>
      <vt:lpstr>PRAM</vt:lpstr>
      <vt:lpstr>PRAM</vt:lpstr>
      <vt:lpstr>Memory conflicts</vt:lpstr>
      <vt:lpstr>Work and depth</vt:lpstr>
      <vt:lpstr>Parallel carry lookahead addition</vt:lpstr>
      <vt:lpstr>Parallel carry lookahead addition</vt:lpstr>
      <vt:lpstr>Parallel carry lookahead addition</vt:lpstr>
      <vt:lpstr>Parallel carry lookahead addition</vt:lpstr>
      <vt:lpstr>Constant time max finding</vt:lpstr>
      <vt:lpstr>Doubly logarithmic tree</vt:lpstr>
      <vt:lpstr>Superfast max finding</vt:lpstr>
      <vt:lpstr>Superfast max finding</vt:lpstr>
      <vt:lpstr>List ranking</vt:lpstr>
      <vt:lpstr>List ranking</vt:lpstr>
      <vt:lpstr>Prefix sum on linked list</vt:lpstr>
      <vt:lpstr>Work efficient list ranking</vt:lpstr>
      <vt:lpstr>Work efficient list ranking</vt:lpstr>
      <vt:lpstr>Work efficient list ranking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4250</cp:revision>
  <cp:lastPrinted>2017-05-22T03:58:43Z</cp:lastPrinted>
  <dcterms:created xsi:type="dcterms:W3CDTF">2004-01-06T19:40:29Z</dcterms:created>
  <dcterms:modified xsi:type="dcterms:W3CDTF">2022-12-05T16:01:45Z</dcterms:modified>
</cp:coreProperties>
</file>