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64" r:id="rId5"/>
    <p:sldId id="265" r:id="rId6"/>
    <p:sldId id="257" r:id="rId7"/>
    <p:sldId id="270" r:id="rId8"/>
    <p:sldId id="266" r:id="rId9"/>
    <p:sldId id="269" r:id="rId10"/>
    <p:sldId id="259" r:id="rId11"/>
    <p:sldId id="260" r:id="rId12"/>
    <p:sldId id="271" r:id="rId13"/>
    <p:sldId id="261" r:id="rId14"/>
    <p:sldId id="262" r:id="rId15"/>
    <p:sldId id="273" r:id="rId16"/>
    <p:sldId id="274" r:id="rId17"/>
    <p:sldId id="263" r:id="rId18"/>
    <p:sldId id="272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3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@charset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Sass 以 UTF-8 编码输出 CSS 文件，当且仅当编译后的文件中包含非 ASCII 字符时，才会在输出文件中添加 @charset 声明，而在压缩模式下 (compressed mode) 使用 UTF-8 byte order mark 代替 @charset 声明语句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@at-root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编译出来的样式无任何嵌套，直接作为根选择器，最顶的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@at-root(without: ...) 移除外面的任何指令。还可以通过空格用于移除多个指令，例如@at-root (without: media supports ) 语法的关键词有四个：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	all（表示所有）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	rule（表示常规css） 默认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	media（表示media）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	support（表示support，因为@support目前还无法广泛使用，所以在此不表）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指定要包含的指令或规则，而不是列出应排除哪些指令或规则，则可以使用with而不是without。 例如，@ at-root（with：rule）将移出所有指令，但将保留任何CSS规则。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@media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和原生的媒体查询差不多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如果在样式中使用 @media 指令，它将冒泡到外面 即相等于添加了@at-root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4" Type="http://schemas.openxmlformats.org/officeDocument/2006/relationships/slideLayout" Target="../slideLayouts/slideLayout2.xml"/><Relationship Id="rId53" Type="http://schemas.openxmlformats.org/officeDocument/2006/relationships/tags" Target="../tags/tag122.xml"/><Relationship Id="rId52" Type="http://schemas.openxmlformats.org/officeDocument/2006/relationships/tags" Target="../tags/tag121.xml"/><Relationship Id="rId51" Type="http://schemas.openxmlformats.org/officeDocument/2006/relationships/tags" Target="../tags/tag120.xml"/><Relationship Id="rId50" Type="http://schemas.openxmlformats.org/officeDocument/2006/relationships/tags" Target="../tags/tag119.xml"/><Relationship Id="rId5" Type="http://schemas.openxmlformats.org/officeDocument/2006/relationships/tags" Target="../tags/tag74.xml"/><Relationship Id="rId49" Type="http://schemas.openxmlformats.org/officeDocument/2006/relationships/tags" Target="../tags/tag118.xml"/><Relationship Id="rId48" Type="http://schemas.openxmlformats.org/officeDocument/2006/relationships/tags" Target="../tags/tag117.xml"/><Relationship Id="rId47" Type="http://schemas.openxmlformats.org/officeDocument/2006/relationships/tags" Target="../tags/tag116.xml"/><Relationship Id="rId46" Type="http://schemas.openxmlformats.org/officeDocument/2006/relationships/tags" Target="../tags/tag115.xml"/><Relationship Id="rId45" Type="http://schemas.openxmlformats.org/officeDocument/2006/relationships/tags" Target="../tags/tag114.xml"/><Relationship Id="rId44" Type="http://schemas.openxmlformats.org/officeDocument/2006/relationships/tags" Target="../tags/tag113.xml"/><Relationship Id="rId43" Type="http://schemas.openxmlformats.org/officeDocument/2006/relationships/tags" Target="../tags/tag112.xml"/><Relationship Id="rId42" Type="http://schemas.openxmlformats.org/officeDocument/2006/relationships/tags" Target="../tags/tag111.xml"/><Relationship Id="rId41" Type="http://schemas.openxmlformats.org/officeDocument/2006/relationships/tags" Target="../tags/tag110.xml"/><Relationship Id="rId40" Type="http://schemas.openxmlformats.org/officeDocument/2006/relationships/tags" Target="../tags/tag109.xml"/><Relationship Id="rId4" Type="http://schemas.openxmlformats.org/officeDocument/2006/relationships/tags" Target="../tags/tag73.xml"/><Relationship Id="rId39" Type="http://schemas.openxmlformats.org/officeDocument/2006/relationships/tags" Target="../tags/tag108.xml"/><Relationship Id="rId38" Type="http://schemas.openxmlformats.org/officeDocument/2006/relationships/tags" Target="../tags/tag107.xml"/><Relationship Id="rId37" Type="http://schemas.openxmlformats.org/officeDocument/2006/relationships/tags" Target="../tags/tag106.xml"/><Relationship Id="rId36" Type="http://schemas.openxmlformats.org/officeDocument/2006/relationships/tags" Target="../tags/tag105.xml"/><Relationship Id="rId35" Type="http://schemas.openxmlformats.org/officeDocument/2006/relationships/tags" Target="../tags/tag104.xml"/><Relationship Id="rId34" Type="http://schemas.openxmlformats.org/officeDocument/2006/relationships/tags" Target="../tags/tag103.xml"/><Relationship Id="rId33" Type="http://schemas.openxmlformats.org/officeDocument/2006/relationships/tags" Target="../tags/tag102.xml"/><Relationship Id="rId32" Type="http://schemas.openxmlformats.org/officeDocument/2006/relationships/tags" Target="../tags/tag101.xml"/><Relationship Id="rId31" Type="http://schemas.openxmlformats.org/officeDocument/2006/relationships/tags" Target="../tags/tag100.xml"/><Relationship Id="rId30" Type="http://schemas.openxmlformats.org/officeDocument/2006/relationships/tags" Target="../tags/tag99.xml"/><Relationship Id="rId3" Type="http://schemas.openxmlformats.org/officeDocument/2006/relationships/tags" Target="../tags/tag72.xml"/><Relationship Id="rId29" Type="http://schemas.openxmlformats.org/officeDocument/2006/relationships/tags" Target="../tags/tag98.xml"/><Relationship Id="rId28" Type="http://schemas.openxmlformats.org/officeDocument/2006/relationships/tags" Target="../tags/tag97.xml"/><Relationship Id="rId27" Type="http://schemas.openxmlformats.org/officeDocument/2006/relationships/tags" Target="../tags/tag96.xml"/><Relationship Id="rId26" Type="http://schemas.openxmlformats.org/officeDocument/2006/relationships/tags" Target="../tags/tag95.xml"/><Relationship Id="rId25" Type="http://schemas.openxmlformats.org/officeDocument/2006/relationships/tags" Target="../tags/tag94.xml"/><Relationship Id="rId24" Type="http://schemas.openxmlformats.org/officeDocument/2006/relationships/tags" Target="../tags/tag93.xml"/><Relationship Id="rId23" Type="http://schemas.openxmlformats.org/officeDocument/2006/relationships/tags" Target="../tags/tag92.xml"/><Relationship Id="rId22" Type="http://schemas.openxmlformats.org/officeDocument/2006/relationships/tags" Target="../tags/tag91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1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SCSS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成熟、稳定和强大的专业级CSS扩展语言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38005" y="5307965"/>
            <a:ext cx="1620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 - </a:t>
            </a:r>
            <a:r>
              <a:rPr lang="zh-CN" altLang="en-US"/>
              <a:t>张腾跃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0425" y="1557655"/>
            <a:ext cx="4908550" cy="5041265"/>
          </a:xfrm>
        </p:spPr>
        <p:txBody>
          <a:bodyPr/>
          <a:p>
            <a:pPr marL="0" indent="0">
              <a:buNone/>
            </a:pPr>
            <a:r>
              <a:rPr lang="zh-CN" altLang="en-US"/>
              <a:t>.error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border: 1px #f00;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background-color: #fdd;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@media print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.seriousError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@extend .error;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border-width: 3px;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65570" y="1557655"/>
            <a:ext cx="4316730" cy="4441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/>
              <a:t>@</a:t>
            </a: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media print {</a:t>
            </a:r>
            <a:endParaRPr lang="zh-CN" altLang="en-US" sz="1600" spc="15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.error {</a:t>
            </a:r>
            <a:endParaRPr lang="zh-CN" altLang="en-US" sz="1600" spc="15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  border: 1px #f00;</a:t>
            </a:r>
            <a:endParaRPr lang="zh-CN" altLang="en-US" sz="1600" spc="15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  background-color: #fdd;</a:t>
            </a:r>
            <a:endParaRPr lang="zh-CN" altLang="en-US" sz="1600" spc="15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}</a:t>
            </a:r>
            <a:endParaRPr lang="zh-CN" altLang="en-US" sz="1600" spc="15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.seriousError {</a:t>
            </a:r>
            <a:endParaRPr lang="zh-CN" altLang="en-US" sz="1600" spc="15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  @extend .error;</a:t>
            </a:r>
            <a:endParaRPr lang="zh-CN" altLang="en-US" sz="1600" spc="15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  border-width: 3px;</a:t>
            </a:r>
            <a:endParaRPr lang="zh-CN" altLang="en-US" sz="1600" spc="15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16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 }</a:t>
            </a:r>
            <a:endParaRPr lang="zh-CN" altLang="en-US" sz="1600" spc="15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混合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 sz="1800"/>
              <a:t>申明 @mixin 与使用 @include， 也可以在最外层引用混合样式，不会直接定义属性，也不可以使用父选择器。为便于书写，@mixin 可以用 = 表示，而 @include 可以用 + 表示</a:t>
            </a:r>
            <a:endParaRPr lang="zh-CN" altLang="en-US" sz="1800"/>
          </a:p>
          <a:p>
            <a:r>
              <a:rPr lang="zh-CN" altLang="en-US" sz="1800"/>
              <a:t>参数可以有默认值， </a:t>
            </a:r>
            <a:endParaRPr lang="zh-CN" altLang="en-US" sz="1800"/>
          </a:p>
          <a:p>
            <a:r>
              <a:rPr lang="zh-CN" altLang="en-US" sz="1800"/>
              <a:t>参数可以传递片段</a:t>
            </a:r>
            <a:endParaRPr lang="zh-CN" altLang="en-US" sz="1800"/>
          </a:p>
          <a:p>
            <a:r>
              <a:rPr lang="zh-CN" altLang="en-US" sz="1800"/>
              <a:t>关键词参数: 使用mixin时传递参数的形式为key: value 可以打乱顺序 函数会根据key来去参数值</a:t>
            </a:r>
            <a:endParaRPr lang="zh-CN" altLang="en-US" sz="1800"/>
          </a:p>
          <a:p>
            <a:r>
              <a:rPr lang="zh-CN" altLang="en-US" sz="1800"/>
              <a:t>参数变量。 1@mixin中使用变量...表示不确定参数；2. @include中使用 数组延展参数</a:t>
            </a:r>
            <a:endParaRPr lang="zh-CN" altLang="en-US" sz="1800"/>
          </a:p>
          <a:p>
            <a:r>
              <a:rPr lang="zh-CN" altLang="en-US" sz="1800"/>
              <a:t>关键词参数和参数变量可以一起使用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内建指令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 sz="2400"/>
              <a:t>循环指令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@for </a:t>
            </a:r>
            <a:r>
              <a:rPr lang="zh-CN" altLang="en-US"/>
              <a:t>start和end必须为整数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@for $var from &lt;start&gt; through &lt;end&gt;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@for $var from &lt;start&gt; to &lt;end&gt;</a:t>
            </a: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@each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@each $var in &lt;list&gt;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@each $v1 $v2 in (a,b) , (c,d)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@each $k $v in (k1: v1, k2: v2) </a:t>
            </a: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@while </a:t>
            </a:r>
            <a:r>
              <a:rPr lang="en-US" altLang="zh-CN"/>
              <a:t>express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内建指令 </a:t>
            </a:r>
            <a:r>
              <a:rPr lang="en-US" altLang="zh-CN"/>
              <a:t>- </a:t>
            </a:r>
            <a:r>
              <a:t>函数与控制指令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函数指令</a:t>
            </a:r>
            <a:endParaRPr lang="zh-CN" altLang="en-US" sz="2000"/>
          </a:p>
          <a:p>
            <a:pPr marL="457200" lvl="1" indent="0">
              <a:buNone/>
            </a:pPr>
            <a:r>
              <a:rPr lang="en-US" altLang="zh-CN" sz="2000"/>
              <a:t>@function </a:t>
            </a:r>
            <a:r>
              <a:rPr sz="2000"/>
              <a:t>和 </a:t>
            </a:r>
            <a:r>
              <a:rPr lang="en-US" altLang="zh-CN" sz="2000"/>
              <a:t>@return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控制指令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if(expression, one, two) ==&gt; expression ? one : two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@if $num &gt; 1 {}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@else if $num &gt; 10 {}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@else {}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内建指令 </a:t>
            </a:r>
            <a:r>
              <a:rPr lang="en-US" altLang="zh-CN"/>
              <a:t>- </a:t>
            </a:r>
            <a:r>
              <a:t>调试指令和其他指令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调试指令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@debug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@warn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@error</a:t>
            </a:r>
            <a:endParaRPr lang="en-US" altLang="zh-CN"/>
          </a:p>
          <a:p>
            <a:pPr marL="457200" lvl="1" indent="0">
              <a:buNone/>
            </a:pPr>
            <a:r>
              <a:t>功能类似于</a:t>
            </a:r>
            <a:r>
              <a:rPr lang="en-US" altLang="zh-CN"/>
              <a:t>console.debug console.warn console.error</a:t>
            </a:r>
            <a:endParaRPr lang="zh-CN" altLang="en-US"/>
          </a:p>
          <a:p>
            <a:r>
              <a:rPr lang="zh-CN" altLang="en-US"/>
              <a:t>其他指令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@charset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@at-root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@media 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导入和输出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导入</a:t>
            </a:r>
          </a:p>
          <a:p>
            <a:pPr marL="457200" lvl="1" indent="0">
              <a:buNone/>
            </a:pPr>
            <a:r>
              <a:t>约定局部的scss文件已下划线 _ 开头，引入时不带</a:t>
            </a:r>
            <a:r>
              <a:rPr lang="en-US" altLang="zh-CN"/>
              <a:t>_</a:t>
            </a:r>
          </a:p>
          <a:p>
            <a:pPr marL="457200" lvl="1" indent="0">
              <a:buNone/>
            </a:pPr>
            <a:r>
              <a:t>使用 ！default 可以防止申明的变量被导入的文件覆盖</a:t>
            </a:r>
          </a:p>
          <a:p>
            <a:pPr marL="457200" lvl="1" indent="0">
              <a:buNone/>
            </a:pPr>
            <a:endParaRPr lang="en-US" altLang="zh-CN"/>
          </a:p>
          <a:p>
            <a:pPr lvl="0"/>
            <a:r>
              <a:t>输出</a:t>
            </a:r>
          </a:p>
          <a:p>
            <a:pPr marL="457200" lvl="1" indent="0">
              <a:buNone/>
            </a:pPr>
            <a:r>
              <a:t>Nested （嵌套）样式是 Sass 默认的输出格式，能够清晰反映 CSS 与 HTML 的结构关系。</a:t>
            </a:r>
          </a:p>
          <a:p>
            <a:pPr marL="457200" lvl="1" indent="0">
              <a:buNone/>
            </a:pPr>
            <a:r>
              <a:t>Expanded 输出更像是手写的样式，选择器、属性等各占用一行，属性根据选择器缩进，而选择器不做</a:t>
            </a:r>
          </a:p>
          <a:p>
            <a:pPr marL="457200" lvl="1" indent="0">
              <a:buNone/>
            </a:pPr>
            <a:r>
              <a:t>Compact 输出方式比起上面两种占用的空间更少，每条 CSS 规则只占一行，包含其下的所有属性。</a:t>
            </a:r>
          </a:p>
          <a:p>
            <a:pPr marL="457200" lvl="1" indent="0">
              <a:buNone/>
            </a:pPr>
            <a:r>
              <a:t>Compressed 输出方式删除所有无意义的空格、空白行、以及注释，力求将文件体积压缩到最小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scss</a:t>
            </a:r>
            <a:r>
              <a:t>和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vue-cli 2.0</a:t>
            </a:r>
            <a:endParaRPr lang="en-US" altLang="zh-CN"/>
          </a:p>
          <a:p>
            <a:pPr marL="0" indent="0">
              <a:buNone/>
            </a:pPr>
            <a:r>
              <a:t>依赖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node-sass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sass-loader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vue-cli 3.0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t>在</a:t>
            </a:r>
            <a:r>
              <a:rPr lang="en-US" altLang="zh-CN"/>
              <a:t>create</a:t>
            </a:r>
            <a:r>
              <a:t>时选择 </a:t>
            </a:r>
            <a:r>
              <a:rPr lang="en-US" altLang="zh-CN"/>
              <a:t>sass/scss </a:t>
            </a:r>
            <a:r>
              <a:t>即可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使用时</a:t>
            </a:r>
          </a:p>
          <a:p>
            <a:pPr marL="0" indent="0">
              <a:buNone/>
            </a:pPr>
            <a:r>
              <a:rPr lang="en-US" altLang="zh-CN"/>
              <a:t>&lt;style lang=”scss” scoped&gt;&lt;/style&gt;</a:t>
            </a:r>
            <a:r>
              <a:t>即可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95070"/>
            <a:ext cx="10852150" cy="5309870"/>
          </a:xfrm>
        </p:spPr>
        <p:txBody>
          <a:bodyPr/>
          <a:p>
            <a:pPr lvl="2"/>
            <a:r>
              <a:rPr lang="zh-CN" altLang="en-US" sz="1800"/>
              <a:t>简介</a:t>
            </a:r>
            <a:endParaRPr lang="zh-CN" altLang="en-US" sz="1800"/>
          </a:p>
          <a:p>
            <a:pPr lvl="2"/>
            <a:r>
              <a:rPr lang="zh-CN" altLang="en-US" sz="1800"/>
              <a:t>变量</a:t>
            </a:r>
            <a:endParaRPr lang="zh-CN" altLang="en-US" sz="1800"/>
          </a:p>
          <a:p>
            <a:pPr lvl="2"/>
            <a:r>
              <a:rPr sz="1800">
                <a:sym typeface="+mn-ea"/>
              </a:rPr>
              <a:t>数据类型</a:t>
            </a:r>
            <a:endParaRPr sz="1800">
              <a:sym typeface="+mn-ea"/>
            </a:endParaRPr>
          </a:p>
          <a:p>
            <a:pPr lvl="2"/>
            <a:r>
              <a:rPr lang="zh-CN" altLang="en-US" sz="1800"/>
              <a:t>运算</a:t>
            </a:r>
            <a:endParaRPr lang="zh-CN" altLang="en-US" sz="1800"/>
          </a:p>
          <a:p>
            <a:pPr lvl="2"/>
            <a:r>
              <a:rPr lang="zh-CN" altLang="en-US" sz="1800"/>
              <a:t>嵌套规则</a:t>
            </a:r>
            <a:endParaRPr lang="zh-CN" altLang="en-US" sz="1800"/>
          </a:p>
          <a:p>
            <a:pPr lvl="2"/>
            <a:r>
              <a:rPr lang="zh-CN" altLang="en-US" sz="1800"/>
              <a:t>继承</a:t>
            </a:r>
            <a:endParaRPr lang="zh-CN" altLang="en-US" sz="1800"/>
          </a:p>
          <a:p>
            <a:pPr lvl="2"/>
            <a:r>
              <a:rPr lang="zh-CN" altLang="en-US" sz="1800"/>
              <a:t>混合</a:t>
            </a:r>
            <a:endParaRPr lang="zh-CN" altLang="en-US" sz="1800"/>
          </a:p>
          <a:p>
            <a:pPr lvl="2"/>
            <a:r>
              <a:rPr lang="zh-CN" altLang="en-US" sz="1800"/>
              <a:t>内建指令</a:t>
            </a:r>
            <a:endParaRPr lang="zh-CN" altLang="en-US" sz="1800"/>
          </a:p>
          <a:p>
            <a:pPr lvl="2"/>
            <a:r>
              <a:rPr lang="zh-CN" altLang="en-US" sz="1800"/>
              <a:t>导入和输出</a:t>
            </a:r>
            <a:endParaRPr lang="zh-CN" altLang="en-US" sz="1800"/>
          </a:p>
          <a:p>
            <a:pPr lvl="2"/>
            <a:r>
              <a:rPr lang="en-US" altLang="zh-CN" sz="1800"/>
              <a:t>scss</a:t>
            </a:r>
            <a:r>
              <a:rPr sz="1800"/>
              <a:t>与</a:t>
            </a:r>
            <a:r>
              <a:rPr lang="en-US" altLang="zh-CN" sz="1800"/>
              <a:t>webpack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s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0" y="3272155"/>
            <a:ext cx="3624580" cy="2246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1800">
                <a:cs typeface="+mn-lt"/>
              </a:rPr>
              <a:t>什么是css预处理器？css预处理器是用一种专门的语言，进行网页的样式设计，之后在被编译为正常的css文件，以供项目使用。使用css预处理语言的好处：是css更加简洁、方便修改、可读性强、适应新强并且更易于代码的维护。</a:t>
            </a:r>
            <a:endParaRPr lang="zh-CN" altLang="en-US" sz="1800">
              <a:cs typeface="+mn-lt"/>
            </a:endParaRPr>
          </a:p>
          <a:p>
            <a:pPr marL="0" indent="0">
              <a:buNone/>
            </a:pPr>
            <a:endParaRPr lang="zh-CN" altLang="en-US" sz="1800">
              <a:cs typeface="+mn-lt"/>
            </a:endParaRPr>
          </a:p>
          <a:p>
            <a:pPr marL="0" indent="0">
              <a:buNone/>
            </a:pPr>
            <a:r>
              <a:rPr lang="en-US" altLang="zh-CN" sz="1800">
                <a:cs typeface="+mn-lt"/>
                <a:sym typeface="+mn-ea"/>
              </a:rPr>
              <a:t>	</a:t>
            </a:r>
            <a:r>
              <a:rPr sz="1800">
                <a:cs typeface="+mn-lt"/>
                <a:sym typeface="+mn-ea"/>
              </a:rPr>
              <a:t>Sass是成熟、稳定、强大的CSS预处理器，而SCSS是Sass3版本当中引入的新语法特性，完全兼容CSS3的同时继承了Sass强大的动态功能。</a:t>
            </a:r>
            <a:r>
              <a:rPr sz="1800">
                <a:cs typeface="+mn-lt"/>
                <a:sym typeface="+mn-ea"/>
              </a:rPr>
              <a:t>sass和html一样有严格的缩进风格，和css编写规范有着很大的出入，是不使用花括号和分号的。而scss的编写规范基本和css一致。</a:t>
            </a:r>
            <a:endParaRPr lang="zh-CN" altLang="en-US" sz="1800"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示例：</a:t>
            </a:r>
            <a:endParaRPr lang="zh-CN" altLang="en-US"/>
          </a:p>
          <a:p>
            <a:pPr marL="457200" lvl="1" indent="0">
              <a:buNone/>
            </a:pPr>
            <a:r>
              <a:rPr>
                <a:sym typeface="+mn-ea"/>
              </a:rPr>
              <a:t>$color: #ccc;</a:t>
            </a:r>
            <a:endParaRPr lang="zh-CN" altLang="en-US"/>
          </a:p>
          <a:p>
            <a:pPr marL="457200" lvl="1" indent="0">
              <a:buNone/>
            </a:pPr>
            <a:r>
              <a:rPr>
                <a:sym typeface="+mn-ea"/>
              </a:rPr>
              <a:t>$unit: 1px;</a:t>
            </a:r>
            <a:endParaRPr lang="zh-CN" altLang="en-US"/>
          </a:p>
          <a:p>
            <a:pPr marL="457200" lvl="1" indent="0">
              <a:buNone/>
            </a:pPr>
            <a:r>
              <a:rPr>
                <a:sym typeface="+mn-ea"/>
              </a:rPr>
              <a:t>$border</a:t>
            </a:r>
            <a:r>
              <a:rPr lang="en-US" altLang="zh-CN">
                <a:sym typeface="+mn-ea"/>
              </a:rPr>
              <a:t>-red</a:t>
            </a:r>
            <a:r>
              <a:rPr>
                <a:sym typeface="+mn-ea"/>
              </a:rPr>
              <a:t>: 1px solid red;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命名规则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t>变量名</a:t>
            </a:r>
            <a:r>
              <a:rPr>
                <a:sym typeface="+mn-ea"/>
              </a:rPr>
              <a:t>必须以 $ 开头</a:t>
            </a:r>
            <a:endParaRPr>
              <a:sym typeface="+mn-ea"/>
            </a:endParaRPr>
          </a:p>
          <a:p>
            <a:pPr marL="800100" lvl="1" indent="-342900">
              <a:buAutoNum type="arabicPeriod"/>
            </a:pPr>
            <a:r>
              <a:rPr>
                <a:sym typeface="+mn-ea"/>
              </a:rPr>
              <a:t>变量名可以使用字符、数字、下划线、中划线， 区分大小写</a:t>
            </a:r>
            <a:endParaRPr>
              <a:sym typeface="+mn-ea"/>
            </a:endParaRPr>
          </a:p>
          <a:p>
            <a:pPr marL="800100" lvl="1" indent="-342900">
              <a:buAutoNum type="arabicPeriod"/>
            </a:pPr>
            <a:r>
              <a:rPr>
                <a:sym typeface="+mn-ea"/>
              </a:rPr>
              <a:t>变量是否有作用域？</a:t>
            </a:r>
            <a:endParaRPr>
              <a:sym typeface="+mn-ea"/>
            </a:endParaRPr>
          </a:p>
          <a:p>
            <a:pPr marL="457200" lvl="1" indent="0">
              <a:buNone/>
            </a:pPr>
            <a:r>
              <a:rPr>
                <a:sym typeface="+mn-ea"/>
              </a:rPr>
              <a:t> </a:t>
            </a:r>
            <a:r>
              <a:rPr>
                <a:solidFill>
                  <a:srgbClr val="FF0000"/>
                </a:solidFill>
                <a:sym typeface="+mn-ea"/>
              </a:rPr>
              <a:t>全局作用域和块级作用域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19090" y="743585"/>
            <a:ext cx="61029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$color-g: #fff;</a:t>
            </a:r>
            <a:endParaRPr lang="zh-CN" altLang="en-US"/>
          </a:p>
          <a:p>
            <a:r>
              <a:rPr lang="zh-CN" altLang="en-US"/>
              <a:t>.test-part-var {</a:t>
            </a:r>
            <a:endParaRPr lang="zh-CN" altLang="en-US"/>
          </a:p>
          <a:p>
            <a:r>
              <a:rPr lang="zh-CN" altLang="en-US"/>
              <a:t>	.zero {</a:t>
            </a:r>
            <a:endParaRPr lang="zh-CN" altLang="en-US"/>
          </a:p>
          <a:p>
            <a:r>
              <a:rPr lang="zh-CN" altLang="en-US"/>
              <a:t>		color: $color-g;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.one {</a:t>
            </a:r>
            <a:endParaRPr lang="zh-CN" altLang="en-US"/>
          </a:p>
          <a:p>
            <a:r>
              <a:rPr lang="zh-CN" altLang="en-US"/>
              <a:t>		$color-1: #ccc;</a:t>
            </a:r>
            <a:endParaRPr lang="zh-CN" altLang="en-US"/>
          </a:p>
          <a:p>
            <a:r>
              <a:rPr lang="zh-CN" altLang="en-US"/>
              <a:t>		border: 1px solid $color-1;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.two {</a:t>
            </a:r>
            <a:endParaRPr lang="zh-CN" altLang="en-US"/>
          </a:p>
          <a:p>
            <a:r>
              <a:rPr lang="zh-CN" altLang="en-US"/>
              <a:t>		background: $color-1;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NULL：</a:t>
            </a:r>
            <a:r>
              <a:rPr lang="zh-CN" altLang="en-US">
                <a:solidFill>
                  <a:srgbClr val="FF0000"/>
                </a:solidFill>
              </a:rPr>
              <a:t>length = 1 表示是一个存在的实体；不能使用null + String;</a:t>
            </a:r>
            <a:endParaRPr lang="zh-CN" altLang="en-US"/>
          </a:p>
          <a:p>
            <a:r>
              <a:rPr lang="zh-CN" altLang="en-US"/>
              <a:t>Booleans：null 和 false 为false 其他都为true</a:t>
            </a:r>
            <a:endParaRPr lang="zh-CN" altLang="en-US"/>
          </a:p>
          <a:p>
            <a:r>
              <a:rPr lang="zh-CN" altLang="en-US"/>
              <a:t>Number： </a:t>
            </a:r>
            <a:r>
              <a:rPr lang="en-US" altLang="zh-CN"/>
              <a:t>1</a:t>
            </a:r>
            <a:r>
              <a:t>， </a:t>
            </a:r>
            <a:r>
              <a:rPr lang="en-US" altLang="zh-CN"/>
              <a:t>1px</a:t>
            </a:r>
            <a:endParaRPr lang="zh-CN" altLang="en-US"/>
          </a:p>
          <a:p>
            <a:r>
              <a:rPr lang="zh-CN" altLang="en-US"/>
              <a:t>String</a:t>
            </a:r>
            <a:endParaRPr lang="zh-CN" altLang="en-US"/>
          </a:p>
          <a:p>
            <a:r>
              <a:rPr lang="zh-CN" altLang="en-US"/>
              <a:t>Color： 可以是表示颜色的英文单词；可以是rgb, rgba, hsl, hsla；可以是内置的颜色函数</a:t>
            </a:r>
            <a:endParaRPr lang="zh-CN" altLang="en-US"/>
          </a:p>
          <a:p>
            <a:r>
              <a:rPr lang="zh-CN" altLang="en-US"/>
              <a:t>List：可以使用 空格 或 逗号 隔开整个元素；数组元素可以是子数组</a:t>
            </a:r>
            <a:endParaRPr lang="zh-CN" altLang="en-US"/>
          </a:p>
          <a:p>
            <a:r>
              <a:rPr lang="zh-CN" altLang="en-US"/>
              <a:t>Map：必须以（）包裹，形式为（k1: v1, k2: v2）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运算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0415" y="1586865"/>
            <a:ext cx="47644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$one: 1;</a:t>
            </a:r>
            <a:endParaRPr lang="zh-CN" altLang="en-US"/>
          </a:p>
          <a:p>
            <a:r>
              <a:rPr lang="zh-CN" altLang="en-US"/>
              <a:t>$four: 4;</a:t>
            </a:r>
            <a:endParaRPr lang="zh-CN" altLang="en-US"/>
          </a:p>
          <a:p>
            <a:r>
              <a:rPr lang="zh-CN" altLang="en-US"/>
              <a:t>$onePX: 1px;</a:t>
            </a:r>
            <a:endParaRPr lang="zh-CN" altLang="en-US"/>
          </a:p>
          <a:p>
            <a:r>
              <a:rPr lang="zh-CN" altLang="en-US"/>
              <a:t>$fivePX: 5px;</a:t>
            </a:r>
            <a:endParaRPr lang="zh-CN" altLang="en-US"/>
          </a:p>
          <a:p>
            <a:r>
              <a:rPr lang="zh-CN" altLang="en-US"/>
              <a:t>$px: px;</a:t>
            </a:r>
            <a:endParaRPr lang="zh-CN" altLang="en-US"/>
          </a:p>
          <a:p>
            <a:r>
              <a:rPr lang="zh-CN" altLang="en-US"/>
              <a:t>$strPX: "px";</a:t>
            </a:r>
            <a:endParaRPr lang="zh-CN" altLang="en-US"/>
          </a:p>
          <a:p>
            <a:r>
              <a:rPr lang="zh-CN" altLang="en-US"/>
              <a:t>$color-2: #fff;</a:t>
            </a:r>
            <a:endParaRPr lang="zh-CN" altLang="en-US"/>
          </a:p>
          <a:p>
            <a:r>
              <a:rPr lang="zh-CN" altLang="en-US"/>
              <a:t>$color-3: #adc;</a:t>
            </a:r>
            <a:endParaRPr lang="zh-CN" altLang="en-US"/>
          </a:p>
          <a:p>
            <a:r>
              <a:rPr lang="zh-CN" altLang="en-US"/>
              <a:t>$rgb-1: rgb(255, 255, 255); // #fff</a:t>
            </a:r>
            <a:endParaRPr lang="zh-CN" altLang="en-US"/>
          </a:p>
          <a:p>
            <a:r>
              <a:rPr lang="zh-CN" altLang="en-US"/>
              <a:t>$rgb-2: rgb(170, 221, 204); // #abc</a:t>
            </a:r>
            <a:endParaRPr lang="zh-CN" altLang="en-US"/>
          </a:p>
          <a:p>
            <a:r>
              <a:rPr lang="zh-CN" altLang="en-US"/>
              <a:t>$rgba-same-1: rgba(255, 255, 255, .5);</a:t>
            </a:r>
            <a:endParaRPr lang="zh-CN" altLang="en-US"/>
          </a:p>
          <a:p>
            <a:r>
              <a:rPr lang="zh-CN" altLang="en-US"/>
              <a:t>$rgba-same-2: rgba(170, 221, 204, .5);</a:t>
            </a:r>
            <a:endParaRPr lang="zh-CN" altLang="en-US"/>
          </a:p>
          <a:p>
            <a:r>
              <a:rPr lang="zh-CN" altLang="en-US"/>
              <a:t>$rgba-diff-1: rgba(255, 255, 255, 1);</a:t>
            </a:r>
            <a:endParaRPr lang="zh-CN" altLang="en-US"/>
          </a:p>
          <a:p>
            <a:r>
              <a:rPr lang="zh-CN" altLang="en-US"/>
              <a:t>$rgba-diff-2: rgba(170, 221, 204, .5);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47615" y="1310005"/>
            <a:ext cx="70142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.test-operation {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width: ($four - $One) * 10px % $four + $onePX;</a:t>
            </a:r>
            <a:endParaRPr lang="zh-CN" altLang="en-US"/>
          </a:p>
          <a:p>
            <a:r>
              <a:rPr lang="zh-CN" altLang="en-US"/>
              <a:t>	height: $onePX * $onePX;</a:t>
            </a:r>
            <a:endParaRPr lang="zh-CN" altLang="en-US"/>
          </a:p>
          <a:p>
            <a:r>
              <a:rPr lang="zh-CN" altLang="en-US"/>
              <a:t>	margin-top: $one + $onePX;</a:t>
            </a:r>
            <a:endParaRPr lang="zh-CN" altLang="en-US"/>
          </a:p>
          <a:p>
            <a:r>
              <a:rPr lang="zh-CN" altLang="en-US"/>
              <a:t>	margin-left: $one + $px;</a:t>
            </a:r>
            <a:endParaRPr lang="zh-CN" altLang="en-US"/>
          </a:p>
          <a:p>
            <a:r>
              <a:rPr lang="zh-CN" altLang="en-US"/>
              <a:t>	margin-right: $one + $strPX; </a:t>
            </a:r>
            <a:endParaRPr lang="zh-CN" altLang="en-US"/>
          </a:p>
          <a:p>
            <a:r>
              <a:rPr lang="zh-CN" altLang="en-US"/>
              <a:t>	margin-bottom: $one * 1px;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font-size: $four &gt; $one;</a:t>
            </a:r>
            <a:endParaRPr lang="zh-CN" altLang="en-US"/>
          </a:p>
          <a:p>
            <a:r>
              <a:rPr lang="zh-CN" altLang="en-US"/>
              <a:t>	display: not $one; // false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color: $color-2 - $color-3;</a:t>
            </a:r>
            <a:endParaRPr lang="zh-CN" altLang="en-US"/>
          </a:p>
          <a:p>
            <a:r>
              <a:rPr lang="zh-CN" altLang="en-US"/>
              <a:t>	background: $rgb-1 - $rgb-2;</a:t>
            </a:r>
            <a:endParaRPr lang="zh-CN" altLang="en-US"/>
          </a:p>
          <a:p>
            <a:r>
              <a:rPr lang="zh-CN" altLang="en-US"/>
              <a:t>	border-top-color: $rgba-same-1 - $rgba-same-2; </a:t>
            </a:r>
            <a:endParaRPr lang="zh-CN" altLang="en-US"/>
          </a:p>
          <a:p>
            <a:r>
              <a:rPr lang="zh-CN" altLang="en-US"/>
              <a:t>	border-bottom-color: $rgba-diff-1 - $rgba-diff-2;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运算</a:t>
            </a:r>
            <a:endParaRPr lang="zh-CN" altLang="en-US"/>
          </a:p>
        </p:txBody>
      </p:sp>
      <p:sp>
        <p:nvSpPr>
          <p:cNvPr id="25" name="Freeform 35"/>
          <p:cNvSpPr/>
          <p:nvPr>
            <p:custDataLst>
              <p:tags r:id="rId1"/>
            </p:custDataLst>
          </p:nvPr>
        </p:nvSpPr>
        <p:spPr bwMode="auto">
          <a:xfrm>
            <a:off x="1907293" y="1683727"/>
            <a:ext cx="2019531" cy="1903266"/>
          </a:xfrm>
          <a:custGeom>
            <a:avLst/>
            <a:gdLst>
              <a:gd name="T0" fmla="*/ 790 w 1302"/>
              <a:gd name="T1" fmla="*/ 7 h 1231"/>
              <a:gd name="T2" fmla="*/ 848 w 1302"/>
              <a:gd name="T3" fmla="*/ 0 h 1231"/>
              <a:gd name="T4" fmla="*/ 863 w 1302"/>
              <a:gd name="T5" fmla="*/ 483 h 1231"/>
              <a:gd name="T6" fmla="*/ 922 w 1302"/>
              <a:gd name="T7" fmla="*/ 867 h 1231"/>
              <a:gd name="T8" fmla="*/ 460 w 1302"/>
              <a:gd name="T9" fmla="*/ 850 h 1231"/>
              <a:gd name="T10" fmla="*/ 4 w 1302"/>
              <a:gd name="T11" fmla="*/ 869 h 1231"/>
              <a:gd name="T12" fmla="*/ 1 w 1302"/>
              <a:gd name="T13" fmla="*/ 623 h 1231"/>
              <a:gd name="T14" fmla="*/ 54 w 1302"/>
              <a:gd name="T15" fmla="*/ 221 h 1231"/>
              <a:gd name="T16" fmla="*/ 576 w 1302"/>
              <a:gd name="T17" fmla="*/ 109 h 1231"/>
              <a:gd name="T18" fmla="*/ 790 w 1302"/>
              <a:gd name="T19" fmla="*/ 7 h 12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02"/>
              <a:gd name="T31" fmla="*/ 0 h 1231"/>
              <a:gd name="T32" fmla="*/ 1302 w 1302"/>
              <a:gd name="T33" fmla="*/ 1231 h 123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02" h="1231">
                <a:moveTo>
                  <a:pt x="1115" y="10"/>
                </a:moveTo>
                <a:cubicBezTo>
                  <a:pt x="1197" y="0"/>
                  <a:pt x="1197" y="0"/>
                  <a:pt x="1197" y="0"/>
                </a:cubicBezTo>
                <a:cubicBezTo>
                  <a:pt x="1197" y="0"/>
                  <a:pt x="1186" y="352"/>
                  <a:pt x="1218" y="684"/>
                </a:cubicBezTo>
                <a:cubicBezTo>
                  <a:pt x="1241" y="915"/>
                  <a:pt x="1302" y="1228"/>
                  <a:pt x="1302" y="1228"/>
                </a:cubicBezTo>
                <a:cubicBezTo>
                  <a:pt x="1302" y="1228"/>
                  <a:pt x="977" y="1199"/>
                  <a:pt x="650" y="1204"/>
                </a:cubicBezTo>
                <a:cubicBezTo>
                  <a:pt x="324" y="1208"/>
                  <a:pt x="6" y="1231"/>
                  <a:pt x="6" y="1231"/>
                </a:cubicBezTo>
                <a:cubicBezTo>
                  <a:pt x="6" y="1231"/>
                  <a:pt x="0" y="1152"/>
                  <a:pt x="1" y="883"/>
                </a:cubicBezTo>
                <a:cubicBezTo>
                  <a:pt x="1" y="613"/>
                  <a:pt x="76" y="313"/>
                  <a:pt x="76" y="313"/>
                </a:cubicBezTo>
                <a:cubicBezTo>
                  <a:pt x="813" y="155"/>
                  <a:pt x="813" y="155"/>
                  <a:pt x="813" y="155"/>
                </a:cubicBezTo>
                <a:lnTo>
                  <a:pt x="1115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p>
            <a:endParaRPr lang="zh-CN" altLang="zh-CN"/>
          </a:p>
        </p:txBody>
      </p:sp>
      <p:sp>
        <p:nvSpPr>
          <p:cNvPr id="26" name="Freeform 36"/>
          <p:cNvSpPr/>
          <p:nvPr>
            <p:custDataLst>
              <p:tags r:id="rId2"/>
            </p:custDataLst>
          </p:nvPr>
        </p:nvSpPr>
        <p:spPr bwMode="auto">
          <a:xfrm>
            <a:off x="1814830" y="1669079"/>
            <a:ext cx="2000306" cy="1863901"/>
          </a:xfrm>
          <a:custGeom>
            <a:avLst/>
            <a:gdLst/>
            <a:ahLst/>
            <a:cxnLst>
              <a:cxn ang="0">
                <a:pos x="1289" y="1174"/>
              </a:cxn>
              <a:cxn ang="0">
                <a:pos x="14" y="1203"/>
              </a:cxn>
              <a:cxn ang="0">
                <a:pos x="23" y="5"/>
              </a:cxn>
              <a:cxn ang="0">
                <a:pos x="1248" y="0"/>
              </a:cxn>
              <a:cxn ang="0">
                <a:pos x="1289" y="1174"/>
              </a:cxn>
            </a:cxnLst>
            <a:rect l="0" t="0" r="r" b="b"/>
            <a:pathLst>
              <a:path w="1289" h="1203">
                <a:moveTo>
                  <a:pt x="1289" y="1174"/>
                </a:moveTo>
                <a:cubicBezTo>
                  <a:pt x="864" y="1184"/>
                  <a:pt x="439" y="1194"/>
                  <a:pt x="14" y="1203"/>
                </a:cubicBezTo>
                <a:cubicBezTo>
                  <a:pt x="0" y="804"/>
                  <a:pt x="3" y="404"/>
                  <a:pt x="23" y="5"/>
                </a:cubicBezTo>
                <a:cubicBezTo>
                  <a:pt x="432" y="3"/>
                  <a:pt x="840" y="2"/>
                  <a:pt x="1248" y="0"/>
                </a:cubicBezTo>
                <a:cubicBezTo>
                  <a:pt x="1245" y="392"/>
                  <a:pt x="1259" y="783"/>
                  <a:pt x="1289" y="117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</a:ln>
        </p:spPr>
        <p:txBody>
          <a:bodyPr wrap="square" lIns="90000" tIns="46800" rIns="90000" bIns="46800" anchor="ctr" anchorCtr="0">
            <a:normAutofit/>
          </a:bodyPr>
          <a:p>
            <a:pPr algn="ctr"/>
            <a:r>
              <a:rPr lang="zh-CN" altLang="en-US" sz="1800"/>
              <a:t>基本运算：加 + 减 - 乘 * 除 / 取余 %</a:t>
            </a:r>
            <a:endParaRPr lang="da-DK" altLang="zh-CN"/>
          </a:p>
        </p:txBody>
      </p:sp>
      <p:sp>
        <p:nvSpPr>
          <p:cNvPr id="28" name="Line 3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26213" y="1831118"/>
            <a:ext cx="1831" cy="183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 fontScale="25000" lnSpcReduction="20000"/>
          </a:bodyPr>
          <a:p>
            <a:endParaRPr lang="zh-CN" altLang="en-US"/>
          </a:p>
        </p:txBody>
      </p:sp>
      <p:sp>
        <p:nvSpPr>
          <p:cNvPr id="29" name="Line 3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926213" y="1831118"/>
            <a:ext cx="1831" cy="183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 fontScale="25000" lnSpcReduction="20000"/>
          </a:bodyPr>
          <a:p>
            <a:endParaRPr lang="zh-CN" altLang="en-US"/>
          </a:p>
        </p:txBody>
      </p:sp>
      <p:sp>
        <p:nvSpPr>
          <p:cNvPr id="6" name="Freeform 40"/>
          <p:cNvSpPr/>
          <p:nvPr>
            <p:custDataLst>
              <p:tags r:id="rId5"/>
            </p:custDataLst>
          </p:nvPr>
        </p:nvSpPr>
        <p:spPr bwMode="auto">
          <a:xfrm>
            <a:off x="2662557" y="1741402"/>
            <a:ext cx="146475" cy="155630"/>
          </a:xfrm>
          <a:custGeom>
            <a:avLst/>
            <a:gdLst/>
            <a:ahLst/>
            <a:cxnLst>
              <a:cxn ang="0">
                <a:pos x="3" y="144"/>
              </a:cxn>
              <a:cxn ang="0">
                <a:pos x="104" y="0"/>
              </a:cxn>
              <a:cxn ang="0">
                <a:pos x="104" y="36"/>
              </a:cxn>
              <a:cxn ang="0">
                <a:pos x="154" y="56"/>
              </a:cxn>
              <a:cxn ang="0">
                <a:pos x="161" y="52"/>
              </a:cxn>
              <a:cxn ang="0">
                <a:pos x="26" y="164"/>
              </a:cxn>
              <a:cxn ang="0">
                <a:pos x="23" y="166"/>
              </a:cxn>
              <a:cxn ang="0">
                <a:pos x="3" y="158"/>
              </a:cxn>
              <a:cxn ang="0">
                <a:pos x="3" y="144"/>
              </a:cxn>
            </a:cxnLst>
            <a:rect l="0" t="0" r="r" b="b"/>
            <a:pathLst>
              <a:path w="161" h="169">
                <a:moveTo>
                  <a:pt x="3" y="144"/>
                </a:moveTo>
                <a:cubicBezTo>
                  <a:pt x="104" y="0"/>
                  <a:pt x="104" y="0"/>
                  <a:pt x="104" y="0"/>
                </a:cubicBezTo>
                <a:cubicBezTo>
                  <a:pt x="97" y="9"/>
                  <a:pt x="97" y="23"/>
                  <a:pt x="104" y="36"/>
                </a:cubicBezTo>
                <a:cubicBezTo>
                  <a:pt x="114" y="54"/>
                  <a:pt x="137" y="63"/>
                  <a:pt x="154" y="56"/>
                </a:cubicBezTo>
                <a:cubicBezTo>
                  <a:pt x="156" y="55"/>
                  <a:pt x="159" y="54"/>
                  <a:pt x="161" y="52"/>
                </a:cubicBezTo>
                <a:cubicBezTo>
                  <a:pt x="26" y="164"/>
                  <a:pt x="26" y="164"/>
                  <a:pt x="26" y="164"/>
                </a:cubicBezTo>
                <a:cubicBezTo>
                  <a:pt x="25" y="165"/>
                  <a:pt x="24" y="165"/>
                  <a:pt x="23" y="166"/>
                </a:cubicBezTo>
                <a:cubicBezTo>
                  <a:pt x="16" y="169"/>
                  <a:pt x="7" y="165"/>
                  <a:pt x="3" y="158"/>
                </a:cubicBezTo>
                <a:cubicBezTo>
                  <a:pt x="0" y="153"/>
                  <a:pt x="1" y="147"/>
                  <a:pt x="3" y="144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>
            <a:normAutofit fontScale="32500" lnSpcReduction="20000"/>
          </a:bodyPr>
          <a:p>
            <a:endParaRPr lang="zh-CN" altLang="zh-CN"/>
          </a:p>
        </p:txBody>
      </p:sp>
      <p:sp>
        <p:nvSpPr>
          <p:cNvPr id="31" name="Freeform 41"/>
          <p:cNvSpPr/>
          <p:nvPr>
            <p:custDataLst>
              <p:tags r:id="rId6"/>
            </p:custDataLst>
          </p:nvPr>
        </p:nvSpPr>
        <p:spPr bwMode="auto">
          <a:xfrm>
            <a:off x="2656149" y="1576617"/>
            <a:ext cx="308514" cy="311260"/>
          </a:xfrm>
          <a:custGeom>
            <a:avLst/>
            <a:gdLst/>
            <a:ahLst/>
            <a:cxnLst>
              <a:cxn ang="0">
                <a:pos x="331" y="134"/>
              </a:cxn>
              <a:cxn ang="0">
                <a:pos x="312" y="86"/>
              </a:cxn>
              <a:cxn ang="0">
                <a:pos x="259" y="29"/>
              </a:cxn>
              <a:cxn ang="0">
                <a:pos x="186" y="2"/>
              </a:cxn>
              <a:cxn ang="0">
                <a:pos x="147" y="2"/>
              </a:cxn>
              <a:cxn ang="0">
                <a:pos x="131" y="5"/>
              </a:cxn>
              <a:cxn ang="0">
                <a:pos x="107" y="12"/>
              </a:cxn>
              <a:cxn ang="0">
                <a:pos x="75" y="29"/>
              </a:cxn>
              <a:cxn ang="0">
                <a:pos x="65" y="36"/>
              </a:cxn>
              <a:cxn ang="0">
                <a:pos x="57" y="43"/>
              </a:cxn>
              <a:cxn ang="0">
                <a:pos x="48" y="51"/>
              </a:cxn>
              <a:cxn ang="0">
                <a:pos x="47" y="52"/>
              </a:cxn>
              <a:cxn ang="0">
                <a:pos x="48" y="51"/>
              </a:cxn>
              <a:cxn ang="0">
                <a:pos x="35" y="223"/>
              </a:cxn>
              <a:cxn ang="0">
                <a:pos x="249" y="310"/>
              </a:cxn>
              <a:cxn ang="0">
                <a:pos x="293" y="277"/>
              </a:cxn>
              <a:cxn ang="0">
                <a:pos x="293" y="278"/>
              </a:cxn>
              <a:cxn ang="0">
                <a:pos x="293" y="277"/>
              </a:cxn>
              <a:cxn ang="0">
                <a:pos x="299" y="271"/>
              </a:cxn>
              <a:cxn ang="0">
                <a:pos x="307" y="259"/>
              </a:cxn>
              <a:cxn ang="0">
                <a:pos x="321" y="232"/>
              </a:cxn>
              <a:cxn ang="0">
                <a:pos x="333" y="187"/>
              </a:cxn>
              <a:cxn ang="0">
                <a:pos x="331" y="134"/>
              </a:cxn>
            </a:cxnLst>
            <a:rect l="0" t="0" r="r" b="b"/>
            <a:pathLst>
              <a:path w="336" h="340">
                <a:moveTo>
                  <a:pt x="331" y="134"/>
                </a:moveTo>
                <a:cubicBezTo>
                  <a:pt x="329" y="128"/>
                  <a:pt x="325" y="110"/>
                  <a:pt x="312" y="86"/>
                </a:cubicBezTo>
                <a:cubicBezTo>
                  <a:pt x="306" y="76"/>
                  <a:pt x="291" y="50"/>
                  <a:pt x="259" y="29"/>
                </a:cubicBezTo>
                <a:cubicBezTo>
                  <a:pt x="227" y="7"/>
                  <a:pt x="197" y="4"/>
                  <a:pt x="186" y="2"/>
                </a:cubicBezTo>
                <a:cubicBezTo>
                  <a:pt x="184" y="2"/>
                  <a:pt x="166" y="0"/>
                  <a:pt x="147" y="2"/>
                </a:cubicBezTo>
                <a:cubicBezTo>
                  <a:pt x="131" y="5"/>
                  <a:pt x="131" y="5"/>
                  <a:pt x="131" y="5"/>
                </a:cubicBezTo>
                <a:cubicBezTo>
                  <a:pt x="124" y="7"/>
                  <a:pt x="114" y="10"/>
                  <a:pt x="107" y="12"/>
                </a:cubicBezTo>
                <a:cubicBezTo>
                  <a:pt x="107" y="12"/>
                  <a:pt x="91" y="18"/>
                  <a:pt x="75" y="29"/>
                </a:cubicBezTo>
                <a:cubicBezTo>
                  <a:pt x="72" y="31"/>
                  <a:pt x="68" y="34"/>
                  <a:pt x="65" y="36"/>
                </a:cubicBezTo>
                <a:cubicBezTo>
                  <a:pt x="62" y="38"/>
                  <a:pt x="60" y="40"/>
                  <a:pt x="57" y="43"/>
                </a:cubicBezTo>
                <a:cubicBezTo>
                  <a:pt x="54" y="45"/>
                  <a:pt x="51" y="48"/>
                  <a:pt x="48" y="51"/>
                </a:cubicBezTo>
                <a:cubicBezTo>
                  <a:pt x="48" y="51"/>
                  <a:pt x="47" y="52"/>
                  <a:pt x="47" y="52"/>
                </a:cubicBezTo>
                <a:cubicBezTo>
                  <a:pt x="47" y="52"/>
                  <a:pt x="47" y="51"/>
                  <a:pt x="48" y="51"/>
                </a:cubicBezTo>
                <a:cubicBezTo>
                  <a:pt x="7" y="93"/>
                  <a:pt x="0" y="161"/>
                  <a:pt x="35" y="223"/>
                </a:cubicBezTo>
                <a:cubicBezTo>
                  <a:pt x="80" y="302"/>
                  <a:pt x="175" y="340"/>
                  <a:pt x="249" y="310"/>
                </a:cubicBezTo>
                <a:cubicBezTo>
                  <a:pt x="267" y="302"/>
                  <a:pt x="281" y="291"/>
                  <a:pt x="293" y="277"/>
                </a:cubicBezTo>
                <a:cubicBezTo>
                  <a:pt x="293" y="278"/>
                  <a:pt x="293" y="278"/>
                  <a:pt x="293" y="278"/>
                </a:cubicBezTo>
                <a:cubicBezTo>
                  <a:pt x="293" y="278"/>
                  <a:pt x="293" y="278"/>
                  <a:pt x="293" y="277"/>
                </a:cubicBezTo>
                <a:cubicBezTo>
                  <a:pt x="295" y="275"/>
                  <a:pt x="297" y="273"/>
                  <a:pt x="299" y="271"/>
                </a:cubicBezTo>
                <a:cubicBezTo>
                  <a:pt x="302" y="267"/>
                  <a:pt x="305" y="263"/>
                  <a:pt x="307" y="259"/>
                </a:cubicBezTo>
                <a:cubicBezTo>
                  <a:pt x="315" y="246"/>
                  <a:pt x="317" y="242"/>
                  <a:pt x="321" y="232"/>
                </a:cubicBezTo>
                <a:cubicBezTo>
                  <a:pt x="321" y="232"/>
                  <a:pt x="330" y="211"/>
                  <a:pt x="333" y="187"/>
                </a:cubicBezTo>
                <a:cubicBezTo>
                  <a:pt x="334" y="178"/>
                  <a:pt x="336" y="160"/>
                  <a:pt x="331" y="134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72500"/>
          </a:bodyPr>
          <a:p>
            <a:endParaRPr lang="zh-CN" altLang="zh-CN"/>
          </a:p>
        </p:txBody>
      </p:sp>
      <p:sp>
        <p:nvSpPr>
          <p:cNvPr id="32" name="Freeform 42"/>
          <p:cNvSpPr/>
          <p:nvPr>
            <p:custDataLst>
              <p:tags r:id="rId7"/>
            </p:custDataLst>
          </p:nvPr>
        </p:nvSpPr>
        <p:spPr bwMode="auto">
          <a:xfrm>
            <a:off x="2809948" y="1585772"/>
            <a:ext cx="142814" cy="144645"/>
          </a:xfrm>
          <a:custGeom>
            <a:avLst/>
            <a:gdLst/>
            <a:ahLst/>
            <a:cxnLst>
              <a:cxn ang="0">
                <a:pos x="15" y="58"/>
              </a:cxn>
              <a:cxn ang="0">
                <a:pos x="68" y="0"/>
              </a:cxn>
              <a:cxn ang="0">
                <a:pos x="65" y="59"/>
              </a:cxn>
              <a:cxn ang="0">
                <a:pos x="139" y="89"/>
              </a:cxn>
              <a:cxn ang="0">
                <a:pos x="154" y="79"/>
              </a:cxn>
              <a:cxn ang="0">
                <a:pos x="100" y="137"/>
              </a:cxn>
              <a:cxn ang="0">
                <a:pos x="86" y="147"/>
              </a:cxn>
              <a:cxn ang="0">
                <a:pos x="12" y="117"/>
              </a:cxn>
              <a:cxn ang="0">
                <a:pos x="15" y="58"/>
              </a:cxn>
            </a:cxnLst>
            <a:rect l="0" t="0" r="r" b="b"/>
            <a:pathLst>
              <a:path w="154" h="158">
                <a:moveTo>
                  <a:pt x="15" y="58"/>
                </a:moveTo>
                <a:cubicBezTo>
                  <a:pt x="68" y="0"/>
                  <a:pt x="68" y="0"/>
                  <a:pt x="68" y="0"/>
                </a:cubicBezTo>
                <a:cubicBezTo>
                  <a:pt x="55" y="15"/>
                  <a:pt x="53" y="38"/>
                  <a:pt x="65" y="59"/>
                </a:cubicBezTo>
                <a:cubicBezTo>
                  <a:pt x="80" y="86"/>
                  <a:pt x="114" y="100"/>
                  <a:pt x="139" y="89"/>
                </a:cubicBezTo>
                <a:cubicBezTo>
                  <a:pt x="145" y="87"/>
                  <a:pt x="150" y="83"/>
                  <a:pt x="154" y="79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6" y="141"/>
                  <a:pt x="91" y="145"/>
                  <a:pt x="86" y="147"/>
                </a:cubicBezTo>
                <a:cubicBezTo>
                  <a:pt x="60" y="158"/>
                  <a:pt x="27" y="144"/>
                  <a:pt x="12" y="117"/>
                </a:cubicBezTo>
                <a:cubicBezTo>
                  <a:pt x="0" y="96"/>
                  <a:pt x="2" y="73"/>
                  <a:pt x="15" y="58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25000" lnSpcReduction="20000"/>
          </a:bodyPr>
          <a:p>
            <a:endParaRPr lang="zh-CN" altLang="zh-CN"/>
          </a:p>
        </p:txBody>
      </p:sp>
      <p:sp>
        <p:nvSpPr>
          <p:cNvPr id="8" name="Freeform 43"/>
          <p:cNvSpPr/>
          <p:nvPr>
            <p:custDataLst>
              <p:tags r:id="rId8"/>
            </p:custDataLst>
          </p:nvPr>
        </p:nvSpPr>
        <p:spPr bwMode="auto">
          <a:xfrm>
            <a:off x="2809948" y="1585772"/>
            <a:ext cx="142814" cy="144645"/>
          </a:xfrm>
          <a:custGeom>
            <a:avLst/>
            <a:gdLst/>
            <a:ahLst/>
            <a:cxnLst>
              <a:cxn ang="0">
                <a:pos x="15" y="58"/>
              </a:cxn>
              <a:cxn ang="0">
                <a:pos x="68" y="0"/>
              </a:cxn>
              <a:cxn ang="0">
                <a:pos x="65" y="59"/>
              </a:cxn>
              <a:cxn ang="0">
                <a:pos x="139" y="89"/>
              </a:cxn>
              <a:cxn ang="0">
                <a:pos x="154" y="79"/>
              </a:cxn>
              <a:cxn ang="0">
                <a:pos x="100" y="137"/>
              </a:cxn>
              <a:cxn ang="0">
                <a:pos x="86" y="147"/>
              </a:cxn>
              <a:cxn ang="0">
                <a:pos x="12" y="117"/>
              </a:cxn>
              <a:cxn ang="0">
                <a:pos x="15" y="58"/>
              </a:cxn>
            </a:cxnLst>
            <a:rect l="0" t="0" r="r" b="b"/>
            <a:pathLst>
              <a:path w="154" h="158">
                <a:moveTo>
                  <a:pt x="15" y="58"/>
                </a:moveTo>
                <a:cubicBezTo>
                  <a:pt x="68" y="0"/>
                  <a:pt x="68" y="0"/>
                  <a:pt x="68" y="0"/>
                </a:cubicBezTo>
                <a:cubicBezTo>
                  <a:pt x="55" y="15"/>
                  <a:pt x="53" y="38"/>
                  <a:pt x="65" y="59"/>
                </a:cubicBezTo>
                <a:cubicBezTo>
                  <a:pt x="80" y="86"/>
                  <a:pt x="114" y="100"/>
                  <a:pt x="139" y="89"/>
                </a:cubicBezTo>
                <a:cubicBezTo>
                  <a:pt x="145" y="87"/>
                  <a:pt x="150" y="83"/>
                  <a:pt x="154" y="79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6" y="141"/>
                  <a:pt x="91" y="145"/>
                  <a:pt x="86" y="147"/>
                </a:cubicBezTo>
                <a:cubicBezTo>
                  <a:pt x="60" y="158"/>
                  <a:pt x="27" y="144"/>
                  <a:pt x="12" y="117"/>
                </a:cubicBezTo>
                <a:cubicBezTo>
                  <a:pt x="0" y="96"/>
                  <a:pt x="2" y="73"/>
                  <a:pt x="15" y="58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25000" lnSpcReduction="20000"/>
          </a:bodyPr>
          <a:p>
            <a:endParaRPr lang="zh-CN" altLang="zh-CN"/>
          </a:p>
        </p:txBody>
      </p:sp>
      <p:sp>
        <p:nvSpPr>
          <p:cNvPr id="9" name="Freeform 44"/>
          <p:cNvSpPr/>
          <p:nvPr>
            <p:custDataLst>
              <p:tags r:id="rId9"/>
            </p:custDataLst>
          </p:nvPr>
        </p:nvSpPr>
        <p:spPr bwMode="auto">
          <a:xfrm>
            <a:off x="2831919" y="1456690"/>
            <a:ext cx="238938" cy="245346"/>
          </a:xfrm>
          <a:custGeom>
            <a:avLst/>
            <a:gdLst/>
            <a:ahLst/>
            <a:cxnLst>
              <a:cxn ang="0">
                <a:pos x="32" y="48"/>
              </a:cxn>
              <a:cxn ang="0">
                <a:pos x="66" y="24"/>
              </a:cxn>
              <a:cxn ang="0">
                <a:pos x="232" y="91"/>
              </a:cxn>
              <a:cxn ang="0">
                <a:pos x="133" y="160"/>
              </a:cxn>
              <a:cxn ang="0">
                <a:pos x="59" y="130"/>
              </a:cxn>
              <a:cxn ang="0">
                <a:pos x="41" y="199"/>
              </a:cxn>
              <a:cxn ang="0">
                <a:pos x="115" y="229"/>
              </a:cxn>
              <a:cxn ang="0">
                <a:pos x="133" y="160"/>
              </a:cxn>
              <a:cxn ang="0">
                <a:pos x="232" y="91"/>
              </a:cxn>
              <a:cxn ang="0">
                <a:pos x="222" y="223"/>
              </a:cxn>
              <a:cxn ang="0">
                <a:pos x="154" y="260"/>
              </a:cxn>
              <a:cxn ang="0">
                <a:pos x="80" y="253"/>
              </a:cxn>
              <a:cxn ang="0">
                <a:pos x="22" y="205"/>
              </a:cxn>
              <a:cxn ang="0">
                <a:pos x="0" y="131"/>
              </a:cxn>
              <a:cxn ang="0">
                <a:pos x="8" y="88"/>
              </a:cxn>
              <a:cxn ang="0">
                <a:pos x="32" y="48"/>
              </a:cxn>
            </a:cxnLst>
            <a:rect l="0" t="0" r="r" b="b"/>
            <a:pathLst>
              <a:path w="259" h="267">
                <a:moveTo>
                  <a:pt x="32" y="48"/>
                </a:moveTo>
                <a:cubicBezTo>
                  <a:pt x="41" y="38"/>
                  <a:pt x="53" y="29"/>
                  <a:pt x="66" y="24"/>
                </a:cubicBezTo>
                <a:cubicBezTo>
                  <a:pt x="123" y="0"/>
                  <a:pt x="197" y="30"/>
                  <a:pt x="232" y="91"/>
                </a:cubicBezTo>
                <a:cubicBezTo>
                  <a:pt x="213" y="111"/>
                  <a:pt x="174" y="138"/>
                  <a:pt x="133" y="160"/>
                </a:cubicBezTo>
                <a:cubicBezTo>
                  <a:pt x="117" y="133"/>
                  <a:pt x="84" y="119"/>
                  <a:pt x="59" y="130"/>
                </a:cubicBezTo>
                <a:cubicBezTo>
                  <a:pt x="33" y="141"/>
                  <a:pt x="25" y="172"/>
                  <a:pt x="41" y="199"/>
                </a:cubicBezTo>
                <a:cubicBezTo>
                  <a:pt x="56" y="226"/>
                  <a:pt x="90" y="240"/>
                  <a:pt x="115" y="229"/>
                </a:cubicBezTo>
                <a:cubicBezTo>
                  <a:pt x="140" y="218"/>
                  <a:pt x="148" y="187"/>
                  <a:pt x="133" y="160"/>
                </a:cubicBezTo>
                <a:cubicBezTo>
                  <a:pt x="174" y="138"/>
                  <a:pt x="213" y="111"/>
                  <a:pt x="232" y="91"/>
                </a:cubicBezTo>
                <a:cubicBezTo>
                  <a:pt x="259" y="139"/>
                  <a:pt x="253" y="191"/>
                  <a:pt x="222" y="223"/>
                </a:cubicBezTo>
                <a:cubicBezTo>
                  <a:pt x="195" y="252"/>
                  <a:pt x="164" y="258"/>
                  <a:pt x="154" y="260"/>
                </a:cubicBezTo>
                <a:cubicBezTo>
                  <a:pt x="145" y="262"/>
                  <a:pt x="114" y="267"/>
                  <a:pt x="80" y="253"/>
                </a:cubicBezTo>
                <a:cubicBezTo>
                  <a:pt x="50" y="240"/>
                  <a:pt x="31" y="220"/>
                  <a:pt x="22" y="205"/>
                </a:cubicBezTo>
                <a:cubicBezTo>
                  <a:pt x="0" y="171"/>
                  <a:pt x="0" y="141"/>
                  <a:pt x="0" y="131"/>
                </a:cubicBezTo>
                <a:cubicBezTo>
                  <a:pt x="0" y="110"/>
                  <a:pt x="7" y="92"/>
                  <a:pt x="8" y="88"/>
                </a:cubicBezTo>
                <a:cubicBezTo>
                  <a:pt x="14" y="72"/>
                  <a:pt x="21" y="62"/>
                  <a:pt x="32" y="48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  <p:sp>
        <p:nvSpPr>
          <p:cNvPr id="10" name="Freeform 45"/>
          <p:cNvSpPr/>
          <p:nvPr>
            <p:custDataLst>
              <p:tags r:id="rId10"/>
            </p:custDataLst>
          </p:nvPr>
        </p:nvSpPr>
        <p:spPr bwMode="auto">
          <a:xfrm>
            <a:off x="2816356" y="1456690"/>
            <a:ext cx="254501" cy="245346"/>
          </a:xfrm>
          <a:custGeom>
            <a:avLst/>
            <a:gdLst/>
            <a:ahLst/>
            <a:cxnLst>
              <a:cxn ang="0">
                <a:pos x="51" y="48"/>
              </a:cxn>
              <a:cxn ang="0">
                <a:pos x="35" y="195"/>
              </a:cxn>
              <a:cxn ang="0">
                <a:pos x="164" y="262"/>
              </a:cxn>
              <a:cxn ang="0">
                <a:pos x="241" y="224"/>
              </a:cxn>
              <a:cxn ang="0">
                <a:pos x="251" y="91"/>
              </a:cxn>
              <a:cxn ang="0">
                <a:pos x="152" y="160"/>
              </a:cxn>
              <a:cxn ang="0">
                <a:pos x="134" y="229"/>
              </a:cxn>
              <a:cxn ang="0">
                <a:pos x="60" y="199"/>
              </a:cxn>
              <a:cxn ang="0">
                <a:pos x="78" y="130"/>
              </a:cxn>
              <a:cxn ang="0">
                <a:pos x="152" y="160"/>
              </a:cxn>
              <a:cxn ang="0">
                <a:pos x="251" y="91"/>
              </a:cxn>
              <a:cxn ang="0">
                <a:pos x="85" y="24"/>
              </a:cxn>
              <a:cxn ang="0">
                <a:pos x="51" y="48"/>
              </a:cxn>
            </a:cxnLst>
            <a:rect l="0" t="0" r="r" b="b"/>
            <a:pathLst>
              <a:path w="278" h="268">
                <a:moveTo>
                  <a:pt x="51" y="48"/>
                </a:moveTo>
                <a:cubicBezTo>
                  <a:pt x="0" y="111"/>
                  <a:pt x="23" y="172"/>
                  <a:pt x="35" y="195"/>
                </a:cubicBezTo>
                <a:cubicBezTo>
                  <a:pt x="59" y="241"/>
                  <a:pt x="112" y="268"/>
                  <a:pt x="164" y="262"/>
                </a:cubicBezTo>
                <a:cubicBezTo>
                  <a:pt x="207" y="257"/>
                  <a:pt x="232" y="233"/>
                  <a:pt x="241" y="224"/>
                </a:cubicBezTo>
                <a:cubicBezTo>
                  <a:pt x="272" y="191"/>
                  <a:pt x="278" y="139"/>
                  <a:pt x="251" y="91"/>
                </a:cubicBezTo>
                <a:cubicBezTo>
                  <a:pt x="232" y="111"/>
                  <a:pt x="193" y="138"/>
                  <a:pt x="152" y="160"/>
                </a:cubicBezTo>
                <a:cubicBezTo>
                  <a:pt x="167" y="187"/>
                  <a:pt x="159" y="218"/>
                  <a:pt x="134" y="229"/>
                </a:cubicBezTo>
                <a:cubicBezTo>
                  <a:pt x="109" y="240"/>
                  <a:pt x="75" y="226"/>
                  <a:pt x="60" y="199"/>
                </a:cubicBezTo>
                <a:cubicBezTo>
                  <a:pt x="44" y="172"/>
                  <a:pt x="52" y="141"/>
                  <a:pt x="78" y="130"/>
                </a:cubicBezTo>
                <a:cubicBezTo>
                  <a:pt x="103" y="119"/>
                  <a:pt x="136" y="133"/>
                  <a:pt x="152" y="160"/>
                </a:cubicBezTo>
                <a:cubicBezTo>
                  <a:pt x="193" y="138"/>
                  <a:pt x="232" y="111"/>
                  <a:pt x="251" y="91"/>
                </a:cubicBezTo>
                <a:cubicBezTo>
                  <a:pt x="216" y="30"/>
                  <a:pt x="142" y="0"/>
                  <a:pt x="85" y="24"/>
                </a:cubicBezTo>
                <a:cubicBezTo>
                  <a:pt x="72" y="29"/>
                  <a:pt x="60" y="38"/>
                  <a:pt x="51" y="48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  <p:sp>
        <p:nvSpPr>
          <p:cNvPr id="11" name="Freeform 46"/>
          <p:cNvSpPr/>
          <p:nvPr>
            <p:custDataLst>
              <p:tags r:id="rId11"/>
            </p:custDataLst>
          </p:nvPr>
        </p:nvSpPr>
        <p:spPr bwMode="auto">
          <a:xfrm>
            <a:off x="2831919" y="1499717"/>
            <a:ext cx="204150" cy="201404"/>
          </a:xfrm>
          <a:custGeom>
            <a:avLst/>
            <a:gdLst/>
            <a:ahLst/>
            <a:cxnLst>
              <a:cxn ang="0">
                <a:pos x="18" y="149"/>
              </a:cxn>
              <a:cxn ang="0">
                <a:pos x="4" y="113"/>
              </a:cxn>
              <a:cxn ang="0">
                <a:pos x="2" y="74"/>
              </a:cxn>
              <a:cxn ang="0">
                <a:pos x="13" y="32"/>
              </a:cxn>
              <a:cxn ang="0">
                <a:pos x="24" y="12"/>
              </a:cxn>
              <a:cxn ang="0">
                <a:pos x="33" y="0"/>
              </a:cxn>
              <a:cxn ang="0">
                <a:pos x="27" y="129"/>
              </a:cxn>
              <a:cxn ang="0">
                <a:pos x="192" y="196"/>
              </a:cxn>
              <a:cxn ang="0">
                <a:pos x="223" y="175"/>
              </a:cxn>
              <a:cxn ang="0">
                <a:pos x="210" y="188"/>
              </a:cxn>
              <a:cxn ang="0">
                <a:pos x="202" y="193"/>
              </a:cxn>
              <a:cxn ang="0">
                <a:pos x="172" y="208"/>
              </a:cxn>
              <a:cxn ang="0">
                <a:pos x="159" y="212"/>
              </a:cxn>
              <a:cxn ang="0">
                <a:pos x="141" y="214"/>
              </a:cxn>
              <a:cxn ang="0">
                <a:pos x="117" y="214"/>
              </a:cxn>
              <a:cxn ang="0">
                <a:pos x="100" y="211"/>
              </a:cxn>
              <a:cxn ang="0">
                <a:pos x="91" y="208"/>
              </a:cxn>
              <a:cxn ang="0">
                <a:pos x="74" y="202"/>
              </a:cxn>
              <a:cxn ang="0">
                <a:pos x="59" y="193"/>
              </a:cxn>
              <a:cxn ang="0">
                <a:pos x="18" y="149"/>
              </a:cxn>
            </a:cxnLst>
            <a:rect l="0" t="0" r="r" b="b"/>
            <a:pathLst>
              <a:path w="223" h="220">
                <a:moveTo>
                  <a:pt x="18" y="149"/>
                </a:moveTo>
                <a:cubicBezTo>
                  <a:pt x="15" y="144"/>
                  <a:pt x="8" y="131"/>
                  <a:pt x="4" y="113"/>
                </a:cubicBezTo>
                <a:cubicBezTo>
                  <a:pt x="0" y="95"/>
                  <a:pt x="1" y="81"/>
                  <a:pt x="2" y="74"/>
                </a:cubicBezTo>
                <a:cubicBezTo>
                  <a:pt x="4" y="54"/>
                  <a:pt x="8" y="43"/>
                  <a:pt x="13" y="32"/>
                </a:cubicBezTo>
                <a:cubicBezTo>
                  <a:pt x="16" y="25"/>
                  <a:pt x="19" y="20"/>
                  <a:pt x="24" y="12"/>
                </a:cubicBezTo>
                <a:cubicBezTo>
                  <a:pt x="26" y="8"/>
                  <a:pt x="30" y="4"/>
                  <a:pt x="33" y="0"/>
                </a:cubicBezTo>
                <a:cubicBezTo>
                  <a:pt x="5" y="32"/>
                  <a:pt x="1" y="83"/>
                  <a:pt x="27" y="129"/>
                </a:cubicBezTo>
                <a:cubicBezTo>
                  <a:pt x="62" y="190"/>
                  <a:pt x="136" y="220"/>
                  <a:pt x="192" y="196"/>
                </a:cubicBezTo>
                <a:cubicBezTo>
                  <a:pt x="205" y="191"/>
                  <a:pt x="215" y="184"/>
                  <a:pt x="223" y="175"/>
                </a:cubicBezTo>
                <a:cubicBezTo>
                  <a:pt x="219" y="179"/>
                  <a:pt x="214" y="184"/>
                  <a:pt x="210" y="188"/>
                </a:cubicBezTo>
                <a:cubicBezTo>
                  <a:pt x="208" y="189"/>
                  <a:pt x="204" y="192"/>
                  <a:pt x="202" y="193"/>
                </a:cubicBezTo>
                <a:cubicBezTo>
                  <a:pt x="188" y="202"/>
                  <a:pt x="182" y="204"/>
                  <a:pt x="172" y="208"/>
                </a:cubicBezTo>
                <a:cubicBezTo>
                  <a:pt x="168" y="209"/>
                  <a:pt x="163" y="211"/>
                  <a:pt x="159" y="212"/>
                </a:cubicBezTo>
                <a:cubicBezTo>
                  <a:pt x="153" y="213"/>
                  <a:pt x="146" y="214"/>
                  <a:pt x="141" y="214"/>
                </a:cubicBezTo>
                <a:cubicBezTo>
                  <a:pt x="135" y="215"/>
                  <a:pt x="122" y="215"/>
                  <a:pt x="117" y="214"/>
                </a:cubicBezTo>
                <a:cubicBezTo>
                  <a:pt x="112" y="213"/>
                  <a:pt x="105" y="212"/>
                  <a:pt x="100" y="211"/>
                </a:cubicBezTo>
                <a:cubicBezTo>
                  <a:pt x="97" y="210"/>
                  <a:pt x="94" y="209"/>
                  <a:pt x="91" y="208"/>
                </a:cubicBezTo>
                <a:cubicBezTo>
                  <a:pt x="80" y="205"/>
                  <a:pt x="80" y="205"/>
                  <a:pt x="74" y="202"/>
                </a:cubicBezTo>
                <a:cubicBezTo>
                  <a:pt x="67" y="198"/>
                  <a:pt x="62" y="195"/>
                  <a:pt x="59" y="193"/>
                </a:cubicBezTo>
                <a:cubicBezTo>
                  <a:pt x="35" y="177"/>
                  <a:pt x="21" y="155"/>
                  <a:pt x="18" y="149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35000" lnSpcReduction="20000"/>
          </a:bodyPr>
          <a:p>
            <a:endParaRPr lang="zh-CN" altLang="zh-CN"/>
          </a:p>
        </p:txBody>
      </p:sp>
      <p:sp>
        <p:nvSpPr>
          <p:cNvPr id="12" name="Freeform 47"/>
          <p:cNvSpPr/>
          <p:nvPr>
            <p:custDataLst>
              <p:tags r:id="rId12"/>
            </p:custDataLst>
          </p:nvPr>
        </p:nvSpPr>
        <p:spPr bwMode="auto">
          <a:xfrm>
            <a:off x="2822764" y="1499717"/>
            <a:ext cx="212389" cy="229783"/>
          </a:xfrm>
          <a:custGeom>
            <a:avLst/>
            <a:gdLst/>
            <a:ahLst/>
            <a:cxnLst>
              <a:cxn ang="0">
                <a:pos x="27" y="149"/>
              </a:cxn>
              <a:cxn ang="0">
                <a:pos x="42" y="0"/>
              </a:cxn>
              <a:cxn ang="0">
                <a:pos x="36" y="129"/>
              </a:cxn>
              <a:cxn ang="0">
                <a:pos x="201" y="196"/>
              </a:cxn>
              <a:cxn ang="0">
                <a:pos x="232" y="175"/>
              </a:cxn>
              <a:cxn ang="0">
                <a:pos x="27" y="149"/>
              </a:cxn>
            </a:cxnLst>
            <a:rect l="0" t="0" r="r" b="b"/>
            <a:pathLst>
              <a:path w="232" h="249">
                <a:moveTo>
                  <a:pt x="27" y="149"/>
                </a:moveTo>
                <a:cubicBezTo>
                  <a:pt x="0" y="100"/>
                  <a:pt x="6" y="44"/>
                  <a:pt x="42" y="0"/>
                </a:cubicBezTo>
                <a:cubicBezTo>
                  <a:pt x="14" y="32"/>
                  <a:pt x="10" y="83"/>
                  <a:pt x="36" y="129"/>
                </a:cubicBezTo>
                <a:cubicBezTo>
                  <a:pt x="71" y="190"/>
                  <a:pt x="145" y="220"/>
                  <a:pt x="201" y="196"/>
                </a:cubicBezTo>
                <a:cubicBezTo>
                  <a:pt x="214" y="191"/>
                  <a:pt x="224" y="184"/>
                  <a:pt x="232" y="175"/>
                </a:cubicBezTo>
                <a:cubicBezTo>
                  <a:pt x="156" y="249"/>
                  <a:pt x="60" y="209"/>
                  <a:pt x="27" y="149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0000" lnSpcReduction="20000"/>
          </a:bodyPr>
          <a:p>
            <a:endParaRPr lang="zh-CN" altLang="zh-CN"/>
          </a:p>
        </p:txBody>
      </p:sp>
      <p:sp>
        <p:nvSpPr>
          <p:cNvPr id="13" name="Freeform 48"/>
          <p:cNvSpPr/>
          <p:nvPr>
            <p:custDataLst>
              <p:tags r:id="rId13"/>
            </p:custDataLst>
          </p:nvPr>
        </p:nvSpPr>
        <p:spPr bwMode="auto">
          <a:xfrm>
            <a:off x="2824595" y="1456690"/>
            <a:ext cx="251755" cy="245346"/>
          </a:xfrm>
          <a:custGeom>
            <a:avLst/>
            <a:gdLst/>
            <a:ahLst/>
            <a:cxnLst>
              <a:cxn ang="0">
                <a:pos x="240" y="91"/>
              </a:cxn>
              <a:cxn ang="0">
                <a:pos x="199" y="244"/>
              </a:cxn>
              <a:cxn ang="0">
                <a:pos x="34" y="177"/>
              </a:cxn>
              <a:cxn ang="0">
                <a:pos x="74" y="24"/>
              </a:cxn>
              <a:cxn ang="0">
                <a:pos x="240" y="91"/>
              </a:cxn>
            </a:cxnLst>
            <a:rect l="0" t="0" r="r" b="b"/>
            <a:pathLst>
              <a:path w="274" h="268">
                <a:moveTo>
                  <a:pt x="240" y="91"/>
                </a:moveTo>
                <a:cubicBezTo>
                  <a:pt x="274" y="152"/>
                  <a:pt x="256" y="221"/>
                  <a:pt x="199" y="244"/>
                </a:cubicBezTo>
                <a:cubicBezTo>
                  <a:pt x="143" y="268"/>
                  <a:pt x="69" y="238"/>
                  <a:pt x="34" y="177"/>
                </a:cubicBezTo>
                <a:cubicBezTo>
                  <a:pt x="0" y="116"/>
                  <a:pt x="18" y="48"/>
                  <a:pt x="74" y="24"/>
                </a:cubicBezTo>
                <a:cubicBezTo>
                  <a:pt x="131" y="0"/>
                  <a:pt x="205" y="30"/>
                  <a:pt x="240" y="91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>
                  <a:gamma/>
                  <a:tint val="5725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  <p:sp>
        <p:nvSpPr>
          <p:cNvPr id="196" name="Freeform 35"/>
          <p:cNvSpPr/>
          <p:nvPr>
            <p:custDataLst>
              <p:tags r:id="rId14"/>
            </p:custDataLst>
          </p:nvPr>
        </p:nvSpPr>
        <p:spPr bwMode="auto">
          <a:xfrm>
            <a:off x="6231066" y="1683727"/>
            <a:ext cx="2019531" cy="1903266"/>
          </a:xfrm>
          <a:custGeom>
            <a:avLst/>
            <a:gdLst>
              <a:gd name="T0" fmla="*/ 790 w 1302"/>
              <a:gd name="T1" fmla="*/ 7 h 1231"/>
              <a:gd name="T2" fmla="*/ 848 w 1302"/>
              <a:gd name="T3" fmla="*/ 0 h 1231"/>
              <a:gd name="T4" fmla="*/ 863 w 1302"/>
              <a:gd name="T5" fmla="*/ 483 h 1231"/>
              <a:gd name="T6" fmla="*/ 922 w 1302"/>
              <a:gd name="T7" fmla="*/ 867 h 1231"/>
              <a:gd name="T8" fmla="*/ 460 w 1302"/>
              <a:gd name="T9" fmla="*/ 850 h 1231"/>
              <a:gd name="T10" fmla="*/ 4 w 1302"/>
              <a:gd name="T11" fmla="*/ 869 h 1231"/>
              <a:gd name="T12" fmla="*/ 1 w 1302"/>
              <a:gd name="T13" fmla="*/ 623 h 1231"/>
              <a:gd name="T14" fmla="*/ 54 w 1302"/>
              <a:gd name="T15" fmla="*/ 221 h 1231"/>
              <a:gd name="T16" fmla="*/ 576 w 1302"/>
              <a:gd name="T17" fmla="*/ 109 h 1231"/>
              <a:gd name="T18" fmla="*/ 790 w 1302"/>
              <a:gd name="T19" fmla="*/ 7 h 12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02"/>
              <a:gd name="T31" fmla="*/ 0 h 1231"/>
              <a:gd name="T32" fmla="*/ 1302 w 1302"/>
              <a:gd name="T33" fmla="*/ 1231 h 123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02" h="1231">
                <a:moveTo>
                  <a:pt x="1115" y="10"/>
                </a:moveTo>
                <a:cubicBezTo>
                  <a:pt x="1197" y="0"/>
                  <a:pt x="1197" y="0"/>
                  <a:pt x="1197" y="0"/>
                </a:cubicBezTo>
                <a:cubicBezTo>
                  <a:pt x="1197" y="0"/>
                  <a:pt x="1186" y="352"/>
                  <a:pt x="1218" y="684"/>
                </a:cubicBezTo>
                <a:cubicBezTo>
                  <a:pt x="1241" y="915"/>
                  <a:pt x="1302" y="1228"/>
                  <a:pt x="1302" y="1228"/>
                </a:cubicBezTo>
                <a:cubicBezTo>
                  <a:pt x="1302" y="1228"/>
                  <a:pt x="977" y="1199"/>
                  <a:pt x="650" y="1204"/>
                </a:cubicBezTo>
                <a:cubicBezTo>
                  <a:pt x="324" y="1208"/>
                  <a:pt x="6" y="1231"/>
                  <a:pt x="6" y="1231"/>
                </a:cubicBezTo>
                <a:cubicBezTo>
                  <a:pt x="6" y="1231"/>
                  <a:pt x="0" y="1152"/>
                  <a:pt x="1" y="883"/>
                </a:cubicBezTo>
                <a:cubicBezTo>
                  <a:pt x="1" y="613"/>
                  <a:pt x="76" y="313"/>
                  <a:pt x="76" y="313"/>
                </a:cubicBezTo>
                <a:cubicBezTo>
                  <a:pt x="813" y="155"/>
                  <a:pt x="813" y="155"/>
                  <a:pt x="813" y="155"/>
                </a:cubicBezTo>
                <a:lnTo>
                  <a:pt x="1115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p>
            <a:endParaRPr lang="zh-CN" altLang="zh-CN"/>
          </a:p>
        </p:txBody>
      </p:sp>
      <p:sp>
        <p:nvSpPr>
          <p:cNvPr id="197" name="Freeform 36"/>
          <p:cNvSpPr/>
          <p:nvPr>
            <p:custDataLst>
              <p:tags r:id="rId15"/>
            </p:custDataLst>
          </p:nvPr>
        </p:nvSpPr>
        <p:spPr bwMode="auto">
          <a:xfrm>
            <a:off x="6138603" y="1669079"/>
            <a:ext cx="2000306" cy="1863901"/>
          </a:xfrm>
          <a:custGeom>
            <a:avLst/>
            <a:gdLst/>
            <a:ahLst/>
            <a:cxnLst>
              <a:cxn ang="0">
                <a:pos x="1289" y="1174"/>
              </a:cxn>
              <a:cxn ang="0">
                <a:pos x="14" y="1203"/>
              </a:cxn>
              <a:cxn ang="0">
                <a:pos x="23" y="5"/>
              </a:cxn>
              <a:cxn ang="0">
                <a:pos x="1248" y="0"/>
              </a:cxn>
              <a:cxn ang="0">
                <a:pos x="1289" y="1174"/>
              </a:cxn>
            </a:cxnLst>
            <a:rect l="0" t="0" r="r" b="b"/>
            <a:pathLst>
              <a:path w="1289" h="1203">
                <a:moveTo>
                  <a:pt x="1289" y="1174"/>
                </a:moveTo>
                <a:cubicBezTo>
                  <a:pt x="864" y="1184"/>
                  <a:pt x="439" y="1194"/>
                  <a:pt x="14" y="1203"/>
                </a:cubicBezTo>
                <a:cubicBezTo>
                  <a:pt x="0" y="804"/>
                  <a:pt x="3" y="404"/>
                  <a:pt x="23" y="5"/>
                </a:cubicBezTo>
                <a:cubicBezTo>
                  <a:pt x="432" y="3"/>
                  <a:pt x="840" y="2"/>
                  <a:pt x="1248" y="0"/>
                </a:cubicBezTo>
                <a:cubicBezTo>
                  <a:pt x="1245" y="392"/>
                  <a:pt x="1259" y="783"/>
                  <a:pt x="1289" y="117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</a:ln>
        </p:spPr>
        <p:txBody>
          <a:bodyPr wrap="square" lIns="90000" tIns="46800" rIns="90000" bIns="46800" anchor="ctr" anchorCtr="0">
            <a:normAutofit/>
          </a:bodyPr>
          <a:p>
            <a:pPr algn="ctr"/>
            <a:r>
              <a:rPr lang="zh-CN" altLang="en-US" sz="1800"/>
              <a:t>关系运算：相等 == 不等 != 大于 &gt; 大于等于 &gt;= 小于 &lt; 小于等于 &lt;=</a:t>
            </a:r>
            <a:endParaRPr lang="da-DK" altLang="zh-CN"/>
          </a:p>
        </p:txBody>
      </p:sp>
      <p:sp>
        <p:nvSpPr>
          <p:cNvPr id="198" name="Line 3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7249986" y="1831118"/>
            <a:ext cx="1831" cy="183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 fontScale="25000" lnSpcReduction="20000"/>
          </a:bodyPr>
          <a:p>
            <a:endParaRPr lang="zh-CN" altLang="en-US"/>
          </a:p>
        </p:txBody>
      </p:sp>
      <p:sp>
        <p:nvSpPr>
          <p:cNvPr id="199" name="Line 3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7249986" y="1831118"/>
            <a:ext cx="1831" cy="183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 fontScale="25000" lnSpcReduction="20000"/>
          </a:bodyPr>
          <a:p>
            <a:endParaRPr lang="zh-CN" altLang="en-US"/>
          </a:p>
        </p:txBody>
      </p:sp>
      <p:sp>
        <p:nvSpPr>
          <p:cNvPr id="200" name="Freeform 40"/>
          <p:cNvSpPr/>
          <p:nvPr>
            <p:custDataLst>
              <p:tags r:id="rId18"/>
            </p:custDataLst>
          </p:nvPr>
        </p:nvSpPr>
        <p:spPr bwMode="auto">
          <a:xfrm>
            <a:off x="6987246" y="1741402"/>
            <a:ext cx="146475" cy="155630"/>
          </a:xfrm>
          <a:custGeom>
            <a:avLst/>
            <a:gdLst/>
            <a:ahLst/>
            <a:cxnLst>
              <a:cxn ang="0">
                <a:pos x="3" y="144"/>
              </a:cxn>
              <a:cxn ang="0">
                <a:pos x="104" y="0"/>
              </a:cxn>
              <a:cxn ang="0">
                <a:pos x="104" y="36"/>
              </a:cxn>
              <a:cxn ang="0">
                <a:pos x="154" y="56"/>
              </a:cxn>
              <a:cxn ang="0">
                <a:pos x="161" y="52"/>
              </a:cxn>
              <a:cxn ang="0">
                <a:pos x="26" y="164"/>
              </a:cxn>
              <a:cxn ang="0">
                <a:pos x="23" y="166"/>
              </a:cxn>
              <a:cxn ang="0">
                <a:pos x="3" y="158"/>
              </a:cxn>
              <a:cxn ang="0">
                <a:pos x="3" y="144"/>
              </a:cxn>
            </a:cxnLst>
            <a:rect l="0" t="0" r="r" b="b"/>
            <a:pathLst>
              <a:path w="161" h="169">
                <a:moveTo>
                  <a:pt x="3" y="144"/>
                </a:moveTo>
                <a:cubicBezTo>
                  <a:pt x="104" y="0"/>
                  <a:pt x="104" y="0"/>
                  <a:pt x="104" y="0"/>
                </a:cubicBezTo>
                <a:cubicBezTo>
                  <a:pt x="97" y="9"/>
                  <a:pt x="97" y="23"/>
                  <a:pt x="104" y="36"/>
                </a:cubicBezTo>
                <a:cubicBezTo>
                  <a:pt x="114" y="54"/>
                  <a:pt x="137" y="63"/>
                  <a:pt x="154" y="56"/>
                </a:cubicBezTo>
                <a:cubicBezTo>
                  <a:pt x="156" y="55"/>
                  <a:pt x="159" y="54"/>
                  <a:pt x="161" y="52"/>
                </a:cubicBezTo>
                <a:cubicBezTo>
                  <a:pt x="26" y="164"/>
                  <a:pt x="26" y="164"/>
                  <a:pt x="26" y="164"/>
                </a:cubicBezTo>
                <a:cubicBezTo>
                  <a:pt x="25" y="165"/>
                  <a:pt x="24" y="165"/>
                  <a:pt x="23" y="166"/>
                </a:cubicBezTo>
                <a:cubicBezTo>
                  <a:pt x="16" y="169"/>
                  <a:pt x="7" y="165"/>
                  <a:pt x="3" y="158"/>
                </a:cubicBezTo>
                <a:cubicBezTo>
                  <a:pt x="0" y="153"/>
                  <a:pt x="1" y="147"/>
                  <a:pt x="3" y="144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>
            <a:normAutofit fontScale="32500" lnSpcReduction="20000"/>
          </a:bodyPr>
          <a:p>
            <a:endParaRPr lang="zh-CN" altLang="zh-CN"/>
          </a:p>
        </p:txBody>
      </p:sp>
      <p:sp>
        <p:nvSpPr>
          <p:cNvPr id="201" name="Freeform 41"/>
          <p:cNvSpPr/>
          <p:nvPr>
            <p:custDataLst>
              <p:tags r:id="rId19"/>
            </p:custDataLst>
          </p:nvPr>
        </p:nvSpPr>
        <p:spPr bwMode="auto">
          <a:xfrm>
            <a:off x="6979922" y="1576617"/>
            <a:ext cx="308514" cy="311260"/>
          </a:xfrm>
          <a:custGeom>
            <a:avLst/>
            <a:gdLst/>
            <a:ahLst/>
            <a:cxnLst>
              <a:cxn ang="0">
                <a:pos x="331" y="134"/>
              </a:cxn>
              <a:cxn ang="0">
                <a:pos x="312" y="86"/>
              </a:cxn>
              <a:cxn ang="0">
                <a:pos x="259" y="29"/>
              </a:cxn>
              <a:cxn ang="0">
                <a:pos x="186" y="2"/>
              </a:cxn>
              <a:cxn ang="0">
                <a:pos x="147" y="2"/>
              </a:cxn>
              <a:cxn ang="0">
                <a:pos x="131" y="5"/>
              </a:cxn>
              <a:cxn ang="0">
                <a:pos x="107" y="12"/>
              </a:cxn>
              <a:cxn ang="0">
                <a:pos x="75" y="29"/>
              </a:cxn>
              <a:cxn ang="0">
                <a:pos x="65" y="36"/>
              </a:cxn>
              <a:cxn ang="0">
                <a:pos x="57" y="43"/>
              </a:cxn>
              <a:cxn ang="0">
                <a:pos x="48" y="51"/>
              </a:cxn>
              <a:cxn ang="0">
                <a:pos x="47" y="52"/>
              </a:cxn>
              <a:cxn ang="0">
                <a:pos x="48" y="51"/>
              </a:cxn>
              <a:cxn ang="0">
                <a:pos x="35" y="223"/>
              </a:cxn>
              <a:cxn ang="0">
                <a:pos x="249" y="310"/>
              </a:cxn>
              <a:cxn ang="0">
                <a:pos x="293" y="277"/>
              </a:cxn>
              <a:cxn ang="0">
                <a:pos x="293" y="278"/>
              </a:cxn>
              <a:cxn ang="0">
                <a:pos x="293" y="277"/>
              </a:cxn>
              <a:cxn ang="0">
                <a:pos x="299" y="271"/>
              </a:cxn>
              <a:cxn ang="0">
                <a:pos x="307" y="259"/>
              </a:cxn>
              <a:cxn ang="0">
                <a:pos x="321" y="232"/>
              </a:cxn>
              <a:cxn ang="0">
                <a:pos x="333" y="187"/>
              </a:cxn>
              <a:cxn ang="0">
                <a:pos x="331" y="134"/>
              </a:cxn>
            </a:cxnLst>
            <a:rect l="0" t="0" r="r" b="b"/>
            <a:pathLst>
              <a:path w="336" h="340">
                <a:moveTo>
                  <a:pt x="331" y="134"/>
                </a:moveTo>
                <a:cubicBezTo>
                  <a:pt x="329" y="128"/>
                  <a:pt x="325" y="110"/>
                  <a:pt x="312" y="86"/>
                </a:cubicBezTo>
                <a:cubicBezTo>
                  <a:pt x="306" y="76"/>
                  <a:pt x="291" y="50"/>
                  <a:pt x="259" y="29"/>
                </a:cubicBezTo>
                <a:cubicBezTo>
                  <a:pt x="227" y="7"/>
                  <a:pt x="197" y="4"/>
                  <a:pt x="186" y="2"/>
                </a:cubicBezTo>
                <a:cubicBezTo>
                  <a:pt x="184" y="2"/>
                  <a:pt x="166" y="0"/>
                  <a:pt x="147" y="2"/>
                </a:cubicBezTo>
                <a:cubicBezTo>
                  <a:pt x="131" y="5"/>
                  <a:pt x="131" y="5"/>
                  <a:pt x="131" y="5"/>
                </a:cubicBezTo>
                <a:cubicBezTo>
                  <a:pt x="124" y="7"/>
                  <a:pt x="114" y="10"/>
                  <a:pt x="107" y="12"/>
                </a:cubicBezTo>
                <a:cubicBezTo>
                  <a:pt x="107" y="12"/>
                  <a:pt x="91" y="18"/>
                  <a:pt x="75" y="29"/>
                </a:cubicBezTo>
                <a:cubicBezTo>
                  <a:pt x="72" y="31"/>
                  <a:pt x="68" y="34"/>
                  <a:pt x="65" y="36"/>
                </a:cubicBezTo>
                <a:cubicBezTo>
                  <a:pt x="62" y="38"/>
                  <a:pt x="60" y="40"/>
                  <a:pt x="57" y="43"/>
                </a:cubicBezTo>
                <a:cubicBezTo>
                  <a:pt x="54" y="45"/>
                  <a:pt x="51" y="48"/>
                  <a:pt x="48" y="51"/>
                </a:cubicBezTo>
                <a:cubicBezTo>
                  <a:pt x="48" y="51"/>
                  <a:pt x="47" y="52"/>
                  <a:pt x="47" y="52"/>
                </a:cubicBezTo>
                <a:cubicBezTo>
                  <a:pt x="47" y="52"/>
                  <a:pt x="47" y="51"/>
                  <a:pt x="48" y="51"/>
                </a:cubicBezTo>
                <a:cubicBezTo>
                  <a:pt x="7" y="93"/>
                  <a:pt x="0" y="161"/>
                  <a:pt x="35" y="223"/>
                </a:cubicBezTo>
                <a:cubicBezTo>
                  <a:pt x="80" y="302"/>
                  <a:pt x="175" y="340"/>
                  <a:pt x="249" y="310"/>
                </a:cubicBezTo>
                <a:cubicBezTo>
                  <a:pt x="267" y="302"/>
                  <a:pt x="281" y="291"/>
                  <a:pt x="293" y="277"/>
                </a:cubicBezTo>
                <a:cubicBezTo>
                  <a:pt x="293" y="278"/>
                  <a:pt x="293" y="278"/>
                  <a:pt x="293" y="278"/>
                </a:cubicBezTo>
                <a:cubicBezTo>
                  <a:pt x="293" y="278"/>
                  <a:pt x="293" y="278"/>
                  <a:pt x="293" y="277"/>
                </a:cubicBezTo>
                <a:cubicBezTo>
                  <a:pt x="295" y="275"/>
                  <a:pt x="297" y="273"/>
                  <a:pt x="299" y="271"/>
                </a:cubicBezTo>
                <a:cubicBezTo>
                  <a:pt x="302" y="267"/>
                  <a:pt x="305" y="263"/>
                  <a:pt x="307" y="259"/>
                </a:cubicBezTo>
                <a:cubicBezTo>
                  <a:pt x="315" y="246"/>
                  <a:pt x="317" y="242"/>
                  <a:pt x="321" y="232"/>
                </a:cubicBezTo>
                <a:cubicBezTo>
                  <a:pt x="321" y="232"/>
                  <a:pt x="330" y="211"/>
                  <a:pt x="333" y="187"/>
                </a:cubicBezTo>
                <a:cubicBezTo>
                  <a:pt x="334" y="178"/>
                  <a:pt x="336" y="160"/>
                  <a:pt x="331" y="134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72500"/>
          </a:bodyPr>
          <a:p>
            <a:endParaRPr lang="zh-CN" altLang="zh-CN"/>
          </a:p>
        </p:txBody>
      </p:sp>
      <p:sp>
        <p:nvSpPr>
          <p:cNvPr id="202" name="Freeform 42"/>
          <p:cNvSpPr/>
          <p:nvPr>
            <p:custDataLst>
              <p:tags r:id="rId20"/>
            </p:custDataLst>
          </p:nvPr>
        </p:nvSpPr>
        <p:spPr bwMode="auto">
          <a:xfrm>
            <a:off x="7133721" y="1585772"/>
            <a:ext cx="142814" cy="144645"/>
          </a:xfrm>
          <a:custGeom>
            <a:avLst/>
            <a:gdLst/>
            <a:ahLst/>
            <a:cxnLst>
              <a:cxn ang="0">
                <a:pos x="15" y="58"/>
              </a:cxn>
              <a:cxn ang="0">
                <a:pos x="68" y="0"/>
              </a:cxn>
              <a:cxn ang="0">
                <a:pos x="65" y="59"/>
              </a:cxn>
              <a:cxn ang="0">
                <a:pos x="139" y="89"/>
              </a:cxn>
              <a:cxn ang="0">
                <a:pos x="154" y="79"/>
              </a:cxn>
              <a:cxn ang="0">
                <a:pos x="100" y="137"/>
              </a:cxn>
              <a:cxn ang="0">
                <a:pos x="86" y="147"/>
              </a:cxn>
              <a:cxn ang="0">
                <a:pos x="12" y="117"/>
              </a:cxn>
              <a:cxn ang="0">
                <a:pos x="15" y="58"/>
              </a:cxn>
            </a:cxnLst>
            <a:rect l="0" t="0" r="r" b="b"/>
            <a:pathLst>
              <a:path w="154" h="158">
                <a:moveTo>
                  <a:pt x="15" y="58"/>
                </a:moveTo>
                <a:cubicBezTo>
                  <a:pt x="68" y="0"/>
                  <a:pt x="68" y="0"/>
                  <a:pt x="68" y="0"/>
                </a:cubicBezTo>
                <a:cubicBezTo>
                  <a:pt x="55" y="15"/>
                  <a:pt x="53" y="38"/>
                  <a:pt x="65" y="59"/>
                </a:cubicBezTo>
                <a:cubicBezTo>
                  <a:pt x="80" y="86"/>
                  <a:pt x="114" y="100"/>
                  <a:pt x="139" y="89"/>
                </a:cubicBezTo>
                <a:cubicBezTo>
                  <a:pt x="145" y="87"/>
                  <a:pt x="150" y="83"/>
                  <a:pt x="154" y="79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6" y="141"/>
                  <a:pt x="91" y="145"/>
                  <a:pt x="86" y="147"/>
                </a:cubicBezTo>
                <a:cubicBezTo>
                  <a:pt x="60" y="158"/>
                  <a:pt x="27" y="144"/>
                  <a:pt x="12" y="117"/>
                </a:cubicBezTo>
                <a:cubicBezTo>
                  <a:pt x="0" y="96"/>
                  <a:pt x="2" y="73"/>
                  <a:pt x="15" y="58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25000" lnSpcReduction="20000"/>
          </a:bodyPr>
          <a:p>
            <a:endParaRPr lang="zh-CN" altLang="zh-CN"/>
          </a:p>
        </p:txBody>
      </p:sp>
      <p:sp>
        <p:nvSpPr>
          <p:cNvPr id="203" name="Freeform 43"/>
          <p:cNvSpPr/>
          <p:nvPr>
            <p:custDataLst>
              <p:tags r:id="rId21"/>
            </p:custDataLst>
          </p:nvPr>
        </p:nvSpPr>
        <p:spPr bwMode="auto">
          <a:xfrm>
            <a:off x="7133721" y="1585772"/>
            <a:ext cx="142814" cy="144645"/>
          </a:xfrm>
          <a:custGeom>
            <a:avLst/>
            <a:gdLst/>
            <a:ahLst/>
            <a:cxnLst>
              <a:cxn ang="0">
                <a:pos x="15" y="58"/>
              </a:cxn>
              <a:cxn ang="0">
                <a:pos x="68" y="0"/>
              </a:cxn>
              <a:cxn ang="0">
                <a:pos x="65" y="59"/>
              </a:cxn>
              <a:cxn ang="0">
                <a:pos x="139" y="89"/>
              </a:cxn>
              <a:cxn ang="0">
                <a:pos x="154" y="79"/>
              </a:cxn>
              <a:cxn ang="0">
                <a:pos x="100" y="137"/>
              </a:cxn>
              <a:cxn ang="0">
                <a:pos x="86" y="147"/>
              </a:cxn>
              <a:cxn ang="0">
                <a:pos x="12" y="117"/>
              </a:cxn>
              <a:cxn ang="0">
                <a:pos x="15" y="58"/>
              </a:cxn>
            </a:cxnLst>
            <a:rect l="0" t="0" r="r" b="b"/>
            <a:pathLst>
              <a:path w="154" h="158">
                <a:moveTo>
                  <a:pt x="15" y="58"/>
                </a:moveTo>
                <a:cubicBezTo>
                  <a:pt x="68" y="0"/>
                  <a:pt x="68" y="0"/>
                  <a:pt x="68" y="0"/>
                </a:cubicBezTo>
                <a:cubicBezTo>
                  <a:pt x="55" y="15"/>
                  <a:pt x="53" y="38"/>
                  <a:pt x="65" y="59"/>
                </a:cubicBezTo>
                <a:cubicBezTo>
                  <a:pt x="80" y="86"/>
                  <a:pt x="114" y="100"/>
                  <a:pt x="139" y="89"/>
                </a:cubicBezTo>
                <a:cubicBezTo>
                  <a:pt x="145" y="87"/>
                  <a:pt x="150" y="83"/>
                  <a:pt x="154" y="79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6" y="141"/>
                  <a:pt x="91" y="145"/>
                  <a:pt x="86" y="147"/>
                </a:cubicBezTo>
                <a:cubicBezTo>
                  <a:pt x="60" y="158"/>
                  <a:pt x="27" y="144"/>
                  <a:pt x="12" y="117"/>
                </a:cubicBezTo>
                <a:cubicBezTo>
                  <a:pt x="0" y="96"/>
                  <a:pt x="2" y="73"/>
                  <a:pt x="15" y="58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25000" lnSpcReduction="20000"/>
          </a:bodyPr>
          <a:p>
            <a:endParaRPr lang="zh-CN" altLang="zh-CN"/>
          </a:p>
        </p:txBody>
      </p:sp>
      <p:sp>
        <p:nvSpPr>
          <p:cNvPr id="204" name="Freeform 44"/>
          <p:cNvSpPr/>
          <p:nvPr>
            <p:custDataLst>
              <p:tags r:id="rId22"/>
            </p:custDataLst>
          </p:nvPr>
        </p:nvSpPr>
        <p:spPr bwMode="auto">
          <a:xfrm>
            <a:off x="7155692" y="1456690"/>
            <a:ext cx="238938" cy="245346"/>
          </a:xfrm>
          <a:custGeom>
            <a:avLst/>
            <a:gdLst/>
            <a:ahLst/>
            <a:cxnLst>
              <a:cxn ang="0">
                <a:pos x="32" y="48"/>
              </a:cxn>
              <a:cxn ang="0">
                <a:pos x="66" y="24"/>
              </a:cxn>
              <a:cxn ang="0">
                <a:pos x="232" y="91"/>
              </a:cxn>
              <a:cxn ang="0">
                <a:pos x="133" y="160"/>
              </a:cxn>
              <a:cxn ang="0">
                <a:pos x="59" y="130"/>
              </a:cxn>
              <a:cxn ang="0">
                <a:pos x="41" y="199"/>
              </a:cxn>
              <a:cxn ang="0">
                <a:pos x="115" y="229"/>
              </a:cxn>
              <a:cxn ang="0">
                <a:pos x="133" y="160"/>
              </a:cxn>
              <a:cxn ang="0">
                <a:pos x="232" y="91"/>
              </a:cxn>
              <a:cxn ang="0">
                <a:pos x="222" y="223"/>
              </a:cxn>
              <a:cxn ang="0">
                <a:pos x="154" y="260"/>
              </a:cxn>
              <a:cxn ang="0">
                <a:pos x="80" y="253"/>
              </a:cxn>
              <a:cxn ang="0">
                <a:pos x="22" y="205"/>
              </a:cxn>
              <a:cxn ang="0">
                <a:pos x="0" y="131"/>
              </a:cxn>
              <a:cxn ang="0">
                <a:pos x="8" y="88"/>
              </a:cxn>
              <a:cxn ang="0">
                <a:pos x="32" y="48"/>
              </a:cxn>
            </a:cxnLst>
            <a:rect l="0" t="0" r="r" b="b"/>
            <a:pathLst>
              <a:path w="259" h="267">
                <a:moveTo>
                  <a:pt x="32" y="48"/>
                </a:moveTo>
                <a:cubicBezTo>
                  <a:pt x="41" y="38"/>
                  <a:pt x="53" y="29"/>
                  <a:pt x="66" y="24"/>
                </a:cubicBezTo>
                <a:cubicBezTo>
                  <a:pt x="123" y="0"/>
                  <a:pt x="197" y="30"/>
                  <a:pt x="232" y="91"/>
                </a:cubicBezTo>
                <a:cubicBezTo>
                  <a:pt x="213" y="111"/>
                  <a:pt x="174" y="138"/>
                  <a:pt x="133" y="160"/>
                </a:cubicBezTo>
                <a:cubicBezTo>
                  <a:pt x="117" y="133"/>
                  <a:pt x="84" y="119"/>
                  <a:pt x="59" y="130"/>
                </a:cubicBezTo>
                <a:cubicBezTo>
                  <a:pt x="33" y="141"/>
                  <a:pt x="25" y="172"/>
                  <a:pt x="41" y="199"/>
                </a:cubicBezTo>
                <a:cubicBezTo>
                  <a:pt x="56" y="226"/>
                  <a:pt x="90" y="240"/>
                  <a:pt x="115" y="229"/>
                </a:cubicBezTo>
                <a:cubicBezTo>
                  <a:pt x="140" y="218"/>
                  <a:pt x="148" y="187"/>
                  <a:pt x="133" y="160"/>
                </a:cubicBezTo>
                <a:cubicBezTo>
                  <a:pt x="174" y="138"/>
                  <a:pt x="213" y="111"/>
                  <a:pt x="232" y="91"/>
                </a:cubicBezTo>
                <a:cubicBezTo>
                  <a:pt x="259" y="139"/>
                  <a:pt x="253" y="191"/>
                  <a:pt x="222" y="223"/>
                </a:cubicBezTo>
                <a:cubicBezTo>
                  <a:pt x="195" y="252"/>
                  <a:pt x="164" y="258"/>
                  <a:pt x="154" y="260"/>
                </a:cubicBezTo>
                <a:cubicBezTo>
                  <a:pt x="145" y="262"/>
                  <a:pt x="114" y="267"/>
                  <a:pt x="80" y="253"/>
                </a:cubicBezTo>
                <a:cubicBezTo>
                  <a:pt x="50" y="240"/>
                  <a:pt x="31" y="220"/>
                  <a:pt x="22" y="205"/>
                </a:cubicBezTo>
                <a:cubicBezTo>
                  <a:pt x="0" y="171"/>
                  <a:pt x="0" y="141"/>
                  <a:pt x="0" y="131"/>
                </a:cubicBezTo>
                <a:cubicBezTo>
                  <a:pt x="0" y="110"/>
                  <a:pt x="7" y="92"/>
                  <a:pt x="8" y="88"/>
                </a:cubicBezTo>
                <a:cubicBezTo>
                  <a:pt x="14" y="72"/>
                  <a:pt x="21" y="62"/>
                  <a:pt x="32" y="48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  <p:sp>
        <p:nvSpPr>
          <p:cNvPr id="205" name="Freeform 45"/>
          <p:cNvSpPr/>
          <p:nvPr>
            <p:custDataLst>
              <p:tags r:id="rId23"/>
            </p:custDataLst>
          </p:nvPr>
        </p:nvSpPr>
        <p:spPr bwMode="auto">
          <a:xfrm>
            <a:off x="7140129" y="1456690"/>
            <a:ext cx="254501" cy="245346"/>
          </a:xfrm>
          <a:custGeom>
            <a:avLst/>
            <a:gdLst/>
            <a:ahLst/>
            <a:cxnLst>
              <a:cxn ang="0">
                <a:pos x="51" y="48"/>
              </a:cxn>
              <a:cxn ang="0">
                <a:pos x="35" y="195"/>
              </a:cxn>
              <a:cxn ang="0">
                <a:pos x="164" y="262"/>
              </a:cxn>
              <a:cxn ang="0">
                <a:pos x="241" y="224"/>
              </a:cxn>
              <a:cxn ang="0">
                <a:pos x="251" y="91"/>
              </a:cxn>
              <a:cxn ang="0">
                <a:pos x="152" y="160"/>
              </a:cxn>
              <a:cxn ang="0">
                <a:pos x="134" y="229"/>
              </a:cxn>
              <a:cxn ang="0">
                <a:pos x="60" y="199"/>
              </a:cxn>
              <a:cxn ang="0">
                <a:pos x="78" y="130"/>
              </a:cxn>
              <a:cxn ang="0">
                <a:pos x="152" y="160"/>
              </a:cxn>
              <a:cxn ang="0">
                <a:pos x="251" y="91"/>
              </a:cxn>
              <a:cxn ang="0">
                <a:pos x="85" y="24"/>
              </a:cxn>
              <a:cxn ang="0">
                <a:pos x="51" y="48"/>
              </a:cxn>
            </a:cxnLst>
            <a:rect l="0" t="0" r="r" b="b"/>
            <a:pathLst>
              <a:path w="278" h="268">
                <a:moveTo>
                  <a:pt x="51" y="48"/>
                </a:moveTo>
                <a:cubicBezTo>
                  <a:pt x="0" y="111"/>
                  <a:pt x="23" y="172"/>
                  <a:pt x="35" y="195"/>
                </a:cubicBezTo>
                <a:cubicBezTo>
                  <a:pt x="59" y="241"/>
                  <a:pt x="112" y="268"/>
                  <a:pt x="164" y="262"/>
                </a:cubicBezTo>
                <a:cubicBezTo>
                  <a:pt x="207" y="257"/>
                  <a:pt x="232" y="233"/>
                  <a:pt x="241" y="224"/>
                </a:cubicBezTo>
                <a:cubicBezTo>
                  <a:pt x="272" y="191"/>
                  <a:pt x="278" y="139"/>
                  <a:pt x="251" y="91"/>
                </a:cubicBezTo>
                <a:cubicBezTo>
                  <a:pt x="232" y="111"/>
                  <a:pt x="193" y="138"/>
                  <a:pt x="152" y="160"/>
                </a:cubicBezTo>
                <a:cubicBezTo>
                  <a:pt x="167" y="187"/>
                  <a:pt x="159" y="218"/>
                  <a:pt x="134" y="229"/>
                </a:cubicBezTo>
                <a:cubicBezTo>
                  <a:pt x="109" y="240"/>
                  <a:pt x="75" y="226"/>
                  <a:pt x="60" y="199"/>
                </a:cubicBezTo>
                <a:cubicBezTo>
                  <a:pt x="44" y="172"/>
                  <a:pt x="52" y="141"/>
                  <a:pt x="78" y="130"/>
                </a:cubicBezTo>
                <a:cubicBezTo>
                  <a:pt x="103" y="119"/>
                  <a:pt x="136" y="133"/>
                  <a:pt x="152" y="160"/>
                </a:cubicBezTo>
                <a:cubicBezTo>
                  <a:pt x="193" y="138"/>
                  <a:pt x="232" y="111"/>
                  <a:pt x="251" y="91"/>
                </a:cubicBezTo>
                <a:cubicBezTo>
                  <a:pt x="216" y="30"/>
                  <a:pt x="142" y="0"/>
                  <a:pt x="85" y="24"/>
                </a:cubicBezTo>
                <a:cubicBezTo>
                  <a:pt x="72" y="29"/>
                  <a:pt x="60" y="38"/>
                  <a:pt x="51" y="48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  <p:sp>
        <p:nvSpPr>
          <p:cNvPr id="206" name="Freeform 46"/>
          <p:cNvSpPr/>
          <p:nvPr>
            <p:custDataLst>
              <p:tags r:id="rId24"/>
            </p:custDataLst>
          </p:nvPr>
        </p:nvSpPr>
        <p:spPr bwMode="auto">
          <a:xfrm>
            <a:off x="7155692" y="1499717"/>
            <a:ext cx="204150" cy="201404"/>
          </a:xfrm>
          <a:custGeom>
            <a:avLst/>
            <a:gdLst/>
            <a:ahLst/>
            <a:cxnLst>
              <a:cxn ang="0">
                <a:pos x="18" y="149"/>
              </a:cxn>
              <a:cxn ang="0">
                <a:pos x="4" y="113"/>
              </a:cxn>
              <a:cxn ang="0">
                <a:pos x="2" y="74"/>
              </a:cxn>
              <a:cxn ang="0">
                <a:pos x="13" y="32"/>
              </a:cxn>
              <a:cxn ang="0">
                <a:pos x="24" y="12"/>
              </a:cxn>
              <a:cxn ang="0">
                <a:pos x="33" y="0"/>
              </a:cxn>
              <a:cxn ang="0">
                <a:pos x="27" y="129"/>
              </a:cxn>
              <a:cxn ang="0">
                <a:pos x="192" y="196"/>
              </a:cxn>
              <a:cxn ang="0">
                <a:pos x="223" y="175"/>
              </a:cxn>
              <a:cxn ang="0">
                <a:pos x="210" y="188"/>
              </a:cxn>
              <a:cxn ang="0">
                <a:pos x="202" y="193"/>
              </a:cxn>
              <a:cxn ang="0">
                <a:pos x="172" y="208"/>
              </a:cxn>
              <a:cxn ang="0">
                <a:pos x="159" y="212"/>
              </a:cxn>
              <a:cxn ang="0">
                <a:pos x="141" y="214"/>
              </a:cxn>
              <a:cxn ang="0">
                <a:pos x="117" y="214"/>
              </a:cxn>
              <a:cxn ang="0">
                <a:pos x="100" y="211"/>
              </a:cxn>
              <a:cxn ang="0">
                <a:pos x="91" y="208"/>
              </a:cxn>
              <a:cxn ang="0">
                <a:pos x="74" y="202"/>
              </a:cxn>
              <a:cxn ang="0">
                <a:pos x="59" y="193"/>
              </a:cxn>
              <a:cxn ang="0">
                <a:pos x="18" y="149"/>
              </a:cxn>
            </a:cxnLst>
            <a:rect l="0" t="0" r="r" b="b"/>
            <a:pathLst>
              <a:path w="223" h="220">
                <a:moveTo>
                  <a:pt x="18" y="149"/>
                </a:moveTo>
                <a:cubicBezTo>
                  <a:pt x="15" y="144"/>
                  <a:pt x="8" y="131"/>
                  <a:pt x="4" y="113"/>
                </a:cubicBezTo>
                <a:cubicBezTo>
                  <a:pt x="0" y="95"/>
                  <a:pt x="1" y="81"/>
                  <a:pt x="2" y="74"/>
                </a:cubicBezTo>
                <a:cubicBezTo>
                  <a:pt x="4" y="54"/>
                  <a:pt x="8" y="43"/>
                  <a:pt x="13" y="32"/>
                </a:cubicBezTo>
                <a:cubicBezTo>
                  <a:pt x="16" y="25"/>
                  <a:pt x="19" y="20"/>
                  <a:pt x="24" y="12"/>
                </a:cubicBezTo>
                <a:cubicBezTo>
                  <a:pt x="26" y="8"/>
                  <a:pt x="30" y="4"/>
                  <a:pt x="33" y="0"/>
                </a:cubicBezTo>
                <a:cubicBezTo>
                  <a:pt x="5" y="32"/>
                  <a:pt x="1" y="83"/>
                  <a:pt x="27" y="129"/>
                </a:cubicBezTo>
                <a:cubicBezTo>
                  <a:pt x="62" y="190"/>
                  <a:pt x="136" y="220"/>
                  <a:pt x="192" y="196"/>
                </a:cubicBezTo>
                <a:cubicBezTo>
                  <a:pt x="205" y="191"/>
                  <a:pt x="215" y="184"/>
                  <a:pt x="223" y="175"/>
                </a:cubicBezTo>
                <a:cubicBezTo>
                  <a:pt x="219" y="179"/>
                  <a:pt x="214" y="184"/>
                  <a:pt x="210" y="188"/>
                </a:cubicBezTo>
                <a:cubicBezTo>
                  <a:pt x="208" y="189"/>
                  <a:pt x="204" y="192"/>
                  <a:pt x="202" y="193"/>
                </a:cubicBezTo>
                <a:cubicBezTo>
                  <a:pt x="188" y="202"/>
                  <a:pt x="182" y="204"/>
                  <a:pt x="172" y="208"/>
                </a:cubicBezTo>
                <a:cubicBezTo>
                  <a:pt x="168" y="209"/>
                  <a:pt x="163" y="211"/>
                  <a:pt x="159" y="212"/>
                </a:cubicBezTo>
                <a:cubicBezTo>
                  <a:pt x="153" y="213"/>
                  <a:pt x="146" y="214"/>
                  <a:pt x="141" y="214"/>
                </a:cubicBezTo>
                <a:cubicBezTo>
                  <a:pt x="135" y="215"/>
                  <a:pt x="122" y="215"/>
                  <a:pt x="117" y="214"/>
                </a:cubicBezTo>
                <a:cubicBezTo>
                  <a:pt x="112" y="213"/>
                  <a:pt x="105" y="212"/>
                  <a:pt x="100" y="211"/>
                </a:cubicBezTo>
                <a:cubicBezTo>
                  <a:pt x="97" y="210"/>
                  <a:pt x="94" y="209"/>
                  <a:pt x="91" y="208"/>
                </a:cubicBezTo>
                <a:cubicBezTo>
                  <a:pt x="80" y="205"/>
                  <a:pt x="80" y="205"/>
                  <a:pt x="74" y="202"/>
                </a:cubicBezTo>
                <a:cubicBezTo>
                  <a:pt x="67" y="198"/>
                  <a:pt x="62" y="195"/>
                  <a:pt x="59" y="193"/>
                </a:cubicBezTo>
                <a:cubicBezTo>
                  <a:pt x="35" y="177"/>
                  <a:pt x="21" y="155"/>
                  <a:pt x="18" y="149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35000" lnSpcReduction="20000"/>
          </a:bodyPr>
          <a:p>
            <a:endParaRPr lang="zh-CN" altLang="zh-CN"/>
          </a:p>
        </p:txBody>
      </p:sp>
      <p:sp>
        <p:nvSpPr>
          <p:cNvPr id="207" name="Freeform 47"/>
          <p:cNvSpPr/>
          <p:nvPr>
            <p:custDataLst>
              <p:tags r:id="rId25"/>
            </p:custDataLst>
          </p:nvPr>
        </p:nvSpPr>
        <p:spPr bwMode="auto">
          <a:xfrm>
            <a:off x="7146538" y="1499717"/>
            <a:ext cx="212389" cy="229783"/>
          </a:xfrm>
          <a:custGeom>
            <a:avLst/>
            <a:gdLst/>
            <a:ahLst/>
            <a:cxnLst>
              <a:cxn ang="0">
                <a:pos x="27" y="149"/>
              </a:cxn>
              <a:cxn ang="0">
                <a:pos x="42" y="0"/>
              </a:cxn>
              <a:cxn ang="0">
                <a:pos x="36" y="129"/>
              </a:cxn>
              <a:cxn ang="0">
                <a:pos x="201" y="196"/>
              </a:cxn>
              <a:cxn ang="0">
                <a:pos x="232" y="175"/>
              </a:cxn>
              <a:cxn ang="0">
                <a:pos x="27" y="149"/>
              </a:cxn>
            </a:cxnLst>
            <a:rect l="0" t="0" r="r" b="b"/>
            <a:pathLst>
              <a:path w="232" h="249">
                <a:moveTo>
                  <a:pt x="27" y="149"/>
                </a:moveTo>
                <a:cubicBezTo>
                  <a:pt x="0" y="100"/>
                  <a:pt x="6" y="44"/>
                  <a:pt x="42" y="0"/>
                </a:cubicBezTo>
                <a:cubicBezTo>
                  <a:pt x="14" y="32"/>
                  <a:pt x="10" y="83"/>
                  <a:pt x="36" y="129"/>
                </a:cubicBezTo>
                <a:cubicBezTo>
                  <a:pt x="71" y="190"/>
                  <a:pt x="145" y="220"/>
                  <a:pt x="201" y="196"/>
                </a:cubicBezTo>
                <a:cubicBezTo>
                  <a:pt x="214" y="191"/>
                  <a:pt x="224" y="184"/>
                  <a:pt x="232" y="175"/>
                </a:cubicBezTo>
                <a:cubicBezTo>
                  <a:pt x="156" y="249"/>
                  <a:pt x="60" y="209"/>
                  <a:pt x="27" y="149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0000" lnSpcReduction="20000"/>
          </a:bodyPr>
          <a:p>
            <a:endParaRPr lang="zh-CN" altLang="zh-CN"/>
          </a:p>
        </p:txBody>
      </p:sp>
      <p:sp>
        <p:nvSpPr>
          <p:cNvPr id="208" name="Freeform 48"/>
          <p:cNvSpPr/>
          <p:nvPr>
            <p:custDataLst>
              <p:tags r:id="rId26"/>
            </p:custDataLst>
          </p:nvPr>
        </p:nvSpPr>
        <p:spPr bwMode="auto">
          <a:xfrm>
            <a:off x="7149284" y="1456690"/>
            <a:ext cx="251755" cy="245346"/>
          </a:xfrm>
          <a:custGeom>
            <a:avLst/>
            <a:gdLst/>
            <a:ahLst/>
            <a:cxnLst>
              <a:cxn ang="0">
                <a:pos x="240" y="91"/>
              </a:cxn>
              <a:cxn ang="0">
                <a:pos x="199" y="244"/>
              </a:cxn>
              <a:cxn ang="0">
                <a:pos x="34" y="177"/>
              </a:cxn>
              <a:cxn ang="0">
                <a:pos x="74" y="24"/>
              </a:cxn>
              <a:cxn ang="0">
                <a:pos x="240" y="91"/>
              </a:cxn>
            </a:cxnLst>
            <a:rect l="0" t="0" r="r" b="b"/>
            <a:pathLst>
              <a:path w="274" h="268">
                <a:moveTo>
                  <a:pt x="240" y="91"/>
                </a:moveTo>
                <a:cubicBezTo>
                  <a:pt x="274" y="152"/>
                  <a:pt x="256" y="221"/>
                  <a:pt x="199" y="244"/>
                </a:cubicBezTo>
                <a:cubicBezTo>
                  <a:pt x="143" y="268"/>
                  <a:pt x="69" y="238"/>
                  <a:pt x="34" y="177"/>
                </a:cubicBezTo>
                <a:cubicBezTo>
                  <a:pt x="0" y="116"/>
                  <a:pt x="18" y="48"/>
                  <a:pt x="74" y="24"/>
                </a:cubicBezTo>
                <a:cubicBezTo>
                  <a:pt x="131" y="0"/>
                  <a:pt x="205" y="30"/>
                  <a:pt x="240" y="91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>
                  <a:gamma/>
                  <a:tint val="5725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  <p:sp>
        <p:nvSpPr>
          <p:cNvPr id="224" name="Freeform 35"/>
          <p:cNvSpPr/>
          <p:nvPr>
            <p:custDataLst>
              <p:tags r:id="rId27"/>
            </p:custDataLst>
          </p:nvPr>
        </p:nvSpPr>
        <p:spPr bwMode="auto">
          <a:xfrm>
            <a:off x="4151114" y="3869874"/>
            <a:ext cx="2019531" cy="1903266"/>
          </a:xfrm>
          <a:custGeom>
            <a:avLst/>
            <a:gdLst>
              <a:gd name="T0" fmla="*/ 790 w 1302"/>
              <a:gd name="T1" fmla="*/ 7 h 1231"/>
              <a:gd name="T2" fmla="*/ 848 w 1302"/>
              <a:gd name="T3" fmla="*/ 0 h 1231"/>
              <a:gd name="T4" fmla="*/ 863 w 1302"/>
              <a:gd name="T5" fmla="*/ 483 h 1231"/>
              <a:gd name="T6" fmla="*/ 922 w 1302"/>
              <a:gd name="T7" fmla="*/ 867 h 1231"/>
              <a:gd name="T8" fmla="*/ 460 w 1302"/>
              <a:gd name="T9" fmla="*/ 850 h 1231"/>
              <a:gd name="T10" fmla="*/ 4 w 1302"/>
              <a:gd name="T11" fmla="*/ 869 h 1231"/>
              <a:gd name="T12" fmla="*/ 1 w 1302"/>
              <a:gd name="T13" fmla="*/ 623 h 1231"/>
              <a:gd name="T14" fmla="*/ 54 w 1302"/>
              <a:gd name="T15" fmla="*/ 221 h 1231"/>
              <a:gd name="T16" fmla="*/ 576 w 1302"/>
              <a:gd name="T17" fmla="*/ 109 h 1231"/>
              <a:gd name="T18" fmla="*/ 790 w 1302"/>
              <a:gd name="T19" fmla="*/ 7 h 12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02"/>
              <a:gd name="T31" fmla="*/ 0 h 1231"/>
              <a:gd name="T32" fmla="*/ 1302 w 1302"/>
              <a:gd name="T33" fmla="*/ 1231 h 123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02" h="1231">
                <a:moveTo>
                  <a:pt x="1115" y="10"/>
                </a:moveTo>
                <a:cubicBezTo>
                  <a:pt x="1197" y="0"/>
                  <a:pt x="1197" y="0"/>
                  <a:pt x="1197" y="0"/>
                </a:cubicBezTo>
                <a:cubicBezTo>
                  <a:pt x="1197" y="0"/>
                  <a:pt x="1186" y="352"/>
                  <a:pt x="1218" y="684"/>
                </a:cubicBezTo>
                <a:cubicBezTo>
                  <a:pt x="1241" y="915"/>
                  <a:pt x="1302" y="1228"/>
                  <a:pt x="1302" y="1228"/>
                </a:cubicBezTo>
                <a:cubicBezTo>
                  <a:pt x="1302" y="1228"/>
                  <a:pt x="977" y="1199"/>
                  <a:pt x="650" y="1204"/>
                </a:cubicBezTo>
                <a:cubicBezTo>
                  <a:pt x="324" y="1208"/>
                  <a:pt x="6" y="1231"/>
                  <a:pt x="6" y="1231"/>
                </a:cubicBezTo>
                <a:cubicBezTo>
                  <a:pt x="6" y="1231"/>
                  <a:pt x="0" y="1152"/>
                  <a:pt x="1" y="883"/>
                </a:cubicBezTo>
                <a:cubicBezTo>
                  <a:pt x="1" y="613"/>
                  <a:pt x="76" y="313"/>
                  <a:pt x="76" y="313"/>
                </a:cubicBezTo>
                <a:cubicBezTo>
                  <a:pt x="813" y="155"/>
                  <a:pt x="813" y="155"/>
                  <a:pt x="813" y="155"/>
                </a:cubicBezTo>
                <a:lnTo>
                  <a:pt x="1115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p>
            <a:endParaRPr lang="zh-CN" altLang="zh-CN"/>
          </a:p>
        </p:txBody>
      </p:sp>
      <p:sp>
        <p:nvSpPr>
          <p:cNvPr id="225" name="Freeform 36"/>
          <p:cNvSpPr/>
          <p:nvPr>
            <p:custDataLst>
              <p:tags r:id="rId28"/>
            </p:custDataLst>
          </p:nvPr>
        </p:nvSpPr>
        <p:spPr bwMode="auto">
          <a:xfrm>
            <a:off x="4053571" y="3871101"/>
            <a:ext cx="2000306" cy="1863901"/>
          </a:xfrm>
          <a:custGeom>
            <a:avLst/>
            <a:gdLst/>
            <a:ahLst/>
            <a:cxnLst>
              <a:cxn ang="0">
                <a:pos x="1289" y="1174"/>
              </a:cxn>
              <a:cxn ang="0">
                <a:pos x="14" y="1203"/>
              </a:cxn>
              <a:cxn ang="0">
                <a:pos x="23" y="5"/>
              </a:cxn>
              <a:cxn ang="0">
                <a:pos x="1248" y="0"/>
              </a:cxn>
              <a:cxn ang="0">
                <a:pos x="1289" y="1174"/>
              </a:cxn>
            </a:cxnLst>
            <a:rect l="0" t="0" r="r" b="b"/>
            <a:pathLst>
              <a:path w="1289" h="1203">
                <a:moveTo>
                  <a:pt x="1289" y="1174"/>
                </a:moveTo>
                <a:cubicBezTo>
                  <a:pt x="864" y="1184"/>
                  <a:pt x="439" y="1194"/>
                  <a:pt x="14" y="1203"/>
                </a:cubicBezTo>
                <a:cubicBezTo>
                  <a:pt x="0" y="804"/>
                  <a:pt x="3" y="404"/>
                  <a:pt x="23" y="5"/>
                </a:cubicBezTo>
                <a:cubicBezTo>
                  <a:pt x="432" y="3"/>
                  <a:pt x="840" y="2"/>
                  <a:pt x="1248" y="0"/>
                </a:cubicBezTo>
                <a:cubicBezTo>
                  <a:pt x="1245" y="392"/>
                  <a:pt x="1259" y="783"/>
                  <a:pt x="1289" y="117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</a:ln>
        </p:spPr>
        <p:txBody>
          <a:bodyPr wrap="square" lIns="90000" tIns="46800" rIns="90000" bIns="46800" anchor="ctr" anchorCtr="0">
            <a:normAutofit/>
          </a:bodyPr>
          <a:p>
            <a:pPr algn="ctr"/>
            <a:r>
              <a:rPr lang="zh-CN" altLang="en-US" sz="1800"/>
              <a:t>逻辑运算：与 and 或 or 非 not</a:t>
            </a:r>
            <a:endParaRPr lang="da-DK" altLang="zh-CN"/>
          </a:p>
        </p:txBody>
      </p:sp>
      <p:sp>
        <p:nvSpPr>
          <p:cNvPr id="226" name="Line 38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5170034" y="4017265"/>
            <a:ext cx="1831" cy="183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 fontScale="25000" lnSpcReduction="20000"/>
          </a:bodyPr>
          <a:p>
            <a:endParaRPr lang="zh-CN" altLang="en-US"/>
          </a:p>
        </p:txBody>
      </p:sp>
      <p:sp>
        <p:nvSpPr>
          <p:cNvPr id="227" name="Line 39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5170034" y="4017265"/>
            <a:ext cx="1831" cy="183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 fontScale="25000" lnSpcReduction="20000"/>
          </a:bodyPr>
          <a:p>
            <a:endParaRPr lang="zh-CN" altLang="en-US"/>
          </a:p>
        </p:txBody>
      </p:sp>
      <p:sp>
        <p:nvSpPr>
          <p:cNvPr id="228" name="Freeform 40"/>
          <p:cNvSpPr/>
          <p:nvPr>
            <p:custDataLst>
              <p:tags r:id="rId31"/>
            </p:custDataLst>
          </p:nvPr>
        </p:nvSpPr>
        <p:spPr bwMode="auto">
          <a:xfrm>
            <a:off x="4907294" y="3927548"/>
            <a:ext cx="146475" cy="155630"/>
          </a:xfrm>
          <a:custGeom>
            <a:avLst/>
            <a:gdLst/>
            <a:ahLst/>
            <a:cxnLst>
              <a:cxn ang="0">
                <a:pos x="3" y="144"/>
              </a:cxn>
              <a:cxn ang="0">
                <a:pos x="104" y="0"/>
              </a:cxn>
              <a:cxn ang="0">
                <a:pos x="104" y="36"/>
              </a:cxn>
              <a:cxn ang="0">
                <a:pos x="154" y="56"/>
              </a:cxn>
              <a:cxn ang="0">
                <a:pos x="161" y="52"/>
              </a:cxn>
              <a:cxn ang="0">
                <a:pos x="26" y="164"/>
              </a:cxn>
              <a:cxn ang="0">
                <a:pos x="23" y="166"/>
              </a:cxn>
              <a:cxn ang="0">
                <a:pos x="3" y="158"/>
              </a:cxn>
              <a:cxn ang="0">
                <a:pos x="3" y="144"/>
              </a:cxn>
            </a:cxnLst>
            <a:rect l="0" t="0" r="r" b="b"/>
            <a:pathLst>
              <a:path w="161" h="169">
                <a:moveTo>
                  <a:pt x="3" y="144"/>
                </a:moveTo>
                <a:cubicBezTo>
                  <a:pt x="104" y="0"/>
                  <a:pt x="104" y="0"/>
                  <a:pt x="104" y="0"/>
                </a:cubicBezTo>
                <a:cubicBezTo>
                  <a:pt x="97" y="9"/>
                  <a:pt x="97" y="23"/>
                  <a:pt x="104" y="36"/>
                </a:cubicBezTo>
                <a:cubicBezTo>
                  <a:pt x="114" y="54"/>
                  <a:pt x="137" y="63"/>
                  <a:pt x="154" y="56"/>
                </a:cubicBezTo>
                <a:cubicBezTo>
                  <a:pt x="156" y="55"/>
                  <a:pt x="159" y="54"/>
                  <a:pt x="161" y="52"/>
                </a:cubicBezTo>
                <a:cubicBezTo>
                  <a:pt x="26" y="164"/>
                  <a:pt x="26" y="164"/>
                  <a:pt x="26" y="164"/>
                </a:cubicBezTo>
                <a:cubicBezTo>
                  <a:pt x="25" y="165"/>
                  <a:pt x="24" y="165"/>
                  <a:pt x="23" y="166"/>
                </a:cubicBezTo>
                <a:cubicBezTo>
                  <a:pt x="16" y="169"/>
                  <a:pt x="7" y="165"/>
                  <a:pt x="3" y="158"/>
                </a:cubicBezTo>
                <a:cubicBezTo>
                  <a:pt x="0" y="153"/>
                  <a:pt x="1" y="147"/>
                  <a:pt x="3" y="144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>
            <a:normAutofit fontScale="32500" lnSpcReduction="20000"/>
          </a:bodyPr>
          <a:p>
            <a:endParaRPr lang="zh-CN" altLang="zh-CN"/>
          </a:p>
        </p:txBody>
      </p:sp>
      <p:sp>
        <p:nvSpPr>
          <p:cNvPr id="229" name="Freeform 41"/>
          <p:cNvSpPr/>
          <p:nvPr>
            <p:custDataLst>
              <p:tags r:id="rId32"/>
            </p:custDataLst>
          </p:nvPr>
        </p:nvSpPr>
        <p:spPr bwMode="auto">
          <a:xfrm>
            <a:off x="4899970" y="3762763"/>
            <a:ext cx="308514" cy="311260"/>
          </a:xfrm>
          <a:custGeom>
            <a:avLst/>
            <a:gdLst/>
            <a:ahLst/>
            <a:cxnLst>
              <a:cxn ang="0">
                <a:pos x="331" y="134"/>
              </a:cxn>
              <a:cxn ang="0">
                <a:pos x="312" y="86"/>
              </a:cxn>
              <a:cxn ang="0">
                <a:pos x="259" y="29"/>
              </a:cxn>
              <a:cxn ang="0">
                <a:pos x="186" y="2"/>
              </a:cxn>
              <a:cxn ang="0">
                <a:pos x="147" y="2"/>
              </a:cxn>
              <a:cxn ang="0">
                <a:pos x="131" y="5"/>
              </a:cxn>
              <a:cxn ang="0">
                <a:pos x="107" y="12"/>
              </a:cxn>
              <a:cxn ang="0">
                <a:pos x="75" y="29"/>
              </a:cxn>
              <a:cxn ang="0">
                <a:pos x="65" y="36"/>
              </a:cxn>
              <a:cxn ang="0">
                <a:pos x="57" y="43"/>
              </a:cxn>
              <a:cxn ang="0">
                <a:pos x="48" y="51"/>
              </a:cxn>
              <a:cxn ang="0">
                <a:pos x="47" y="52"/>
              </a:cxn>
              <a:cxn ang="0">
                <a:pos x="48" y="51"/>
              </a:cxn>
              <a:cxn ang="0">
                <a:pos x="35" y="223"/>
              </a:cxn>
              <a:cxn ang="0">
                <a:pos x="249" y="310"/>
              </a:cxn>
              <a:cxn ang="0">
                <a:pos x="293" y="277"/>
              </a:cxn>
              <a:cxn ang="0">
                <a:pos x="293" y="278"/>
              </a:cxn>
              <a:cxn ang="0">
                <a:pos x="293" y="277"/>
              </a:cxn>
              <a:cxn ang="0">
                <a:pos x="299" y="271"/>
              </a:cxn>
              <a:cxn ang="0">
                <a:pos x="307" y="259"/>
              </a:cxn>
              <a:cxn ang="0">
                <a:pos x="321" y="232"/>
              </a:cxn>
              <a:cxn ang="0">
                <a:pos x="333" y="187"/>
              </a:cxn>
              <a:cxn ang="0">
                <a:pos x="331" y="134"/>
              </a:cxn>
            </a:cxnLst>
            <a:rect l="0" t="0" r="r" b="b"/>
            <a:pathLst>
              <a:path w="336" h="340">
                <a:moveTo>
                  <a:pt x="331" y="134"/>
                </a:moveTo>
                <a:cubicBezTo>
                  <a:pt x="329" y="128"/>
                  <a:pt x="325" y="110"/>
                  <a:pt x="312" y="86"/>
                </a:cubicBezTo>
                <a:cubicBezTo>
                  <a:pt x="306" y="76"/>
                  <a:pt x="291" y="50"/>
                  <a:pt x="259" y="29"/>
                </a:cubicBezTo>
                <a:cubicBezTo>
                  <a:pt x="227" y="7"/>
                  <a:pt x="197" y="4"/>
                  <a:pt x="186" y="2"/>
                </a:cubicBezTo>
                <a:cubicBezTo>
                  <a:pt x="184" y="2"/>
                  <a:pt x="166" y="0"/>
                  <a:pt x="147" y="2"/>
                </a:cubicBezTo>
                <a:cubicBezTo>
                  <a:pt x="131" y="5"/>
                  <a:pt x="131" y="5"/>
                  <a:pt x="131" y="5"/>
                </a:cubicBezTo>
                <a:cubicBezTo>
                  <a:pt x="124" y="7"/>
                  <a:pt x="114" y="10"/>
                  <a:pt x="107" y="12"/>
                </a:cubicBezTo>
                <a:cubicBezTo>
                  <a:pt x="107" y="12"/>
                  <a:pt x="91" y="18"/>
                  <a:pt x="75" y="29"/>
                </a:cubicBezTo>
                <a:cubicBezTo>
                  <a:pt x="72" y="31"/>
                  <a:pt x="68" y="34"/>
                  <a:pt x="65" y="36"/>
                </a:cubicBezTo>
                <a:cubicBezTo>
                  <a:pt x="62" y="38"/>
                  <a:pt x="60" y="40"/>
                  <a:pt x="57" y="43"/>
                </a:cubicBezTo>
                <a:cubicBezTo>
                  <a:pt x="54" y="45"/>
                  <a:pt x="51" y="48"/>
                  <a:pt x="48" y="51"/>
                </a:cubicBezTo>
                <a:cubicBezTo>
                  <a:pt x="48" y="51"/>
                  <a:pt x="47" y="52"/>
                  <a:pt x="47" y="52"/>
                </a:cubicBezTo>
                <a:cubicBezTo>
                  <a:pt x="47" y="52"/>
                  <a:pt x="47" y="51"/>
                  <a:pt x="48" y="51"/>
                </a:cubicBezTo>
                <a:cubicBezTo>
                  <a:pt x="7" y="93"/>
                  <a:pt x="0" y="161"/>
                  <a:pt x="35" y="223"/>
                </a:cubicBezTo>
                <a:cubicBezTo>
                  <a:pt x="80" y="302"/>
                  <a:pt x="175" y="340"/>
                  <a:pt x="249" y="310"/>
                </a:cubicBezTo>
                <a:cubicBezTo>
                  <a:pt x="267" y="302"/>
                  <a:pt x="281" y="291"/>
                  <a:pt x="293" y="277"/>
                </a:cubicBezTo>
                <a:cubicBezTo>
                  <a:pt x="293" y="278"/>
                  <a:pt x="293" y="278"/>
                  <a:pt x="293" y="278"/>
                </a:cubicBezTo>
                <a:cubicBezTo>
                  <a:pt x="293" y="278"/>
                  <a:pt x="293" y="278"/>
                  <a:pt x="293" y="277"/>
                </a:cubicBezTo>
                <a:cubicBezTo>
                  <a:pt x="295" y="275"/>
                  <a:pt x="297" y="273"/>
                  <a:pt x="299" y="271"/>
                </a:cubicBezTo>
                <a:cubicBezTo>
                  <a:pt x="302" y="267"/>
                  <a:pt x="305" y="263"/>
                  <a:pt x="307" y="259"/>
                </a:cubicBezTo>
                <a:cubicBezTo>
                  <a:pt x="315" y="246"/>
                  <a:pt x="317" y="242"/>
                  <a:pt x="321" y="232"/>
                </a:cubicBezTo>
                <a:cubicBezTo>
                  <a:pt x="321" y="232"/>
                  <a:pt x="330" y="211"/>
                  <a:pt x="333" y="187"/>
                </a:cubicBezTo>
                <a:cubicBezTo>
                  <a:pt x="334" y="178"/>
                  <a:pt x="336" y="160"/>
                  <a:pt x="331" y="134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72500"/>
          </a:bodyPr>
          <a:p>
            <a:endParaRPr lang="zh-CN" altLang="zh-CN"/>
          </a:p>
        </p:txBody>
      </p:sp>
      <p:sp>
        <p:nvSpPr>
          <p:cNvPr id="230" name="Freeform 42"/>
          <p:cNvSpPr/>
          <p:nvPr>
            <p:custDataLst>
              <p:tags r:id="rId33"/>
            </p:custDataLst>
          </p:nvPr>
        </p:nvSpPr>
        <p:spPr bwMode="auto">
          <a:xfrm>
            <a:off x="5053769" y="3771918"/>
            <a:ext cx="142814" cy="144645"/>
          </a:xfrm>
          <a:custGeom>
            <a:avLst/>
            <a:gdLst/>
            <a:ahLst/>
            <a:cxnLst>
              <a:cxn ang="0">
                <a:pos x="15" y="58"/>
              </a:cxn>
              <a:cxn ang="0">
                <a:pos x="68" y="0"/>
              </a:cxn>
              <a:cxn ang="0">
                <a:pos x="65" y="59"/>
              </a:cxn>
              <a:cxn ang="0">
                <a:pos x="139" y="89"/>
              </a:cxn>
              <a:cxn ang="0">
                <a:pos x="154" y="79"/>
              </a:cxn>
              <a:cxn ang="0">
                <a:pos x="100" y="137"/>
              </a:cxn>
              <a:cxn ang="0">
                <a:pos x="86" y="147"/>
              </a:cxn>
              <a:cxn ang="0">
                <a:pos x="12" y="117"/>
              </a:cxn>
              <a:cxn ang="0">
                <a:pos x="15" y="58"/>
              </a:cxn>
            </a:cxnLst>
            <a:rect l="0" t="0" r="r" b="b"/>
            <a:pathLst>
              <a:path w="154" h="158">
                <a:moveTo>
                  <a:pt x="15" y="58"/>
                </a:moveTo>
                <a:cubicBezTo>
                  <a:pt x="68" y="0"/>
                  <a:pt x="68" y="0"/>
                  <a:pt x="68" y="0"/>
                </a:cubicBezTo>
                <a:cubicBezTo>
                  <a:pt x="55" y="15"/>
                  <a:pt x="53" y="38"/>
                  <a:pt x="65" y="59"/>
                </a:cubicBezTo>
                <a:cubicBezTo>
                  <a:pt x="80" y="86"/>
                  <a:pt x="114" y="100"/>
                  <a:pt x="139" y="89"/>
                </a:cubicBezTo>
                <a:cubicBezTo>
                  <a:pt x="145" y="87"/>
                  <a:pt x="150" y="83"/>
                  <a:pt x="154" y="79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6" y="141"/>
                  <a:pt x="91" y="145"/>
                  <a:pt x="86" y="147"/>
                </a:cubicBezTo>
                <a:cubicBezTo>
                  <a:pt x="60" y="158"/>
                  <a:pt x="27" y="144"/>
                  <a:pt x="12" y="117"/>
                </a:cubicBezTo>
                <a:cubicBezTo>
                  <a:pt x="0" y="96"/>
                  <a:pt x="2" y="73"/>
                  <a:pt x="15" y="58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25000" lnSpcReduction="20000"/>
          </a:bodyPr>
          <a:p>
            <a:endParaRPr lang="zh-CN" altLang="zh-CN"/>
          </a:p>
        </p:txBody>
      </p:sp>
      <p:sp>
        <p:nvSpPr>
          <p:cNvPr id="231" name="Freeform 43"/>
          <p:cNvSpPr/>
          <p:nvPr>
            <p:custDataLst>
              <p:tags r:id="rId34"/>
            </p:custDataLst>
          </p:nvPr>
        </p:nvSpPr>
        <p:spPr bwMode="auto">
          <a:xfrm>
            <a:off x="5053769" y="3771918"/>
            <a:ext cx="142814" cy="144645"/>
          </a:xfrm>
          <a:custGeom>
            <a:avLst/>
            <a:gdLst/>
            <a:ahLst/>
            <a:cxnLst>
              <a:cxn ang="0">
                <a:pos x="15" y="58"/>
              </a:cxn>
              <a:cxn ang="0">
                <a:pos x="68" y="0"/>
              </a:cxn>
              <a:cxn ang="0">
                <a:pos x="65" y="59"/>
              </a:cxn>
              <a:cxn ang="0">
                <a:pos x="139" y="89"/>
              </a:cxn>
              <a:cxn ang="0">
                <a:pos x="154" y="79"/>
              </a:cxn>
              <a:cxn ang="0">
                <a:pos x="100" y="137"/>
              </a:cxn>
              <a:cxn ang="0">
                <a:pos x="86" y="147"/>
              </a:cxn>
              <a:cxn ang="0">
                <a:pos x="12" y="117"/>
              </a:cxn>
              <a:cxn ang="0">
                <a:pos x="15" y="58"/>
              </a:cxn>
            </a:cxnLst>
            <a:rect l="0" t="0" r="r" b="b"/>
            <a:pathLst>
              <a:path w="154" h="158">
                <a:moveTo>
                  <a:pt x="15" y="58"/>
                </a:moveTo>
                <a:cubicBezTo>
                  <a:pt x="68" y="0"/>
                  <a:pt x="68" y="0"/>
                  <a:pt x="68" y="0"/>
                </a:cubicBezTo>
                <a:cubicBezTo>
                  <a:pt x="55" y="15"/>
                  <a:pt x="53" y="38"/>
                  <a:pt x="65" y="59"/>
                </a:cubicBezTo>
                <a:cubicBezTo>
                  <a:pt x="80" y="86"/>
                  <a:pt x="114" y="100"/>
                  <a:pt x="139" y="89"/>
                </a:cubicBezTo>
                <a:cubicBezTo>
                  <a:pt x="145" y="87"/>
                  <a:pt x="150" y="83"/>
                  <a:pt x="154" y="79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6" y="141"/>
                  <a:pt x="91" y="145"/>
                  <a:pt x="86" y="147"/>
                </a:cubicBezTo>
                <a:cubicBezTo>
                  <a:pt x="60" y="158"/>
                  <a:pt x="27" y="144"/>
                  <a:pt x="12" y="117"/>
                </a:cubicBezTo>
                <a:cubicBezTo>
                  <a:pt x="0" y="96"/>
                  <a:pt x="2" y="73"/>
                  <a:pt x="15" y="58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25000" lnSpcReduction="20000"/>
          </a:bodyPr>
          <a:p>
            <a:endParaRPr lang="zh-CN" altLang="zh-CN"/>
          </a:p>
        </p:txBody>
      </p:sp>
      <p:sp>
        <p:nvSpPr>
          <p:cNvPr id="232" name="Freeform 44"/>
          <p:cNvSpPr/>
          <p:nvPr>
            <p:custDataLst>
              <p:tags r:id="rId35"/>
            </p:custDataLst>
          </p:nvPr>
        </p:nvSpPr>
        <p:spPr bwMode="auto">
          <a:xfrm>
            <a:off x="5075741" y="3641921"/>
            <a:ext cx="238938" cy="245346"/>
          </a:xfrm>
          <a:custGeom>
            <a:avLst/>
            <a:gdLst/>
            <a:ahLst/>
            <a:cxnLst>
              <a:cxn ang="0">
                <a:pos x="32" y="48"/>
              </a:cxn>
              <a:cxn ang="0">
                <a:pos x="66" y="24"/>
              </a:cxn>
              <a:cxn ang="0">
                <a:pos x="232" y="91"/>
              </a:cxn>
              <a:cxn ang="0">
                <a:pos x="133" y="160"/>
              </a:cxn>
              <a:cxn ang="0">
                <a:pos x="59" y="130"/>
              </a:cxn>
              <a:cxn ang="0">
                <a:pos x="41" y="199"/>
              </a:cxn>
              <a:cxn ang="0">
                <a:pos x="115" y="229"/>
              </a:cxn>
              <a:cxn ang="0">
                <a:pos x="133" y="160"/>
              </a:cxn>
              <a:cxn ang="0">
                <a:pos x="232" y="91"/>
              </a:cxn>
              <a:cxn ang="0">
                <a:pos x="222" y="223"/>
              </a:cxn>
              <a:cxn ang="0">
                <a:pos x="154" y="260"/>
              </a:cxn>
              <a:cxn ang="0">
                <a:pos x="80" y="253"/>
              </a:cxn>
              <a:cxn ang="0">
                <a:pos x="22" y="205"/>
              </a:cxn>
              <a:cxn ang="0">
                <a:pos x="0" y="131"/>
              </a:cxn>
              <a:cxn ang="0">
                <a:pos x="8" y="88"/>
              </a:cxn>
              <a:cxn ang="0">
                <a:pos x="32" y="48"/>
              </a:cxn>
            </a:cxnLst>
            <a:rect l="0" t="0" r="r" b="b"/>
            <a:pathLst>
              <a:path w="259" h="267">
                <a:moveTo>
                  <a:pt x="32" y="48"/>
                </a:moveTo>
                <a:cubicBezTo>
                  <a:pt x="41" y="38"/>
                  <a:pt x="53" y="29"/>
                  <a:pt x="66" y="24"/>
                </a:cubicBezTo>
                <a:cubicBezTo>
                  <a:pt x="123" y="0"/>
                  <a:pt x="197" y="30"/>
                  <a:pt x="232" y="91"/>
                </a:cubicBezTo>
                <a:cubicBezTo>
                  <a:pt x="213" y="111"/>
                  <a:pt x="174" y="138"/>
                  <a:pt x="133" y="160"/>
                </a:cubicBezTo>
                <a:cubicBezTo>
                  <a:pt x="117" y="133"/>
                  <a:pt x="84" y="119"/>
                  <a:pt x="59" y="130"/>
                </a:cubicBezTo>
                <a:cubicBezTo>
                  <a:pt x="33" y="141"/>
                  <a:pt x="25" y="172"/>
                  <a:pt x="41" y="199"/>
                </a:cubicBezTo>
                <a:cubicBezTo>
                  <a:pt x="56" y="226"/>
                  <a:pt x="90" y="240"/>
                  <a:pt x="115" y="229"/>
                </a:cubicBezTo>
                <a:cubicBezTo>
                  <a:pt x="140" y="218"/>
                  <a:pt x="148" y="187"/>
                  <a:pt x="133" y="160"/>
                </a:cubicBezTo>
                <a:cubicBezTo>
                  <a:pt x="174" y="138"/>
                  <a:pt x="213" y="111"/>
                  <a:pt x="232" y="91"/>
                </a:cubicBezTo>
                <a:cubicBezTo>
                  <a:pt x="259" y="139"/>
                  <a:pt x="253" y="191"/>
                  <a:pt x="222" y="223"/>
                </a:cubicBezTo>
                <a:cubicBezTo>
                  <a:pt x="195" y="252"/>
                  <a:pt x="164" y="258"/>
                  <a:pt x="154" y="260"/>
                </a:cubicBezTo>
                <a:cubicBezTo>
                  <a:pt x="145" y="262"/>
                  <a:pt x="114" y="267"/>
                  <a:pt x="80" y="253"/>
                </a:cubicBezTo>
                <a:cubicBezTo>
                  <a:pt x="50" y="240"/>
                  <a:pt x="31" y="220"/>
                  <a:pt x="22" y="205"/>
                </a:cubicBezTo>
                <a:cubicBezTo>
                  <a:pt x="0" y="171"/>
                  <a:pt x="0" y="141"/>
                  <a:pt x="0" y="131"/>
                </a:cubicBezTo>
                <a:cubicBezTo>
                  <a:pt x="0" y="110"/>
                  <a:pt x="7" y="92"/>
                  <a:pt x="8" y="88"/>
                </a:cubicBezTo>
                <a:cubicBezTo>
                  <a:pt x="14" y="72"/>
                  <a:pt x="21" y="62"/>
                  <a:pt x="32" y="48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  <p:sp>
        <p:nvSpPr>
          <p:cNvPr id="233" name="Freeform 45"/>
          <p:cNvSpPr/>
          <p:nvPr>
            <p:custDataLst>
              <p:tags r:id="rId36"/>
            </p:custDataLst>
          </p:nvPr>
        </p:nvSpPr>
        <p:spPr bwMode="auto">
          <a:xfrm>
            <a:off x="5060178" y="3641921"/>
            <a:ext cx="254501" cy="245346"/>
          </a:xfrm>
          <a:custGeom>
            <a:avLst/>
            <a:gdLst/>
            <a:ahLst/>
            <a:cxnLst>
              <a:cxn ang="0">
                <a:pos x="51" y="48"/>
              </a:cxn>
              <a:cxn ang="0">
                <a:pos x="35" y="195"/>
              </a:cxn>
              <a:cxn ang="0">
                <a:pos x="164" y="262"/>
              </a:cxn>
              <a:cxn ang="0">
                <a:pos x="241" y="224"/>
              </a:cxn>
              <a:cxn ang="0">
                <a:pos x="251" y="91"/>
              </a:cxn>
              <a:cxn ang="0">
                <a:pos x="152" y="160"/>
              </a:cxn>
              <a:cxn ang="0">
                <a:pos x="134" y="229"/>
              </a:cxn>
              <a:cxn ang="0">
                <a:pos x="60" y="199"/>
              </a:cxn>
              <a:cxn ang="0">
                <a:pos x="78" y="130"/>
              </a:cxn>
              <a:cxn ang="0">
                <a:pos x="152" y="160"/>
              </a:cxn>
              <a:cxn ang="0">
                <a:pos x="251" y="91"/>
              </a:cxn>
              <a:cxn ang="0">
                <a:pos x="85" y="24"/>
              </a:cxn>
              <a:cxn ang="0">
                <a:pos x="51" y="48"/>
              </a:cxn>
            </a:cxnLst>
            <a:rect l="0" t="0" r="r" b="b"/>
            <a:pathLst>
              <a:path w="278" h="268">
                <a:moveTo>
                  <a:pt x="51" y="48"/>
                </a:moveTo>
                <a:cubicBezTo>
                  <a:pt x="0" y="111"/>
                  <a:pt x="23" y="172"/>
                  <a:pt x="35" y="195"/>
                </a:cubicBezTo>
                <a:cubicBezTo>
                  <a:pt x="59" y="241"/>
                  <a:pt x="112" y="268"/>
                  <a:pt x="164" y="262"/>
                </a:cubicBezTo>
                <a:cubicBezTo>
                  <a:pt x="207" y="257"/>
                  <a:pt x="232" y="233"/>
                  <a:pt x="241" y="224"/>
                </a:cubicBezTo>
                <a:cubicBezTo>
                  <a:pt x="272" y="191"/>
                  <a:pt x="278" y="139"/>
                  <a:pt x="251" y="91"/>
                </a:cubicBezTo>
                <a:cubicBezTo>
                  <a:pt x="232" y="111"/>
                  <a:pt x="193" y="138"/>
                  <a:pt x="152" y="160"/>
                </a:cubicBezTo>
                <a:cubicBezTo>
                  <a:pt x="167" y="187"/>
                  <a:pt x="159" y="218"/>
                  <a:pt x="134" y="229"/>
                </a:cubicBezTo>
                <a:cubicBezTo>
                  <a:pt x="109" y="240"/>
                  <a:pt x="75" y="226"/>
                  <a:pt x="60" y="199"/>
                </a:cubicBezTo>
                <a:cubicBezTo>
                  <a:pt x="44" y="172"/>
                  <a:pt x="52" y="141"/>
                  <a:pt x="78" y="130"/>
                </a:cubicBezTo>
                <a:cubicBezTo>
                  <a:pt x="103" y="119"/>
                  <a:pt x="136" y="133"/>
                  <a:pt x="152" y="160"/>
                </a:cubicBezTo>
                <a:cubicBezTo>
                  <a:pt x="193" y="138"/>
                  <a:pt x="232" y="111"/>
                  <a:pt x="251" y="91"/>
                </a:cubicBezTo>
                <a:cubicBezTo>
                  <a:pt x="216" y="30"/>
                  <a:pt x="142" y="0"/>
                  <a:pt x="85" y="24"/>
                </a:cubicBezTo>
                <a:cubicBezTo>
                  <a:pt x="72" y="29"/>
                  <a:pt x="60" y="38"/>
                  <a:pt x="51" y="48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  <p:sp>
        <p:nvSpPr>
          <p:cNvPr id="234" name="Freeform 46"/>
          <p:cNvSpPr/>
          <p:nvPr>
            <p:custDataLst>
              <p:tags r:id="rId37"/>
            </p:custDataLst>
          </p:nvPr>
        </p:nvSpPr>
        <p:spPr bwMode="auto">
          <a:xfrm>
            <a:off x="5075741" y="3685864"/>
            <a:ext cx="204150" cy="201404"/>
          </a:xfrm>
          <a:custGeom>
            <a:avLst/>
            <a:gdLst/>
            <a:ahLst/>
            <a:cxnLst>
              <a:cxn ang="0">
                <a:pos x="18" y="149"/>
              </a:cxn>
              <a:cxn ang="0">
                <a:pos x="4" y="113"/>
              </a:cxn>
              <a:cxn ang="0">
                <a:pos x="2" y="74"/>
              </a:cxn>
              <a:cxn ang="0">
                <a:pos x="13" y="32"/>
              </a:cxn>
              <a:cxn ang="0">
                <a:pos x="24" y="12"/>
              </a:cxn>
              <a:cxn ang="0">
                <a:pos x="33" y="0"/>
              </a:cxn>
              <a:cxn ang="0">
                <a:pos x="27" y="129"/>
              </a:cxn>
              <a:cxn ang="0">
                <a:pos x="192" y="196"/>
              </a:cxn>
              <a:cxn ang="0">
                <a:pos x="223" y="175"/>
              </a:cxn>
              <a:cxn ang="0">
                <a:pos x="210" y="188"/>
              </a:cxn>
              <a:cxn ang="0">
                <a:pos x="202" y="193"/>
              </a:cxn>
              <a:cxn ang="0">
                <a:pos x="172" y="208"/>
              </a:cxn>
              <a:cxn ang="0">
                <a:pos x="159" y="212"/>
              </a:cxn>
              <a:cxn ang="0">
                <a:pos x="141" y="214"/>
              </a:cxn>
              <a:cxn ang="0">
                <a:pos x="117" y="214"/>
              </a:cxn>
              <a:cxn ang="0">
                <a:pos x="100" y="211"/>
              </a:cxn>
              <a:cxn ang="0">
                <a:pos x="91" y="208"/>
              </a:cxn>
              <a:cxn ang="0">
                <a:pos x="74" y="202"/>
              </a:cxn>
              <a:cxn ang="0">
                <a:pos x="59" y="193"/>
              </a:cxn>
              <a:cxn ang="0">
                <a:pos x="18" y="149"/>
              </a:cxn>
            </a:cxnLst>
            <a:rect l="0" t="0" r="r" b="b"/>
            <a:pathLst>
              <a:path w="223" h="220">
                <a:moveTo>
                  <a:pt x="18" y="149"/>
                </a:moveTo>
                <a:cubicBezTo>
                  <a:pt x="15" y="144"/>
                  <a:pt x="8" y="131"/>
                  <a:pt x="4" y="113"/>
                </a:cubicBezTo>
                <a:cubicBezTo>
                  <a:pt x="0" y="95"/>
                  <a:pt x="1" y="81"/>
                  <a:pt x="2" y="74"/>
                </a:cubicBezTo>
                <a:cubicBezTo>
                  <a:pt x="4" y="54"/>
                  <a:pt x="8" y="43"/>
                  <a:pt x="13" y="32"/>
                </a:cubicBezTo>
                <a:cubicBezTo>
                  <a:pt x="16" y="25"/>
                  <a:pt x="19" y="20"/>
                  <a:pt x="24" y="12"/>
                </a:cubicBezTo>
                <a:cubicBezTo>
                  <a:pt x="26" y="8"/>
                  <a:pt x="30" y="4"/>
                  <a:pt x="33" y="0"/>
                </a:cubicBezTo>
                <a:cubicBezTo>
                  <a:pt x="5" y="32"/>
                  <a:pt x="1" y="83"/>
                  <a:pt x="27" y="129"/>
                </a:cubicBezTo>
                <a:cubicBezTo>
                  <a:pt x="62" y="190"/>
                  <a:pt x="136" y="220"/>
                  <a:pt x="192" y="196"/>
                </a:cubicBezTo>
                <a:cubicBezTo>
                  <a:pt x="205" y="191"/>
                  <a:pt x="215" y="184"/>
                  <a:pt x="223" y="175"/>
                </a:cubicBezTo>
                <a:cubicBezTo>
                  <a:pt x="219" y="179"/>
                  <a:pt x="214" y="184"/>
                  <a:pt x="210" y="188"/>
                </a:cubicBezTo>
                <a:cubicBezTo>
                  <a:pt x="208" y="189"/>
                  <a:pt x="204" y="192"/>
                  <a:pt x="202" y="193"/>
                </a:cubicBezTo>
                <a:cubicBezTo>
                  <a:pt x="188" y="202"/>
                  <a:pt x="182" y="204"/>
                  <a:pt x="172" y="208"/>
                </a:cubicBezTo>
                <a:cubicBezTo>
                  <a:pt x="168" y="209"/>
                  <a:pt x="163" y="211"/>
                  <a:pt x="159" y="212"/>
                </a:cubicBezTo>
                <a:cubicBezTo>
                  <a:pt x="153" y="213"/>
                  <a:pt x="146" y="214"/>
                  <a:pt x="141" y="214"/>
                </a:cubicBezTo>
                <a:cubicBezTo>
                  <a:pt x="135" y="215"/>
                  <a:pt x="122" y="215"/>
                  <a:pt x="117" y="214"/>
                </a:cubicBezTo>
                <a:cubicBezTo>
                  <a:pt x="112" y="213"/>
                  <a:pt x="105" y="212"/>
                  <a:pt x="100" y="211"/>
                </a:cubicBezTo>
                <a:cubicBezTo>
                  <a:pt x="97" y="210"/>
                  <a:pt x="94" y="209"/>
                  <a:pt x="91" y="208"/>
                </a:cubicBezTo>
                <a:cubicBezTo>
                  <a:pt x="80" y="205"/>
                  <a:pt x="80" y="205"/>
                  <a:pt x="74" y="202"/>
                </a:cubicBezTo>
                <a:cubicBezTo>
                  <a:pt x="67" y="198"/>
                  <a:pt x="62" y="195"/>
                  <a:pt x="59" y="193"/>
                </a:cubicBezTo>
                <a:cubicBezTo>
                  <a:pt x="35" y="177"/>
                  <a:pt x="21" y="155"/>
                  <a:pt x="18" y="149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35000" lnSpcReduction="20000"/>
          </a:bodyPr>
          <a:p>
            <a:endParaRPr lang="zh-CN" altLang="zh-CN"/>
          </a:p>
        </p:txBody>
      </p:sp>
      <p:sp>
        <p:nvSpPr>
          <p:cNvPr id="235" name="Freeform 47"/>
          <p:cNvSpPr/>
          <p:nvPr>
            <p:custDataLst>
              <p:tags r:id="rId38"/>
            </p:custDataLst>
          </p:nvPr>
        </p:nvSpPr>
        <p:spPr bwMode="auto">
          <a:xfrm>
            <a:off x="5066586" y="3685864"/>
            <a:ext cx="212389" cy="229783"/>
          </a:xfrm>
          <a:custGeom>
            <a:avLst/>
            <a:gdLst/>
            <a:ahLst/>
            <a:cxnLst>
              <a:cxn ang="0">
                <a:pos x="27" y="149"/>
              </a:cxn>
              <a:cxn ang="0">
                <a:pos x="42" y="0"/>
              </a:cxn>
              <a:cxn ang="0">
                <a:pos x="36" y="129"/>
              </a:cxn>
              <a:cxn ang="0">
                <a:pos x="201" y="196"/>
              </a:cxn>
              <a:cxn ang="0">
                <a:pos x="232" y="175"/>
              </a:cxn>
              <a:cxn ang="0">
                <a:pos x="27" y="149"/>
              </a:cxn>
            </a:cxnLst>
            <a:rect l="0" t="0" r="r" b="b"/>
            <a:pathLst>
              <a:path w="232" h="249">
                <a:moveTo>
                  <a:pt x="27" y="149"/>
                </a:moveTo>
                <a:cubicBezTo>
                  <a:pt x="0" y="100"/>
                  <a:pt x="6" y="44"/>
                  <a:pt x="42" y="0"/>
                </a:cubicBezTo>
                <a:cubicBezTo>
                  <a:pt x="14" y="32"/>
                  <a:pt x="10" y="83"/>
                  <a:pt x="36" y="129"/>
                </a:cubicBezTo>
                <a:cubicBezTo>
                  <a:pt x="71" y="190"/>
                  <a:pt x="145" y="220"/>
                  <a:pt x="201" y="196"/>
                </a:cubicBezTo>
                <a:cubicBezTo>
                  <a:pt x="214" y="191"/>
                  <a:pt x="224" y="184"/>
                  <a:pt x="232" y="175"/>
                </a:cubicBezTo>
                <a:cubicBezTo>
                  <a:pt x="156" y="249"/>
                  <a:pt x="60" y="209"/>
                  <a:pt x="27" y="149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0000" lnSpcReduction="20000"/>
          </a:bodyPr>
          <a:p>
            <a:endParaRPr lang="zh-CN" altLang="zh-CN"/>
          </a:p>
        </p:txBody>
      </p:sp>
      <p:sp>
        <p:nvSpPr>
          <p:cNvPr id="236" name="Freeform 48"/>
          <p:cNvSpPr/>
          <p:nvPr>
            <p:custDataLst>
              <p:tags r:id="rId39"/>
            </p:custDataLst>
          </p:nvPr>
        </p:nvSpPr>
        <p:spPr bwMode="auto">
          <a:xfrm>
            <a:off x="5069332" y="3641921"/>
            <a:ext cx="251755" cy="245346"/>
          </a:xfrm>
          <a:custGeom>
            <a:avLst/>
            <a:gdLst/>
            <a:ahLst/>
            <a:cxnLst>
              <a:cxn ang="0">
                <a:pos x="240" y="91"/>
              </a:cxn>
              <a:cxn ang="0">
                <a:pos x="199" y="244"/>
              </a:cxn>
              <a:cxn ang="0">
                <a:pos x="34" y="177"/>
              </a:cxn>
              <a:cxn ang="0">
                <a:pos x="74" y="24"/>
              </a:cxn>
              <a:cxn ang="0">
                <a:pos x="240" y="91"/>
              </a:cxn>
            </a:cxnLst>
            <a:rect l="0" t="0" r="r" b="b"/>
            <a:pathLst>
              <a:path w="274" h="268">
                <a:moveTo>
                  <a:pt x="240" y="91"/>
                </a:moveTo>
                <a:cubicBezTo>
                  <a:pt x="274" y="152"/>
                  <a:pt x="256" y="221"/>
                  <a:pt x="199" y="244"/>
                </a:cubicBezTo>
                <a:cubicBezTo>
                  <a:pt x="143" y="268"/>
                  <a:pt x="69" y="238"/>
                  <a:pt x="34" y="177"/>
                </a:cubicBezTo>
                <a:cubicBezTo>
                  <a:pt x="0" y="116"/>
                  <a:pt x="18" y="48"/>
                  <a:pt x="74" y="24"/>
                </a:cubicBezTo>
                <a:cubicBezTo>
                  <a:pt x="131" y="0"/>
                  <a:pt x="205" y="30"/>
                  <a:pt x="240" y="91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>
                  <a:gamma/>
                  <a:tint val="5725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  <p:sp>
        <p:nvSpPr>
          <p:cNvPr id="238" name="Freeform 35"/>
          <p:cNvSpPr/>
          <p:nvPr>
            <p:custDataLst>
              <p:tags r:id="rId40"/>
            </p:custDataLst>
          </p:nvPr>
        </p:nvSpPr>
        <p:spPr bwMode="auto">
          <a:xfrm>
            <a:off x="8583828" y="3870789"/>
            <a:ext cx="2019531" cy="1903266"/>
          </a:xfrm>
          <a:custGeom>
            <a:avLst/>
            <a:gdLst>
              <a:gd name="T0" fmla="*/ 790 w 1302"/>
              <a:gd name="T1" fmla="*/ 7 h 1231"/>
              <a:gd name="T2" fmla="*/ 848 w 1302"/>
              <a:gd name="T3" fmla="*/ 0 h 1231"/>
              <a:gd name="T4" fmla="*/ 863 w 1302"/>
              <a:gd name="T5" fmla="*/ 483 h 1231"/>
              <a:gd name="T6" fmla="*/ 922 w 1302"/>
              <a:gd name="T7" fmla="*/ 867 h 1231"/>
              <a:gd name="T8" fmla="*/ 460 w 1302"/>
              <a:gd name="T9" fmla="*/ 850 h 1231"/>
              <a:gd name="T10" fmla="*/ 4 w 1302"/>
              <a:gd name="T11" fmla="*/ 869 h 1231"/>
              <a:gd name="T12" fmla="*/ 1 w 1302"/>
              <a:gd name="T13" fmla="*/ 623 h 1231"/>
              <a:gd name="T14" fmla="*/ 54 w 1302"/>
              <a:gd name="T15" fmla="*/ 221 h 1231"/>
              <a:gd name="T16" fmla="*/ 576 w 1302"/>
              <a:gd name="T17" fmla="*/ 109 h 1231"/>
              <a:gd name="T18" fmla="*/ 790 w 1302"/>
              <a:gd name="T19" fmla="*/ 7 h 12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02"/>
              <a:gd name="T31" fmla="*/ 0 h 1231"/>
              <a:gd name="T32" fmla="*/ 1302 w 1302"/>
              <a:gd name="T33" fmla="*/ 1231 h 123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02" h="1231">
                <a:moveTo>
                  <a:pt x="1115" y="10"/>
                </a:moveTo>
                <a:cubicBezTo>
                  <a:pt x="1197" y="0"/>
                  <a:pt x="1197" y="0"/>
                  <a:pt x="1197" y="0"/>
                </a:cubicBezTo>
                <a:cubicBezTo>
                  <a:pt x="1197" y="0"/>
                  <a:pt x="1186" y="352"/>
                  <a:pt x="1218" y="684"/>
                </a:cubicBezTo>
                <a:cubicBezTo>
                  <a:pt x="1241" y="915"/>
                  <a:pt x="1302" y="1228"/>
                  <a:pt x="1302" y="1228"/>
                </a:cubicBezTo>
                <a:cubicBezTo>
                  <a:pt x="1302" y="1228"/>
                  <a:pt x="977" y="1199"/>
                  <a:pt x="650" y="1204"/>
                </a:cubicBezTo>
                <a:cubicBezTo>
                  <a:pt x="324" y="1208"/>
                  <a:pt x="6" y="1231"/>
                  <a:pt x="6" y="1231"/>
                </a:cubicBezTo>
                <a:cubicBezTo>
                  <a:pt x="6" y="1231"/>
                  <a:pt x="0" y="1152"/>
                  <a:pt x="1" y="883"/>
                </a:cubicBezTo>
                <a:cubicBezTo>
                  <a:pt x="1" y="613"/>
                  <a:pt x="76" y="313"/>
                  <a:pt x="76" y="313"/>
                </a:cubicBezTo>
                <a:cubicBezTo>
                  <a:pt x="813" y="155"/>
                  <a:pt x="813" y="155"/>
                  <a:pt x="813" y="155"/>
                </a:cubicBezTo>
                <a:lnTo>
                  <a:pt x="1115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p>
            <a:endParaRPr lang="zh-CN" altLang="zh-CN"/>
          </a:p>
        </p:txBody>
      </p:sp>
      <p:sp>
        <p:nvSpPr>
          <p:cNvPr id="239" name="Freeform 36"/>
          <p:cNvSpPr/>
          <p:nvPr>
            <p:custDataLst>
              <p:tags r:id="rId41"/>
            </p:custDataLst>
          </p:nvPr>
        </p:nvSpPr>
        <p:spPr bwMode="auto">
          <a:xfrm>
            <a:off x="8491366" y="3855226"/>
            <a:ext cx="2000306" cy="1863901"/>
          </a:xfrm>
          <a:custGeom>
            <a:avLst/>
            <a:gdLst/>
            <a:ahLst/>
            <a:cxnLst>
              <a:cxn ang="0">
                <a:pos x="1289" y="1174"/>
              </a:cxn>
              <a:cxn ang="0">
                <a:pos x="14" y="1203"/>
              </a:cxn>
              <a:cxn ang="0">
                <a:pos x="23" y="5"/>
              </a:cxn>
              <a:cxn ang="0">
                <a:pos x="1248" y="0"/>
              </a:cxn>
              <a:cxn ang="0">
                <a:pos x="1289" y="1174"/>
              </a:cxn>
            </a:cxnLst>
            <a:rect l="0" t="0" r="r" b="b"/>
            <a:pathLst>
              <a:path w="1289" h="1203">
                <a:moveTo>
                  <a:pt x="1289" y="1174"/>
                </a:moveTo>
                <a:cubicBezTo>
                  <a:pt x="864" y="1184"/>
                  <a:pt x="439" y="1194"/>
                  <a:pt x="14" y="1203"/>
                </a:cubicBezTo>
                <a:cubicBezTo>
                  <a:pt x="0" y="804"/>
                  <a:pt x="3" y="404"/>
                  <a:pt x="23" y="5"/>
                </a:cubicBezTo>
                <a:cubicBezTo>
                  <a:pt x="432" y="3"/>
                  <a:pt x="840" y="2"/>
                  <a:pt x="1248" y="0"/>
                </a:cubicBezTo>
                <a:cubicBezTo>
                  <a:pt x="1245" y="392"/>
                  <a:pt x="1259" y="783"/>
                  <a:pt x="1289" y="117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</a:ln>
        </p:spPr>
        <p:txBody>
          <a:bodyPr wrap="square" lIns="90000" tIns="46800" rIns="90000" bIns="46800" anchor="ctr" anchorCtr="0">
            <a:normAutofit/>
          </a:bodyPr>
          <a:p>
            <a:pPr algn="ctr"/>
            <a:r>
              <a:rPr lang="zh-CN" altLang="en-US" sz="1800"/>
              <a:t>颜色运算：实际上是按rgb(a,b,c); 三色分段进行计算。 使用rbga或hsla运算时，要保证透明值一样</a:t>
            </a:r>
            <a:endParaRPr lang="da-DK" altLang="zh-CN"/>
          </a:p>
        </p:txBody>
      </p:sp>
      <p:sp>
        <p:nvSpPr>
          <p:cNvPr id="240" name="Line 38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9602749" y="4017265"/>
            <a:ext cx="1831" cy="183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 fontScale="25000" lnSpcReduction="20000"/>
          </a:bodyPr>
          <a:p>
            <a:endParaRPr lang="zh-CN" altLang="en-US"/>
          </a:p>
        </p:txBody>
      </p:sp>
      <p:sp>
        <p:nvSpPr>
          <p:cNvPr id="241" name="Line 39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9602749" y="4017265"/>
            <a:ext cx="1831" cy="183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 fontScale="25000" lnSpcReduction="20000"/>
          </a:bodyPr>
          <a:p>
            <a:endParaRPr lang="zh-CN" altLang="en-US"/>
          </a:p>
        </p:txBody>
      </p:sp>
      <p:sp>
        <p:nvSpPr>
          <p:cNvPr id="242" name="Freeform 40"/>
          <p:cNvSpPr/>
          <p:nvPr>
            <p:custDataLst>
              <p:tags r:id="rId44"/>
            </p:custDataLst>
          </p:nvPr>
        </p:nvSpPr>
        <p:spPr bwMode="auto">
          <a:xfrm>
            <a:off x="9339093" y="3927548"/>
            <a:ext cx="146475" cy="155630"/>
          </a:xfrm>
          <a:custGeom>
            <a:avLst/>
            <a:gdLst/>
            <a:ahLst/>
            <a:cxnLst>
              <a:cxn ang="0">
                <a:pos x="3" y="144"/>
              </a:cxn>
              <a:cxn ang="0">
                <a:pos x="104" y="0"/>
              </a:cxn>
              <a:cxn ang="0">
                <a:pos x="104" y="36"/>
              </a:cxn>
              <a:cxn ang="0">
                <a:pos x="154" y="56"/>
              </a:cxn>
              <a:cxn ang="0">
                <a:pos x="161" y="52"/>
              </a:cxn>
              <a:cxn ang="0">
                <a:pos x="26" y="164"/>
              </a:cxn>
              <a:cxn ang="0">
                <a:pos x="23" y="166"/>
              </a:cxn>
              <a:cxn ang="0">
                <a:pos x="3" y="158"/>
              </a:cxn>
              <a:cxn ang="0">
                <a:pos x="3" y="144"/>
              </a:cxn>
            </a:cxnLst>
            <a:rect l="0" t="0" r="r" b="b"/>
            <a:pathLst>
              <a:path w="161" h="169">
                <a:moveTo>
                  <a:pt x="3" y="144"/>
                </a:moveTo>
                <a:cubicBezTo>
                  <a:pt x="104" y="0"/>
                  <a:pt x="104" y="0"/>
                  <a:pt x="104" y="0"/>
                </a:cubicBezTo>
                <a:cubicBezTo>
                  <a:pt x="97" y="9"/>
                  <a:pt x="97" y="23"/>
                  <a:pt x="104" y="36"/>
                </a:cubicBezTo>
                <a:cubicBezTo>
                  <a:pt x="114" y="54"/>
                  <a:pt x="137" y="63"/>
                  <a:pt x="154" y="56"/>
                </a:cubicBezTo>
                <a:cubicBezTo>
                  <a:pt x="156" y="55"/>
                  <a:pt x="159" y="54"/>
                  <a:pt x="161" y="52"/>
                </a:cubicBezTo>
                <a:cubicBezTo>
                  <a:pt x="26" y="164"/>
                  <a:pt x="26" y="164"/>
                  <a:pt x="26" y="164"/>
                </a:cubicBezTo>
                <a:cubicBezTo>
                  <a:pt x="25" y="165"/>
                  <a:pt x="24" y="165"/>
                  <a:pt x="23" y="166"/>
                </a:cubicBezTo>
                <a:cubicBezTo>
                  <a:pt x="16" y="169"/>
                  <a:pt x="7" y="165"/>
                  <a:pt x="3" y="158"/>
                </a:cubicBezTo>
                <a:cubicBezTo>
                  <a:pt x="0" y="153"/>
                  <a:pt x="1" y="147"/>
                  <a:pt x="3" y="144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>
            <a:normAutofit fontScale="32500" lnSpcReduction="20000"/>
          </a:bodyPr>
          <a:p>
            <a:endParaRPr lang="zh-CN" altLang="zh-CN"/>
          </a:p>
        </p:txBody>
      </p:sp>
      <p:sp>
        <p:nvSpPr>
          <p:cNvPr id="243" name="Freeform 41"/>
          <p:cNvSpPr/>
          <p:nvPr>
            <p:custDataLst>
              <p:tags r:id="rId45"/>
            </p:custDataLst>
          </p:nvPr>
        </p:nvSpPr>
        <p:spPr bwMode="auto">
          <a:xfrm>
            <a:off x="9332684" y="3763679"/>
            <a:ext cx="308514" cy="311260"/>
          </a:xfrm>
          <a:custGeom>
            <a:avLst/>
            <a:gdLst/>
            <a:ahLst/>
            <a:cxnLst>
              <a:cxn ang="0">
                <a:pos x="331" y="134"/>
              </a:cxn>
              <a:cxn ang="0">
                <a:pos x="312" y="86"/>
              </a:cxn>
              <a:cxn ang="0">
                <a:pos x="259" y="29"/>
              </a:cxn>
              <a:cxn ang="0">
                <a:pos x="186" y="2"/>
              </a:cxn>
              <a:cxn ang="0">
                <a:pos x="147" y="2"/>
              </a:cxn>
              <a:cxn ang="0">
                <a:pos x="131" y="5"/>
              </a:cxn>
              <a:cxn ang="0">
                <a:pos x="107" y="12"/>
              </a:cxn>
              <a:cxn ang="0">
                <a:pos x="75" y="29"/>
              </a:cxn>
              <a:cxn ang="0">
                <a:pos x="65" y="36"/>
              </a:cxn>
              <a:cxn ang="0">
                <a:pos x="57" y="43"/>
              </a:cxn>
              <a:cxn ang="0">
                <a:pos x="48" y="51"/>
              </a:cxn>
              <a:cxn ang="0">
                <a:pos x="47" y="52"/>
              </a:cxn>
              <a:cxn ang="0">
                <a:pos x="48" y="51"/>
              </a:cxn>
              <a:cxn ang="0">
                <a:pos x="35" y="223"/>
              </a:cxn>
              <a:cxn ang="0">
                <a:pos x="249" y="310"/>
              </a:cxn>
              <a:cxn ang="0">
                <a:pos x="293" y="277"/>
              </a:cxn>
              <a:cxn ang="0">
                <a:pos x="293" y="278"/>
              </a:cxn>
              <a:cxn ang="0">
                <a:pos x="293" y="277"/>
              </a:cxn>
              <a:cxn ang="0">
                <a:pos x="299" y="271"/>
              </a:cxn>
              <a:cxn ang="0">
                <a:pos x="307" y="259"/>
              </a:cxn>
              <a:cxn ang="0">
                <a:pos x="321" y="232"/>
              </a:cxn>
              <a:cxn ang="0">
                <a:pos x="333" y="187"/>
              </a:cxn>
              <a:cxn ang="0">
                <a:pos x="331" y="134"/>
              </a:cxn>
            </a:cxnLst>
            <a:rect l="0" t="0" r="r" b="b"/>
            <a:pathLst>
              <a:path w="336" h="340">
                <a:moveTo>
                  <a:pt x="331" y="134"/>
                </a:moveTo>
                <a:cubicBezTo>
                  <a:pt x="329" y="128"/>
                  <a:pt x="325" y="110"/>
                  <a:pt x="312" y="86"/>
                </a:cubicBezTo>
                <a:cubicBezTo>
                  <a:pt x="306" y="76"/>
                  <a:pt x="291" y="50"/>
                  <a:pt x="259" y="29"/>
                </a:cubicBezTo>
                <a:cubicBezTo>
                  <a:pt x="227" y="7"/>
                  <a:pt x="197" y="4"/>
                  <a:pt x="186" y="2"/>
                </a:cubicBezTo>
                <a:cubicBezTo>
                  <a:pt x="184" y="2"/>
                  <a:pt x="166" y="0"/>
                  <a:pt x="147" y="2"/>
                </a:cubicBezTo>
                <a:cubicBezTo>
                  <a:pt x="131" y="5"/>
                  <a:pt x="131" y="5"/>
                  <a:pt x="131" y="5"/>
                </a:cubicBezTo>
                <a:cubicBezTo>
                  <a:pt x="124" y="7"/>
                  <a:pt x="114" y="10"/>
                  <a:pt x="107" y="12"/>
                </a:cubicBezTo>
                <a:cubicBezTo>
                  <a:pt x="107" y="12"/>
                  <a:pt x="91" y="18"/>
                  <a:pt x="75" y="29"/>
                </a:cubicBezTo>
                <a:cubicBezTo>
                  <a:pt x="72" y="31"/>
                  <a:pt x="68" y="34"/>
                  <a:pt x="65" y="36"/>
                </a:cubicBezTo>
                <a:cubicBezTo>
                  <a:pt x="62" y="38"/>
                  <a:pt x="60" y="40"/>
                  <a:pt x="57" y="43"/>
                </a:cubicBezTo>
                <a:cubicBezTo>
                  <a:pt x="54" y="45"/>
                  <a:pt x="51" y="48"/>
                  <a:pt x="48" y="51"/>
                </a:cubicBezTo>
                <a:cubicBezTo>
                  <a:pt x="48" y="51"/>
                  <a:pt x="47" y="52"/>
                  <a:pt x="47" y="52"/>
                </a:cubicBezTo>
                <a:cubicBezTo>
                  <a:pt x="47" y="52"/>
                  <a:pt x="47" y="51"/>
                  <a:pt x="48" y="51"/>
                </a:cubicBezTo>
                <a:cubicBezTo>
                  <a:pt x="7" y="93"/>
                  <a:pt x="0" y="161"/>
                  <a:pt x="35" y="223"/>
                </a:cubicBezTo>
                <a:cubicBezTo>
                  <a:pt x="80" y="302"/>
                  <a:pt x="175" y="340"/>
                  <a:pt x="249" y="310"/>
                </a:cubicBezTo>
                <a:cubicBezTo>
                  <a:pt x="267" y="302"/>
                  <a:pt x="281" y="291"/>
                  <a:pt x="293" y="277"/>
                </a:cubicBezTo>
                <a:cubicBezTo>
                  <a:pt x="293" y="278"/>
                  <a:pt x="293" y="278"/>
                  <a:pt x="293" y="278"/>
                </a:cubicBezTo>
                <a:cubicBezTo>
                  <a:pt x="293" y="278"/>
                  <a:pt x="293" y="278"/>
                  <a:pt x="293" y="277"/>
                </a:cubicBezTo>
                <a:cubicBezTo>
                  <a:pt x="295" y="275"/>
                  <a:pt x="297" y="273"/>
                  <a:pt x="299" y="271"/>
                </a:cubicBezTo>
                <a:cubicBezTo>
                  <a:pt x="302" y="267"/>
                  <a:pt x="305" y="263"/>
                  <a:pt x="307" y="259"/>
                </a:cubicBezTo>
                <a:cubicBezTo>
                  <a:pt x="315" y="246"/>
                  <a:pt x="317" y="242"/>
                  <a:pt x="321" y="232"/>
                </a:cubicBezTo>
                <a:cubicBezTo>
                  <a:pt x="321" y="232"/>
                  <a:pt x="330" y="211"/>
                  <a:pt x="333" y="187"/>
                </a:cubicBezTo>
                <a:cubicBezTo>
                  <a:pt x="334" y="178"/>
                  <a:pt x="336" y="160"/>
                  <a:pt x="331" y="134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72500"/>
          </a:bodyPr>
          <a:p>
            <a:endParaRPr lang="zh-CN" altLang="zh-CN"/>
          </a:p>
        </p:txBody>
      </p:sp>
      <p:sp>
        <p:nvSpPr>
          <p:cNvPr id="244" name="Freeform 42"/>
          <p:cNvSpPr/>
          <p:nvPr>
            <p:custDataLst>
              <p:tags r:id="rId46"/>
            </p:custDataLst>
          </p:nvPr>
        </p:nvSpPr>
        <p:spPr bwMode="auto">
          <a:xfrm>
            <a:off x="9486484" y="3771918"/>
            <a:ext cx="142814" cy="144645"/>
          </a:xfrm>
          <a:custGeom>
            <a:avLst/>
            <a:gdLst/>
            <a:ahLst/>
            <a:cxnLst>
              <a:cxn ang="0">
                <a:pos x="15" y="58"/>
              </a:cxn>
              <a:cxn ang="0">
                <a:pos x="68" y="0"/>
              </a:cxn>
              <a:cxn ang="0">
                <a:pos x="65" y="59"/>
              </a:cxn>
              <a:cxn ang="0">
                <a:pos x="139" y="89"/>
              </a:cxn>
              <a:cxn ang="0">
                <a:pos x="154" y="79"/>
              </a:cxn>
              <a:cxn ang="0">
                <a:pos x="100" y="137"/>
              </a:cxn>
              <a:cxn ang="0">
                <a:pos x="86" y="147"/>
              </a:cxn>
              <a:cxn ang="0">
                <a:pos x="12" y="117"/>
              </a:cxn>
              <a:cxn ang="0">
                <a:pos x="15" y="58"/>
              </a:cxn>
            </a:cxnLst>
            <a:rect l="0" t="0" r="r" b="b"/>
            <a:pathLst>
              <a:path w="154" h="158">
                <a:moveTo>
                  <a:pt x="15" y="58"/>
                </a:moveTo>
                <a:cubicBezTo>
                  <a:pt x="68" y="0"/>
                  <a:pt x="68" y="0"/>
                  <a:pt x="68" y="0"/>
                </a:cubicBezTo>
                <a:cubicBezTo>
                  <a:pt x="55" y="15"/>
                  <a:pt x="53" y="38"/>
                  <a:pt x="65" y="59"/>
                </a:cubicBezTo>
                <a:cubicBezTo>
                  <a:pt x="80" y="86"/>
                  <a:pt x="114" y="100"/>
                  <a:pt x="139" y="89"/>
                </a:cubicBezTo>
                <a:cubicBezTo>
                  <a:pt x="145" y="87"/>
                  <a:pt x="150" y="83"/>
                  <a:pt x="154" y="79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6" y="141"/>
                  <a:pt x="91" y="145"/>
                  <a:pt x="86" y="147"/>
                </a:cubicBezTo>
                <a:cubicBezTo>
                  <a:pt x="60" y="158"/>
                  <a:pt x="27" y="144"/>
                  <a:pt x="12" y="117"/>
                </a:cubicBezTo>
                <a:cubicBezTo>
                  <a:pt x="0" y="96"/>
                  <a:pt x="2" y="73"/>
                  <a:pt x="15" y="58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25000" lnSpcReduction="20000"/>
          </a:bodyPr>
          <a:p>
            <a:endParaRPr lang="zh-CN" altLang="zh-CN"/>
          </a:p>
        </p:txBody>
      </p:sp>
      <p:sp>
        <p:nvSpPr>
          <p:cNvPr id="245" name="Freeform 43"/>
          <p:cNvSpPr/>
          <p:nvPr>
            <p:custDataLst>
              <p:tags r:id="rId47"/>
            </p:custDataLst>
          </p:nvPr>
        </p:nvSpPr>
        <p:spPr bwMode="auto">
          <a:xfrm>
            <a:off x="9486484" y="3771918"/>
            <a:ext cx="142814" cy="144645"/>
          </a:xfrm>
          <a:custGeom>
            <a:avLst/>
            <a:gdLst/>
            <a:ahLst/>
            <a:cxnLst>
              <a:cxn ang="0">
                <a:pos x="15" y="58"/>
              </a:cxn>
              <a:cxn ang="0">
                <a:pos x="68" y="0"/>
              </a:cxn>
              <a:cxn ang="0">
                <a:pos x="65" y="59"/>
              </a:cxn>
              <a:cxn ang="0">
                <a:pos x="139" y="89"/>
              </a:cxn>
              <a:cxn ang="0">
                <a:pos x="154" y="79"/>
              </a:cxn>
              <a:cxn ang="0">
                <a:pos x="100" y="137"/>
              </a:cxn>
              <a:cxn ang="0">
                <a:pos x="86" y="147"/>
              </a:cxn>
              <a:cxn ang="0">
                <a:pos x="12" y="117"/>
              </a:cxn>
              <a:cxn ang="0">
                <a:pos x="15" y="58"/>
              </a:cxn>
            </a:cxnLst>
            <a:rect l="0" t="0" r="r" b="b"/>
            <a:pathLst>
              <a:path w="154" h="158">
                <a:moveTo>
                  <a:pt x="15" y="58"/>
                </a:moveTo>
                <a:cubicBezTo>
                  <a:pt x="68" y="0"/>
                  <a:pt x="68" y="0"/>
                  <a:pt x="68" y="0"/>
                </a:cubicBezTo>
                <a:cubicBezTo>
                  <a:pt x="55" y="15"/>
                  <a:pt x="53" y="38"/>
                  <a:pt x="65" y="59"/>
                </a:cubicBezTo>
                <a:cubicBezTo>
                  <a:pt x="80" y="86"/>
                  <a:pt x="114" y="100"/>
                  <a:pt x="139" y="89"/>
                </a:cubicBezTo>
                <a:cubicBezTo>
                  <a:pt x="145" y="87"/>
                  <a:pt x="150" y="83"/>
                  <a:pt x="154" y="79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6" y="141"/>
                  <a:pt x="91" y="145"/>
                  <a:pt x="86" y="147"/>
                </a:cubicBezTo>
                <a:cubicBezTo>
                  <a:pt x="60" y="158"/>
                  <a:pt x="27" y="144"/>
                  <a:pt x="12" y="117"/>
                </a:cubicBezTo>
                <a:cubicBezTo>
                  <a:pt x="0" y="96"/>
                  <a:pt x="2" y="73"/>
                  <a:pt x="15" y="58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25000" lnSpcReduction="20000"/>
          </a:bodyPr>
          <a:p>
            <a:endParaRPr lang="zh-CN" altLang="zh-CN"/>
          </a:p>
        </p:txBody>
      </p:sp>
      <p:sp>
        <p:nvSpPr>
          <p:cNvPr id="246" name="Freeform 44"/>
          <p:cNvSpPr/>
          <p:nvPr>
            <p:custDataLst>
              <p:tags r:id="rId48"/>
            </p:custDataLst>
          </p:nvPr>
        </p:nvSpPr>
        <p:spPr bwMode="auto">
          <a:xfrm>
            <a:off x="9508455" y="3642837"/>
            <a:ext cx="238938" cy="245346"/>
          </a:xfrm>
          <a:custGeom>
            <a:avLst/>
            <a:gdLst/>
            <a:ahLst/>
            <a:cxnLst>
              <a:cxn ang="0">
                <a:pos x="32" y="48"/>
              </a:cxn>
              <a:cxn ang="0">
                <a:pos x="66" y="24"/>
              </a:cxn>
              <a:cxn ang="0">
                <a:pos x="232" y="91"/>
              </a:cxn>
              <a:cxn ang="0">
                <a:pos x="133" y="160"/>
              </a:cxn>
              <a:cxn ang="0">
                <a:pos x="59" y="130"/>
              </a:cxn>
              <a:cxn ang="0">
                <a:pos x="41" y="199"/>
              </a:cxn>
              <a:cxn ang="0">
                <a:pos x="115" y="229"/>
              </a:cxn>
              <a:cxn ang="0">
                <a:pos x="133" y="160"/>
              </a:cxn>
              <a:cxn ang="0">
                <a:pos x="232" y="91"/>
              </a:cxn>
              <a:cxn ang="0">
                <a:pos x="222" y="223"/>
              </a:cxn>
              <a:cxn ang="0">
                <a:pos x="154" y="260"/>
              </a:cxn>
              <a:cxn ang="0">
                <a:pos x="80" y="253"/>
              </a:cxn>
              <a:cxn ang="0">
                <a:pos x="22" y="205"/>
              </a:cxn>
              <a:cxn ang="0">
                <a:pos x="0" y="131"/>
              </a:cxn>
              <a:cxn ang="0">
                <a:pos x="8" y="88"/>
              </a:cxn>
              <a:cxn ang="0">
                <a:pos x="32" y="48"/>
              </a:cxn>
            </a:cxnLst>
            <a:rect l="0" t="0" r="r" b="b"/>
            <a:pathLst>
              <a:path w="259" h="267">
                <a:moveTo>
                  <a:pt x="32" y="48"/>
                </a:moveTo>
                <a:cubicBezTo>
                  <a:pt x="41" y="38"/>
                  <a:pt x="53" y="29"/>
                  <a:pt x="66" y="24"/>
                </a:cubicBezTo>
                <a:cubicBezTo>
                  <a:pt x="123" y="0"/>
                  <a:pt x="197" y="30"/>
                  <a:pt x="232" y="91"/>
                </a:cubicBezTo>
                <a:cubicBezTo>
                  <a:pt x="213" y="111"/>
                  <a:pt x="174" y="138"/>
                  <a:pt x="133" y="160"/>
                </a:cubicBezTo>
                <a:cubicBezTo>
                  <a:pt x="117" y="133"/>
                  <a:pt x="84" y="119"/>
                  <a:pt x="59" y="130"/>
                </a:cubicBezTo>
                <a:cubicBezTo>
                  <a:pt x="33" y="141"/>
                  <a:pt x="25" y="172"/>
                  <a:pt x="41" y="199"/>
                </a:cubicBezTo>
                <a:cubicBezTo>
                  <a:pt x="56" y="226"/>
                  <a:pt x="90" y="240"/>
                  <a:pt x="115" y="229"/>
                </a:cubicBezTo>
                <a:cubicBezTo>
                  <a:pt x="140" y="218"/>
                  <a:pt x="148" y="187"/>
                  <a:pt x="133" y="160"/>
                </a:cubicBezTo>
                <a:cubicBezTo>
                  <a:pt x="174" y="138"/>
                  <a:pt x="213" y="111"/>
                  <a:pt x="232" y="91"/>
                </a:cubicBezTo>
                <a:cubicBezTo>
                  <a:pt x="259" y="139"/>
                  <a:pt x="253" y="191"/>
                  <a:pt x="222" y="223"/>
                </a:cubicBezTo>
                <a:cubicBezTo>
                  <a:pt x="195" y="252"/>
                  <a:pt x="164" y="258"/>
                  <a:pt x="154" y="260"/>
                </a:cubicBezTo>
                <a:cubicBezTo>
                  <a:pt x="145" y="262"/>
                  <a:pt x="114" y="267"/>
                  <a:pt x="80" y="253"/>
                </a:cubicBezTo>
                <a:cubicBezTo>
                  <a:pt x="50" y="240"/>
                  <a:pt x="31" y="220"/>
                  <a:pt x="22" y="205"/>
                </a:cubicBezTo>
                <a:cubicBezTo>
                  <a:pt x="0" y="171"/>
                  <a:pt x="0" y="141"/>
                  <a:pt x="0" y="131"/>
                </a:cubicBezTo>
                <a:cubicBezTo>
                  <a:pt x="0" y="110"/>
                  <a:pt x="7" y="92"/>
                  <a:pt x="8" y="88"/>
                </a:cubicBezTo>
                <a:cubicBezTo>
                  <a:pt x="14" y="72"/>
                  <a:pt x="21" y="62"/>
                  <a:pt x="32" y="48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  <p:sp>
        <p:nvSpPr>
          <p:cNvPr id="247" name="Freeform 45"/>
          <p:cNvSpPr/>
          <p:nvPr>
            <p:custDataLst>
              <p:tags r:id="rId49"/>
            </p:custDataLst>
          </p:nvPr>
        </p:nvSpPr>
        <p:spPr bwMode="auto">
          <a:xfrm>
            <a:off x="9492892" y="3642837"/>
            <a:ext cx="254501" cy="245346"/>
          </a:xfrm>
          <a:custGeom>
            <a:avLst/>
            <a:gdLst/>
            <a:ahLst/>
            <a:cxnLst>
              <a:cxn ang="0">
                <a:pos x="51" y="48"/>
              </a:cxn>
              <a:cxn ang="0">
                <a:pos x="35" y="195"/>
              </a:cxn>
              <a:cxn ang="0">
                <a:pos x="164" y="262"/>
              </a:cxn>
              <a:cxn ang="0">
                <a:pos x="241" y="224"/>
              </a:cxn>
              <a:cxn ang="0">
                <a:pos x="251" y="91"/>
              </a:cxn>
              <a:cxn ang="0">
                <a:pos x="152" y="160"/>
              </a:cxn>
              <a:cxn ang="0">
                <a:pos x="134" y="229"/>
              </a:cxn>
              <a:cxn ang="0">
                <a:pos x="60" y="199"/>
              </a:cxn>
              <a:cxn ang="0">
                <a:pos x="78" y="130"/>
              </a:cxn>
              <a:cxn ang="0">
                <a:pos x="152" y="160"/>
              </a:cxn>
              <a:cxn ang="0">
                <a:pos x="251" y="91"/>
              </a:cxn>
              <a:cxn ang="0">
                <a:pos x="85" y="24"/>
              </a:cxn>
              <a:cxn ang="0">
                <a:pos x="51" y="48"/>
              </a:cxn>
            </a:cxnLst>
            <a:rect l="0" t="0" r="r" b="b"/>
            <a:pathLst>
              <a:path w="278" h="268">
                <a:moveTo>
                  <a:pt x="51" y="48"/>
                </a:moveTo>
                <a:cubicBezTo>
                  <a:pt x="0" y="111"/>
                  <a:pt x="23" y="172"/>
                  <a:pt x="35" y="195"/>
                </a:cubicBezTo>
                <a:cubicBezTo>
                  <a:pt x="59" y="241"/>
                  <a:pt x="112" y="268"/>
                  <a:pt x="164" y="262"/>
                </a:cubicBezTo>
                <a:cubicBezTo>
                  <a:pt x="207" y="257"/>
                  <a:pt x="232" y="233"/>
                  <a:pt x="241" y="224"/>
                </a:cubicBezTo>
                <a:cubicBezTo>
                  <a:pt x="272" y="191"/>
                  <a:pt x="278" y="139"/>
                  <a:pt x="251" y="91"/>
                </a:cubicBezTo>
                <a:cubicBezTo>
                  <a:pt x="232" y="111"/>
                  <a:pt x="193" y="138"/>
                  <a:pt x="152" y="160"/>
                </a:cubicBezTo>
                <a:cubicBezTo>
                  <a:pt x="167" y="187"/>
                  <a:pt x="159" y="218"/>
                  <a:pt x="134" y="229"/>
                </a:cubicBezTo>
                <a:cubicBezTo>
                  <a:pt x="109" y="240"/>
                  <a:pt x="75" y="226"/>
                  <a:pt x="60" y="199"/>
                </a:cubicBezTo>
                <a:cubicBezTo>
                  <a:pt x="44" y="172"/>
                  <a:pt x="52" y="141"/>
                  <a:pt x="78" y="130"/>
                </a:cubicBezTo>
                <a:cubicBezTo>
                  <a:pt x="103" y="119"/>
                  <a:pt x="136" y="133"/>
                  <a:pt x="152" y="160"/>
                </a:cubicBezTo>
                <a:cubicBezTo>
                  <a:pt x="193" y="138"/>
                  <a:pt x="232" y="111"/>
                  <a:pt x="251" y="91"/>
                </a:cubicBezTo>
                <a:cubicBezTo>
                  <a:pt x="216" y="30"/>
                  <a:pt x="142" y="0"/>
                  <a:pt x="85" y="24"/>
                </a:cubicBezTo>
                <a:cubicBezTo>
                  <a:pt x="72" y="29"/>
                  <a:pt x="60" y="38"/>
                  <a:pt x="51" y="48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  <p:sp>
        <p:nvSpPr>
          <p:cNvPr id="248" name="Freeform 46"/>
          <p:cNvSpPr/>
          <p:nvPr>
            <p:custDataLst>
              <p:tags r:id="rId50"/>
            </p:custDataLst>
          </p:nvPr>
        </p:nvSpPr>
        <p:spPr bwMode="auto">
          <a:xfrm>
            <a:off x="9508455" y="3686779"/>
            <a:ext cx="204150" cy="201404"/>
          </a:xfrm>
          <a:custGeom>
            <a:avLst/>
            <a:gdLst/>
            <a:ahLst/>
            <a:cxnLst>
              <a:cxn ang="0">
                <a:pos x="18" y="149"/>
              </a:cxn>
              <a:cxn ang="0">
                <a:pos x="4" y="113"/>
              </a:cxn>
              <a:cxn ang="0">
                <a:pos x="2" y="74"/>
              </a:cxn>
              <a:cxn ang="0">
                <a:pos x="13" y="32"/>
              </a:cxn>
              <a:cxn ang="0">
                <a:pos x="24" y="12"/>
              </a:cxn>
              <a:cxn ang="0">
                <a:pos x="33" y="0"/>
              </a:cxn>
              <a:cxn ang="0">
                <a:pos x="27" y="129"/>
              </a:cxn>
              <a:cxn ang="0">
                <a:pos x="192" y="196"/>
              </a:cxn>
              <a:cxn ang="0">
                <a:pos x="223" y="175"/>
              </a:cxn>
              <a:cxn ang="0">
                <a:pos x="210" y="188"/>
              </a:cxn>
              <a:cxn ang="0">
                <a:pos x="202" y="193"/>
              </a:cxn>
              <a:cxn ang="0">
                <a:pos x="172" y="208"/>
              </a:cxn>
              <a:cxn ang="0">
                <a:pos x="159" y="212"/>
              </a:cxn>
              <a:cxn ang="0">
                <a:pos x="141" y="214"/>
              </a:cxn>
              <a:cxn ang="0">
                <a:pos x="117" y="214"/>
              </a:cxn>
              <a:cxn ang="0">
                <a:pos x="100" y="211"/>
              </a:cxn>
              <a:cxn ang="0">
                <a:pos x="91" y="208"/>
              </a:cxn>
              <a:cxn ang="0">
                <a:pos x="74" y="202"/>
              </a:cxn>
              <a:cxn ang="0">
                <a:pos x="59" y="193"/>
              </a:cxn>
              <a:cxn ang="0">
                <a:pos x="18" y="149"/>
              </a:cxn>
            </a:cxnLst>
            <a:rect l="0" t="0" r="r" b="b"/>
            <a:pathLst>
              <a:path w="223" h="220">
                <a:moveTo>
                  <a:pt x="18" y="149"/>
                </a:moveTo>
                <a:cubicBezTo>
                  <a:pt x="15" y="144"/>
                  <a:pt x="8" y="131"/>
                  <a:pt x="4" y="113"/>
                </a:cubicBezTo>
                <a:cubicBezTo>
                  <a:pt x="0" y="95"/>
                  <a:pt x="1" y="81"/>
                  <a:pt x="2" y="74"/>
                </a:cubicBezTo>
                <a:cubicBezTo>
                  <a:pt x="4" y="54"/>
                  <a:pt x="8" y="43"/>
                  <a:pt x="13" y="32"/>
                </a:cubicBezTo>
                <a:cubicBezTo>
                  <a:pt x="16" y="25"/>
                  <a:pt x="19" y="20"/>
                  <a:pt x="24" y="12"/>
                </a:cubicBezTo>
                <a:cubicBezTo>
                  <a:pt x="26" y="8"/>
                  <a:pt x="30" y="4"/>
                  <a:pt x="33" y="0"/>
                </a:cubicBezTo>
                <a:cubicBezTo>
                  <a:pt x="5" y="32"/>
                  <a:pt x="1" y="83"/>
                  <a:pt x="27" y="129"/>
                </a:cubicBezTo>
                <a:cubicBezTo>
                  <a:pt x="62" y="190"/>
                  <a:pt x="136" y="220"/>
                  <a:pt x="192" y="196"/>
                </a:cubicBezTo>
                <a:cubicBezTo>
                  <a:pt x="205" y="191"/>
                  <a:pt x="215" y="184"/>
                  <a:pt x="223" y="175"/>
                </a:cubicBezTo>
                <a:cubicBezTo>
                  <a:pt x="219" y="179"/>
                  <a:pt x="214" y="184"/>
                  <a:pt x="210" y="188"/>
                </a:cubicBezTo>
                <a:cubicBezTo>
                  <a:pt x="208" y="189"/>
                  <a:pt x="204" y="192"/>
                  <a:pt x="202" y="193"/>
                </a:cubicBezTo>
                <a:cubicBezTo>
                  <a:pt x="188" y="202"/>
                  <a:pt x="182" y="204"/>
                  <a:pt x="172" y="208"/>
                </a:cubicBezTo>
                <a:cubicBezTo>
                  <a:pt x="168" y="209"/>
                  <a:pt x="163" y="211"/>
                  <a:pt x="159" y="212"/>
                </a:cubicBezTo>
                <a:cubicBezTo>
                  <a:pt x="153" y="213"/>
                  <a:pt x="146" y="214"/>
                  <a:pt x="141" y="214"/>
                </a:cubicBezTo>
                <a:cubicBezTo>
                  <a:pt x="135" y="215"/>
                  <a:pt x="122" y="215"/>
                  <a:pt x="117" y="214"/>
                </a:cubicBezTo>
                <a:cubicBezTo>
                  <a:pt x="112" y="213"/>
                  <a:pt x="105" y="212"/>
                  <a:pt x="100" y="211"/>
                </a:cubicBezTo>
                <a:cubicBezTo>
                  <a:pt x="97" y="210"/>
                  <a:pt x="94" y="209"/>
                  <a:pt x="91" y="208"/>
                </a:cubicBezTo>
                <a:cubicBezTo>
                  <a:pt x="80" y="205"/>
                  <a:pt x="80" y="205"/>
                  <a:pt x="74" y="202"/>
                </a:cubicBezTo>
                <a:cubicBezTo>
                  <a:pt x="67" y="198"/>
                  <a:pt x="62" y="195"/>
                  <a:pt x="59" y="193"/>
                </a:cubicBezTo>
                <a:cubicBezTo>
                  <a:pt x="35" y="177"/>
                  <a:pt x="21" y="155"/>
                  <a:pt x="18" y="149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35000" lnSpcReduction="20000"/>
          </a:bodyPr>
          <a:p>
            <a:endParaRPr lang="zh-CN" altLang="zh-CN"/>
          </a:p>
        </p:txBody>
      </p:sp>
      <p:sp>
        <p:nvSpPr>
          <p:cNvPr id="249" name="Freeform 47"/>
          <p:cNvSpPr/>
          <p:nvPr>
            <p:custDataLst>
              <p:tags r:id="rId51"/>
            </p:custDataLst>
          </p:nvPr>
        </p:nvSpPr>
        <p:spPr bwMode="auto">
          <a:xfrm>
            <a:off x="9499300" y="3686779"/>
            <a:ext cx="212389" cy="229783"/>
          </a:xfrm>
          <a:custGeom>
            <a:avLst/>
            <a:gdLst/>
            <a:ahLst/>
            <a:cxnLst>
              <a:cxn ang="0">
                <a:pos x="27" y="149"/>
              </a:cxn>
              <a:cxn ang="0">
                <a:pos x="42" y="0"/>
              </a:cxn>
              <a:cxn ang="0">
                <a:pos x="36" y="129"/>
              </a:cxn>
              <a:cxn ang="0">
                <a:pos x="201" y="196"/>
              </a:cxn>
              <a:cxn ang="0">
                <a:pos x="232" y="175"/>
              </a:cxn>
              <a:cxn ang="0">
                <a:pos x="27" y="149"/>
              </a:cxn>
            </a:cxnLst>
            <a:rect l="0" t="0" r="r" b="b"/>
            <a:pathLst>
              <a:path w="232" h="249">
                <a:moveTo>
                  <a:pt x="27" y="149"/>
                </a:moveTo>
                <a:cubicBezTo>
                  <a:pt x="0" y="100"/>
                  <a:pt x="6" y="44"/>
                  <a:pt x="42" y="0"/>
                </a:cubicBezTo>
                <a:cubicBezTo>
                  <a:pt x="14" y="32"/>
                  <a:pt x="10" y="83"/>
                  <a:pt x="36" y="129"/>
                </a:cubicBezTo>
                <a:cubicBezTo>
                  <a:pt x="71" y="190"/>
                  <a:pt x="145" y="220"/>
                  <a:pt x="201" y="196"/>
                </a:cubicBezTo>
                <a:cubicBezTo>
                  <a:pt x="214" y="191"/>
                  <a:pt x="224" y="184"/>
                  <a:pt x="232" y="175"/>
                </a:cubicBezTo>
                <a:cubicBezTo>
                  <a:pt x="156" y="249"/>
                  <a:pt x="60" y="209"/>
                  <a:pt x="27" y="149"/>
                </a:cubicBezTo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0000" lnSpcReduction="20000"/>
          </a:bodyPr>
          <a:p>
            <a:endParaRPr lang="zh-CN" altLang="zh-CN"/>
          </a:p>
        </p:txBody>
      </p:sp>
      <p:sp>
        <p:nvSpPr>
          <p:cNvPr id="250" name="Freeform 48"/>
          <p:cNvSpPr/>
          <p:nvPr>
            <p:custDataLst>
              <p:tags r:id="rId52"/>
            </p:custDataLst>
          </p:nvPr>
        </p:nvSpPr>
        <p:spPr bwMode="auto">
          <a:xfrm>
            <a:off x="9502047" y="3642837"/>
            <a:ext cx="251755" cy="245346"/>
          </a:xfrm>
          <a:custGeom>
            <a:avLst/>
            <a:gdLst/>
            <a:ahLst/>
            <a:cxnLst>
              <a:cxn ang="0">
                <a:pos x="240" y="91"/>
              </a:cxn>
              <a:cxn ang="0">
                <a:pos x="199" y="244"/>
              </a:cxn>
              <a:cxn ang="0">
                <a:pos x="34" y="177"/>
              </a:cxn>
              <a:cxn ang="0">
                <a:pos x="74" y="24"/>
              </a:cxn>
              <a:cxn ang="0">
                <a:pos x="240" y="91"/>
              </a:cxn>
            </a:cxnLst>
            <a:rect l="0" t="0" r="r" b="b"/>
            <a:pathLst>
              <a:path w="274" h="268">
                <a:moveTo>
                  <a:pt x="240" y="91"/>
                </a:moveTo>
                <a:cubicBezTo>
                  <a:pt x="274" y="152"/>
                  <a:pt x="256" y="221"/>
                  <a:pt x="199" y="244"/>
                </a:cubicBezTo>
                <a:cubicBezTo>
                  <a:pt x="143" y="268"/>
                  <a:pt x="69" y="238"/>
                  <a:pt x="34" y="177"/>
                </a:cubicBezTo>
                <a:cubicBezTo>
                  <a:pt x="0" y="116"/>
                  <a:pt x="18" y="48"/>
                  <a:pt x="74" y="24"/>
                </a:cubicBezTo>
                <a:cubicBezTo>
                  <a:pt x="131" y="0"/>
                  <a:pt x="205" y="30"/>
                  <a:pt x="240" y="91"/>
                </a:cubicBezTo>
                <a:close/>
              </a:path>
            </a:pathLst>
          </a:custGeom>
          <a:gradFill rotWithShape="1">
            <a:gsLst>
              <a:gs pos="0">
                <a:srgbClr val="A100FF"/>
              </a:gs>
              <a:gs pos="100000">
                <a:schemeClr val="accent1">
                  <a:gamma/>
                  <a:tint val="5725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</p:spPr>
        <p:txBody>
          <a:bodyPr>
            <a:normAutofit fontScale="57500" lnSpcReduction="20000"/>
          </a:bodyPr>
          <a:p>
            <a:endParaRPr lang="zh-CN" altLang="zh-CN"/>
          </a:p>
        </p:txBody>
      </p:sp>
    </p:spTree>
    <p:custDataLst>
      <p:tags r:id="rId5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嵌套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2231390"/>
            <a:ext cx="10852150" cy="3491230"/>
          </a:xfrm>
        </p:spPr>
        <p:txBody>
          <a:bodyPr/>
          <a:p>
            <a:r>
              <a:rPr lang="zh-CN" altLang="en-US"/>
              <a:t>嵌套的子选择器，写在父选择器的代码块 { } 中即可</a:t>
            </a:r>
            <a:endParaRPr lang="zh-CN" altLang="en-US"/>
          </a:p>
          <a:p>
            <a:r>
              <a:rPr lang="zh-CN" altLang="en-US"/>
              <a:t>父选择器标识符 &amp; 表示最近的父选择器 相等于复制父选择器的名字</a:t>
            </a:r>
            <a:endParaRPr lang="zh-CN" altLang="en-US"/>
          </a:p>
          <a:p>
            <a:r>
              <a:rPr lang="zh-CN" altLang="en-US"/>
              <a:t>父选择器的代码块中可以使用 + ~ &gt; 层级选择器开头</a:t>
            </a:r>
            <a:endParaRPr lang="zh-CN" altLang="en-US"/>
          </a:p>
          <a:p>
            <a:r>
              <a:rPr lang="zh-CN" altLang="en-US"/>
              <a:t>css属性也可以进行嵌套，如border { width: 0, size: 0 }  == &gt; border-width, border-size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border: { style: solid; width: 1px; color: #ccc; </a:t>
            </a: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继承@extend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可以让样式A扩展样式B的所有css属性，包括父样式嵌套的样式。相当于B有的样式和嵌套关系，A都会复制一份。生成新的选择器。</a:t>
            </a:r>
            <a:endParaRPr lang="zh-CN" altLang="en-US"/>
          </a:p>
          <a:p>
            <a:r>
              <a:rPr lang="zh-CN" altLang="en-US"/>
              <a:t>占位符</a:t>
            </a:r>
            <a:r>
              <a:rPr lang="en-US" altLang="zh-CN"/>
              <a:t>%</a:t>
            </a:r>
            <a:endParaRPr lang="en-US" altLang="zh-CN"/>
          </a:p>
          <a:p>
            <a:pPr marL="0" indent="0">
              <a:buNone/>
            </a:pPr>
            <a:r>
              <a:t>声</a:t>
            </a:r>
            <a:r>
              <a:rPr lang="en-US" altLang="zh-CN"/>
              <a:t>明的css样式只会被@extend， 不会生成一个样式</a:t>
            </a:r>
            <a:endParaRPr lang="en-US" altLang="zh-CN"/>
          </a:p>
          <a:p>
            <a:r>
              <a:rPr lang="en-US" altLang="zh-CN"/>
              <a:t>在指令中使用@extend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在指令中使用 @extend 时（比如在 @media 中）有一些限制：Sass 不可以将 @media 层外的 CSS 规则延伸给指令层内的 CSS，这样会生成大量的无用代码。也就是说，如果在 @media （或者其他 CSS 指令）中使用 @extend，必须延伸给相同指令层中的选择器。有点类似于块作用域的封闭效果。</a:t>
            </a:r>
            <a:endParaRPr lang="en-US" altLang="zh-CN"/>
          </a:p>
          <a:p>
            <a:r>
              <a:rPr lang="en-US" altLang="zh-CN"/>
              <a:t>! optional </a:t>
            </a:r>
            <a:endParaRPr lang="en-US" altLang="zh-CN"/>
          </a:p>
          <a:p>
            <a:pPr marL="0" indent="0">
              <a:buNone/>
            </a:pPr>
            <a:r>
              <a:t>即使被继承的样式不存在也不会报错</a:t>
            </a:r>
          </a:p>
        </p:txBody>
      </p:sp>
      <p:pic>
        <p:nvPicPr>
          <p:cNvPr id="4" name="图片 3" descr="3%L53FXE%~S7[B~M2S`N2G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660" y="1730375"/>
            <a:ext cx="8229600" cy="4171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28"/>
  <p:tag name="KSO_WM_UNIT_ID" val="diagram160508_4*l_i*1_28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1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29"/>
  <p:tag name="KSO_WM_UNIT_ID" val="diagram160508_4*l_i*1_29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2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30"/>
  <p:tag name="KSO_WM_UNIT_ID" val="diagram160508_4*l_i*1_30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3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31"/>
  <p:tag name="KSO_WM_UNIT_ID" val="diagram160508_4*l_i*1_3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4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32"/>
  <p:tag name="KSO_WM_UNIT_ID" val="diagram160508_4*l_i*1_3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5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33"/>
  <p:tag name="KSO_WM_UNIT_ID" val="diagram160508_4*l_i*1_3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6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34"/>
  <p:tag name="KSO_WM_UNIT_ID" val="diagram160508_4*l_i*1_3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7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35"/>
  <p:tag name="KSO_WM_UNIT_ID" val="diagram160508_4*l_i*1_3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8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36"/>
  <p:tag name="KSO_WM_UNIT_ID" val="diagram160508_4*l_i*1_3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09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37"/>
  <p:tag name="KSO_WM_UNIT_ID" val="diagram160508_4*l_i*1_37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diagram"/>
  <p:tag name="KSO_WM_TEMPLATE_INDEX" val="160508"/>
  <p:tag name="KSO_WM_UNIT_TYPE" val="l_h_f"/>
  <p:tag name="KSO_WM_UNIT_INDEX" val="1_4_1"/>
  <p:tag name="KSO_WM_UNIT_ID" val="diagram160508_4*l_h_f*1_4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1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38"/>
  <p:tag name="KSO_WM_UNIT_ID" val="diagram160508_4*l_i*1_38"/>
  <p:tag name="KSO_WM_UNIT_CLEAR" val="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2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39"/>
  <p:tag name="KSO_WM_UNIT_ID" val="diagram160508_4*l_i*1_39"/>
  <p:tag name="KSO_WM_UNIT_CLEAR" val="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3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40"/>
  <p:tag name="KSO_WM_UNIT_ID" val="diagram160508_4*l_i*1_40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4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41"/>
  <p:tag name="KSO_WM_UNIT_ID" val="diagram160508_4*l_i*1_4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5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42"/>
  <p:tag name="KSO_WM_UNIT_ID" val="diagram160508_4*l_i*1_4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6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43"/>
  <p:tag name="KSO_WM_UNIT_ID" val="diagram160508_4*l_i*1_4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7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44"/>
  <p:tag name="KSO_WM_UNIT_ID" val="diagram160508_4*l_i*1_4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8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45"/>
  <p:tag name="KSO_WM_UNIT_ID" val="diagram160508_4*l_i*1_4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19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46"/>
  <p:tag name="KSO_WM_UNIT_ID" val="diagram160508_4*l_i*1_4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47"/>
  <p:tag name="KSO_WM_UNIT_ID" val="diagram160508_4*l_i*1_47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21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48"/>
  <p:tag name="KSO_WM_UNIT_ID" val="diagram160508_4*l_i*1_48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ITEM_CNT" val="4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p="http://schemas.openxmlformats.org/presentationml/2006/main">
  <p:tag name="KSO_WM_DOC_GUID" val="{1e393b61-dc8e-4912-abb7-61c4d5c1a328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ITEM_CNT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1"/>
  <p:tag name="KSO_WM_UNIT_ID" val="diagram160508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71.xml><?xml version="1.0" encoding="utf-8"?>
<p:tagLst xmlns:p="http://schemas.openxmlformats.org/presentationml/2006/main">
  <p:tag name="KSO_WM_TEMPLATE_CATEGORY" val="diagram"/>
  <p:tag name="KSO_WM_TEMPLATE_INDEX" val="160508"/>
  <p:tag name="KSO_WM_UNIT_TYPE" val="l_h_f"/>
  <p:tag name="KSO_WM_UNIT_INDEX" val="1_1_1"/>
  <p:tag name="KSO_WM_UNIT_ID" val="diagram160508_4*l_h_f*1_1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72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2"/>
  <p:tag name="KSO_WM_UNIT_ID" val="diagram160508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73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3"/>
  <p:tag name="KSO_WM_UNIT_ID" val="diagram160508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74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4"/>
  <p:tag name="KSO_WM_UNIT_ID" val="diagram160508_4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75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5"/>
  <p:tag name="KSO_WM_UNIT_ID" val="diagram160508_4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76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6"/>
  <p:tag name="KSO_WM_UNIT_ID" val="diagram160508_4*l_i*1_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77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7"/>
  <p:tag name="KSO_WM_UNIT_ID" val="diagram160508_4*l_i*1_7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78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8"/>
  <p:tag name="KSO_WM_UNIT_ID" val="diagram160508_4*l_i*1_8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79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9"/>
  <p:tag name="KSO_WM_UNIT_ID" val="diagram160508_4*l_i*1_9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10"/>
  <p:tag name="KSO_WM_UNIT_ID" val="diagram160508_4*l_i*1_10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81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11"/>
  <p:tag name="KSO_WM_UNIT_ID" val="diagram160508_4*l_i*1_1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82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12"/>
  <p:tag name="KSO_WM_UNIT_ID" val="diagram160508_4*l_i*1_1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83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13"/>
  <p:tag name="KSO_WM_UNIT_ID" val="diagram160508_4*l_i*1_1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84.xml><?xml version="1.0" encoding="utf-8"?>
<p:tagLst xmlns:p="http://schemas.openxmlformats.org/presentationml/2006/main">
  <p:tag name="KSO_WM_TEMPLATE_CATEGORY" val="diagram"/>
  <p:tag name="KSO_WM_TEMPLATE_INDEX" val="160508"/>
  <p:tag name="KSO_WM_UNIT_TYPE" val="l_h_f"/>
  <p:tag name="KSO_WM_UNIT_INDEX" val="1_2_1"/>
  <p:tag name="KSO_WM_UNIT_ID" val="diagram160508_4*l_h_f*1_2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85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14"/>
  <p:tag name="KSO_WM_UNIT_ID" val="diagram160508_4*l_i*1_14"/>
  <p:tag name="KSO_WM_UNIT_CLEAR" val="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86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15"/>
  <p:tag name="KSO_WM_UNIT_ID" val="diagram160508_4*l_i*1_15"/>
  <p:tag name="KSO_WM_UNIT_CLEAR" val="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87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16"/>
  <p:tag name="KSO_WM_UNIT_ID" val="diagram160508_4*l_i*1_1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88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17"/>
  <p:tag name="KSO_WM_UNIT_ID" val="diagram160508_4*l_i*1_17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89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18"/>
  <p:tag name="KSO_WM_UNIT_ID" val="diagram160508_4*l_i*1_18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19"/>
  <p:tag name="KSO_WM_UNIT_ID" val="diagram160508_4*l_i*1_19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91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20"/>
  <p:tag name="KSO_WM_UNIT_ID" val="diagram160508_4*l_i*1_20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92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21"/>
  <p:tag name="KSO_WM_UNIT_ID" val="diagram160508_4*l_i*1_2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93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22"/>
  <p:tag name="KSO_WM_UNIT_ID" val="diagram160508_4*l_i*1_2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94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23"/>
  <p:tag name="KSO_WM_UNIT_ID" val="diagram160508_4*l_i*1_2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95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24"/>
  <p:tag name="KSO_WM_UNIT_ID" val="diagram160508_4*l_i*1_2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96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25"/>
  <p:tag name="KSO_WM_UNIT_ID" val="diagram160508_4*l_i*1_2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97.xml><?xml version="1.0" encoding="utf-8"?>
<p:tagLst xmlns:p="http://schemas.openxmlformats.org/presentationml/2006/main">
  <p:tag name="KSO_WM_TEMPLATE_CATEGORY" val="diagram"/>
  <p:tag name="KSO_WM_TEMPLATE_INDEX" val="160508"/>
  <p:tag name="KSO_WM_UNIT_TYPE" val="l_h_f"/>
  <p:tag name="KSO_WM_UNIT_INDEX" val="1_3_1"/>
  <p:tag name="KSO_WM_UNIT_ID" val="diagram160508_4*l_h_f*1_3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 dolor sit amet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98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26"/>
  <p:tag name="KSO_WM_UNIT_ID" val="diagram160508_4*l_i*1_26"/>
  <p:tag name="KSO_WM_UNIT_CLEAR" val="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ags/tag99.xml><?xml version="1.0" encoding="utf-8"?>
<p:tagLst xmlns:p="http://schemas.openxmlformats.org/presentationml/2006/main">
  <p:tag name="KSO_WM_TEMPLATE_CATEGORY" val="diagram"/>
  <p:tag name="KSO_WM_TEMPLATE_INDEX" val="160508"/>
  <p:tag name="KSO_WM_UNIT_TYPE" val="l_i"/>
  <p:tag name="KSO_WM_UNIT_INDEX" val="1_27"/>
  <p:tag name="KSO_WM_UNIT_ID" val="diagram160508_4*l_i*1_27"/>
  <p:tag name="KSO_WM_UNIT_CLEAR" val="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3539</Words>
  <Application>WPS 演示</Application>
  <PresentationFormat>宽屏</PresentationFormat>
  <Paragraphs>228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主题​​</vt:lpstr>
      <vt:lpstr>SCSS</vt:lpstr>
      <vt:lpstr>目录</vt:lpstr>
      <vt:lpstr>简介</vt:lpstr>
      <vt:lpstr>变量</vt:lpstr>
      <vt:lpstr>数据类型</vt:lpstr>
      <vt:lpstr>运算</vt:lpstr>
      <vt:lpstr>运算</vt:lpstr>
      <vt:lpstr>嵌套</vt:lpstr>
      <vt:lpstr>继承</vt:lpstr>
      <vt:lpstr>继承</vt:lpstr>
      <vt:lpstr>混合</vt:lpstr>
      <vt:lpstr>内建指令</vt:lpstr>
      <vt:lpstr>内建指令 - 函数与控制指令</vt:lpstr>
      <vt:lpstr>内建指令 - 调试指令和其他指令</vt:lpstr>
      <vt:lpstr>导入和输出</vt:lpstr>
      <vt:lpstr>scss和webpack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总在落幕后</cp:lastModifiedBy>
  <cp:revision>13</cp:revision>
  <dcterms:created xsi:type="dcterms:W3CDTF">2019-03-10T05:14:00Z</dcterms:created>
  <dcterms:modified xsi:type="dcterms:W3CDTF">2019-03-12T11:18:49Z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