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FF5319"/>
    <a:srgbClr val="00564A"/>
    <a:srgbClr val="008975"/>
    <a:srgbClr val="9C4826"/>
    <a:srgbClr val="DD6636"/>
    <a:srgbClr val="F6F600"/>
    <a:srgbClr val="D2D258"/>
    <a:srgbClr val="D27E48"/>
    <a:srgbClr val="8BA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2" autoAdjust="0"/>
    <p:restoredTop sz="84486"/>
  </p:normalViewPr>
  <p:slideViewPr>
    <p:cSldViewPr snapToGrid="0" snapToObjects="1">
      <p:cViewPr varScale="1">
        <p:scale>
          <a:sx n="86" d="100"/>
          <a:sy n="86" d="100"/>
        </p:scale>
        <p:origin x="557" y="62"/>
      </p:cViewPr>
      <p:guideLst>
        <p:guide pos="370"/>
        <p:guide orient="horz" pos="845"/>
        <p:guide orient="horz" pos="3906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6EA6A-15C7-4A44-8A25-5B245D082335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BDBD-5A1C-C744-986C-C63104651E86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4D4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1"/>
          <p:cNvSpPr>
            <a:spLocks noGrp="1"/>
          </p:cNvSpPr>
          <p:nvPr>
            <p:ph type="title"/>
          </p:nvPr>
        </p:nvSpPr>
        <p:spPr>
          <a:xfrm>
            <a:off x="644400" y="233363"/>
            <a:ext cx="10978544" cy="75247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725776" y="1371283"/>
            <a:ext cx="10978544" cy="4968557"/>
          </a:xfrm>
        </p:spPr>
        <p:txBody>
          <a:bodyPr/>
          <a:lstStyle>
            <a:lvl1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  <a:lvl2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2pPr>
            <a:lvl3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3pPr>
            <a:lvl4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4pPr>
            <a:lvl5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68594" y="1789471"/>
            <a:ext cx="1730477" cy="462116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HTML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元素</a:t>
            </a:r>
            <a:endParaRPr lang="zh-CN" altLang="en-US" sz="2000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23914" y="1322457"/>
            <a:ext cx="2903492" cy="3323987"/>
            <a:chOff x="2523914" y="1322457"/>
            <a:chExt cx="2903492" cy="3323987"/>
          </a:xfrm>
        </p:grpSpPr>
        <p:sp>
          <p:nvSpPr>
            <p:cNvPr id="4" name="左大括号 3"/>
            <p:cNvSpPr/>
            <p:nvPr/>
          </p:nvSpPr>
          <p:spPr>
            <a:xfrm>
              <a:off x="2523914" y="1412841"/>
              <a:ext cx="268447" cy="3233603"/>
            </a:xfrm>
            <a:prstGeom prst="leftBrace">
              <a:avLst>
                <a:gd name="adj1" fmla="val 102651"/>
                <a:gd name="adj2" fmla="val 19727"/>
              </a:avLst>
            </a:prstGeom>
            <a:ln w="28575" cap="rnd" cmpd="sng">
              <a:solidFill>
                <a:srgbClr val="FF5319"/>
              </a:solidFill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92361" y="1322457"/>
              <a:ext cx="2635045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color: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?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background-color: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?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text-align: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?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?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font-weight: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?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display: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?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其他</a:t>
              </a: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CSS</a:t>
              </a:r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属性</a:t>
              </a: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?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26336" y="1322456"/>
            <a:ext cx="5061329" cy="3323987"/>
            <a:chOff x="5626336" y="1322456"/>
            <a:chExt cx="5061329" cy="3323987"/>
          </a:xfrm>
        </p:grpSpPr>
        <p:sp>
          <p:nvSpPr>
            <p:cNvPr id="7" name="右箭头 6"/>
            <p:cNvSpPr/>
            <p:nvPr/>
          </p:nvSpPr>
          <p:spPr>
            <a:xfrm>
              <a:off x="5626336" y="1669876"/>
              <a:ext cx="1415845" cy="701306"/>
            </a:xfrm>
            <a:prstGeom prst="rightArrow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latin typeface="Consolas" panose="020B0609020204030204" pitchFamily="49" charset="0"/>
                  <a:ea typeface="微软雅黑" panose="020B0503020204020204" charset="-122"/>
                </a:rPr>
                <a:t>计算过程</a:t>
              </a:r>
              <a:endParaRPr lang="zh-CN" altLang="en-US" sz="2000"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241111" y="1322456"/>
              <a:ext cx="3446554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color: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background-color: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gray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text-align: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center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18px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font-weight: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bold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display: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block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其他</a:t>
              </a: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CSS</a:t>
              </a:r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属性</a:t>
              </a:r>
              <a:r>
                <a:rPr kumimoji="1"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1" lang="en-US" altLang="zh-CN" sz="2000"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...</a:t>
              </a:r>
              <a:endParaRPr kumimoji="1" lang="en-US" altLang="zh-CN" sz="20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7000" y="1412841"/>
            <a:ext cx="4918897" cy="3233603"/>
            <a:chOff x="597000" y="1412841"/>
            <a:chExt cx="4918897" cy="3233603"/>
          </a:xfrm>
        </p:grpSpPr>
        <p:sp>
          <p:nvSpPr>
            <p:cNvPr id="10" name="圆角矩形 9"/>
            <p:cNvSpPr/>
            <p:nvPr/>
          </p:nvSpPr>
          <p:spPr>
            <a:xfrm>
              <a:off x="2792361" y="1412841"/>
              <a:ext cx="2723536" cy="3233603"/>
            </a:xfrm>
            <a:prstGeom prst="roundRect">
              <a:avLst>
                <a:gd name="adj" fmla="val 619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97000" y="3384101"/>
              <a:ext cx="1926914" cy="401318"/>
            </a:xfrm>
            <a:prstGeom prst="roundRect">
              <a:avLst>
                <a:gd name="adj" fmla="val 28647"/>
              </a:avLst>
            </a:prstGeom>
            <a:solidFill>
              <a:srgbClr val="008975"/>
            </a:solidFill>
            <a:ln w="38100" cap="flat" cmpd="sng" algn="ctr">
              <a:solidFill>
                <a:srgbClr val="00564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>
                  <a:solidFill>
                    <a:srgbClr val="FFFFFF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无属性值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41110" y="1412840"/>
            <a:ext cx="4363515" cy="3233603"/>
            <a:chOff x="7241110" y="1412840"/>
            <a:chExt cx="4363515" cy="3233603"/>
          </a:xfrm>
        </p:grpSpPr>
        <p:sp>
          <p:nvSpPr>
            <p:cNvPr id="15" name="圆角矩形 14"/>
            <p:cNvSpPr/>
            <p:nvPr/>
          </p:nvSpPr>
          <p:spPr>
            <a:xfrm>
              <a:off x="7241110" y="1412840"/>
              <a:ext cx="3112257" cy="3233603"/>
            </a:xfrm>
            <a:prstGeom prst="roundRect">
              <a:avLst>
                <a:gd name="adj" fmla="val 619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674942" y="3384101"/>
              <a:ext cx="1929683" cy="401318"/>
            </a:xfrm>
            <a:prstGeom prst="roundRect">
              <a:avLst>
                <a:gd name="adj" fmla="val 28647"/>
              </a:avLst>
            </a:prstGeom>
            <a:solidFill>
              <a:srgbClr val="DD6636"/>
            </a:solidFill>
            <a:ln w="38100" cap="flat" cmpd="sng" algn="ctr">
              <a:solidFill>
                <a:srgbClr val="9C4826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>
                  <a:solidFill>
                    <a:srgbClr val="FFFFFF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每个属性都有值</a:t>
              </a:r>
              <a:endParaRPr lang="zh-CN" altLang="en-US" sz="2000" kern="0" noProof="0">
                <a:solidFill>
                  <a:srgbClr val="FFFFFF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3641"/>
            <a:ext cx="4112445" cy="398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lang="en-US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属性值：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background-color: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text-align: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font-size: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30px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font-weight: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bold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display: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block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...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42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3.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使用继承：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对仍然没有值的属性，若可以继承，则继承父元素的值</a:t>
            </a:r>
            <a:endParaRPr kumimoji="1" lang="zh-CN" altLang="en-US" sz="240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99819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h1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父元素的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属性值：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green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background-color: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gray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text-align: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center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font-size: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20px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font-weight: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normal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display: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block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...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7375" y="3858023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3641"/>
            <a:ext cx="4112445" cy="398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lang="en-US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属性值：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background-color: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text-align: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center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font-size: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30px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font-weight: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bold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display: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block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...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42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3.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使用继承：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对仍然没有值的属性，若可以继承，则继承父元素的值</a:t>
            </a:r>
            <a:endParaRPr kumimoji="1" lang="zh-CN" altLang="en-US" sz="240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99819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h1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父元素的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属性值：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green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background-color: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gray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text-align: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center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font-size: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20px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font-weight: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normal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display: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block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...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3641"/>
            <a:ext cx="4112445" cy="398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lang="en-US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属性值：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background-color: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text-align: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center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font-size: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30px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font-weight: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bold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display: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block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...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693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4.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使用默认值：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对仍然没有值的属性，使用默认值</a:t>
            </a:r>
            <a:endParaRPr kumimoji="1" lang="zh-CN" altLang="en-US" sz="240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7375" y="3504062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3641"/>
            <a:ext cx="4112445" cy="398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lang="en-US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5413006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属性值：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background-color: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transparent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text-align: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center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font-size: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30px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font-weight: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bold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display: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block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...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693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4.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使用默认值：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对仍然没有值的属性，使用默认值</a:t>
            </a:r>
            <a:endParaRPr kumimoji="1" lang="zh-CN" altLang="en-US" sz="240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3641"/>
            <a:ext cx="4112445" cy="398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lang="en-US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5413006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属性值：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background-color: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transparent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text-align: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center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font-size: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30px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font-weight: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bold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display: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block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...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1109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确定声明值    </a:t>
            </a:r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2.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层叠冲突    </a:t>
            </a:r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3.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使用继承    </a:t>
            </a:r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4.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使用默认值</a:t>
            </a:r>
            <a:endParaRPr kumimoji="1" lang="zh-CN" altLang="en-US" sz="240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97000" y="3384101"/>
            <a:ext cx="1926914" cy="401318"/>
          </a:xfrm>
          <a:prstGeom prst="roundRect">
            <a:avLst>
              <a:gd name="adj" fmla="val 28647"/>
            </a:avLst>
          </a:prstGeom>
          <a:solidFill>
            <a:srgbClr val="008975"/>
          </a:solidFill>
          <a:ln w="38100" cap="flat" cmpd="sng" algn="ctr">
            <a:solidFill>
              <a:srgbClr val="0056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 panose="020B0609020204030204" pitchFamily="49" charset="0"/>
                <a:ea typeface="微软雅黑" panose="020B0503020204020204" charset="-122"/>
              </a:rPr>
              <a:t>无属性值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74942" y="3384101"/>
            <a:ext cx="1929683" cy="401318"/>
          </a:xfrm>
          <a:prstGeom prst="roundRect">
            <a:avLst>
              <a:gd name="adj" fmla="val 28647"/>
            </a:avLst>
          </a:prstGeom>
          <a:solidFill>
            <a:srgbClr val="DD6636"/>
          </a:solidFill>
          <a:ln w="38100" cap="flat" cmpd="sng" algn="ctr">
            <a:solidFill>
              <a:srgbClr val="9C4826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 panose="020B0609020204030204" pitchFamily="49" charset="0"/>
                <a:ea typeface="微软雅黑" panose="020B0503020204020204" charset="-122"/>
              </a:rPr>
              <a:t>每个属性都有值</a:t>
            </a:r>
            <a:endParaRPr lang="zh-CN" altLang="en-US" sz="2000" kern="0" noProof="0">
              <a:solidFill>
                <a:srgbClr val="FFFFFF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05549" y="3580746"/>
            <a:ext cx="6980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399073" y="2466927"/>
            <a:ext cx="2163096" cy="1113819"/>
            <a:chOff x="2399073" y="2466927"/>
            <a:chExt cx="2163096" cy="111381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480621" y="2821858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2399073" y="2466927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1.</a:t>
              </a:r>
              <a:r>
                <a:rPr lang="zh-CN" altLang="en-US" sz="2000" kern="0">
                  <a:solidFill>
                    <a:srgbClr val="FFFF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确定声明值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77932" y="3580747"/>
            <a:ext cx="2163096" cy="1128230"/>
            <a:chOff x="2399073" y="1708039"/>
            <a:chExt cx="2163096" cy="112823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480621" y="1708039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399073" y="2481338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2.</a:t>
              </a:r>
              <a:r>
                <a:rPr lang="zh-CN" altLang="en-US" sz="2000" kern="0">
                  <a:solidFill>
                    <a:srgbClr val="FFFF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层叠冲突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56790" y="2466927"/>
            <a:ext cx="2163096" cy="1113819"/>
            <a:chOff x="2399073" y="2466927"/>
            <a:chExt cx="2163096" cy="1113819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80621" y="2821858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2399073" y="2466927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3.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使用</a:t>
              </a:r>
              <a:r>
                <a:rPr lang="zh-CN" altLang="en-US" sz="2000" kern="0" noProof="0">
                  <a:solidFill>
                    <a:srgbClr val="FFFF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继承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423356" y="3580747"/>
            <a:ext cx="2163096" cy="1128230"/>
            <a:chOff x="2399073" y="1708039"/>
            <a:chExt cx="2163096" cy="112823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3480621" y="1708039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2399073" y="2481338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4.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使用</a:t>
              </a:r>
              <a:r>
                <a:rPr lang="zh-CN" altLang="en-US" sz="2000" kern="0" noProof="0">
                  <a:solidFill>
                    <a:srgbClr val="FFFF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默认值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97000" y="3384101"/>
            <a:ext cx="1926914" cy="401318"/>
          </a:xfrm>
          <a:prstGeom prst="roundRect">
            <a:avLst>
              <a:gd name="adj" fmla="val 28647"/>
            </a:avLst>
          </a:prstGeom>
          <a:solidFill>
            <a:srgbClr val="008975"/>
          </a:solidFill>
          <a:ln w="38100" cap="flat" cmpd="sng" algn="ctr">
            <a:solidFill>
              <a:srgbClr val="0056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 panose="020B0609020204030204" pitchFamily="49" charset="0"/>
                <a:ea typeface="微软雅黑" panose="020B0503020204020204" charset="-122"/>
              </a:rPr>
              <a:t>无属性值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74942" y="3384101"/>
            <a:ext cx="1929683" cy="401318"/>
          </a:xfrm>
          <a:prstGeom prst="roundRect">
            <a:avLst>
              <a:gd name="adj" fmla="val 28647"/>
            </a:avLst>
          </a:prstGeom>
          <a:solidFill>
            <a:srgbClr val="DD6636"/>
          </a:solidFill>
          <a:ln w="38100" cap="flat" cmpd="sng" algn="ctr">
            <a:solidFill>
              <a:srgbClr val="9C4826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 panose="020B0609020204030204" pitchFamily="49" charset="0"/>
                <a:ea typeface="微软雅黑" panose="020B0503020204020204" charset="-122"/>
              </a:rPr>
              <a:t>每个属性都有值</a:t>
            </a:r>
            <a:endParaRPr lang="zh-CN" altLang="en-US" sz="2000" kern="0" noProof="0">
              <a:solidFill>
                <a:srgbClr val="FFFFFF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05549" y="3580746"/>
            <a:ext cx="6980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19295" y="3667125"/>
            <a:ext cx="3153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属性值计算过程</a:t>
            </a:r>
            <a:endParaRPr kumimoji="1" lang="zh-CN" altLang="en-US" sz="240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97000" y="3384101"/>
            <a:ext cx="1926914" cy="401318"/>
          </a:xfrm>
          <a:prstGeom prst="roundRect">
            <a:avLst>
              <a:gd name="adj" fmla="val 28647"/>
            </a:avLst>
          </a:prstGeom>
          <a:solidFill>
            <a:srgbClr val="008975"/>
          </a:solidFill>
          <a:ln w="38100" cap="flat" cmpd="sng" algn="ctr">
            <a:solidFill>
              <a:srgbClr val="0056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 panose="020B0609020204030204" pitchFamily="49" charset="0"/>
                <a:ea typeface="微软雅黑" panose="020B0503020204020204" charset="-122"/>
              </a:rPr>
              <a:t>无属性值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74942" y="3384101"/>
            <a:ext cx="1929683" cy="401318"/>
          </a:xfrm>
          <a:prstGeom prst="roundRect">
            <a:avLst>
              <a:gd name="adj" fmla="val 28647"/>
            </a:avLst>
          </a:prstGeom>
          <a:solidFill>
            <a:srgbClr val="DD6636"/>
          </a:solidFill>
          <a:ln w="38100" cap="flat" cmpd="sng" algn="ctr">
            <a:solidFill>
              <a:srgbClr val="9C4826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 panose="020B0609020204030204" pitchFamily="49" charset="0"/>
                <a:ea typeface="微软雅黑" panose="020B0503020204020204" charset="-122"/>
              </a:rPr>
              <a:t>每个属性都有值</a:t>
            </a:r>
            <a:endParaRPr lang="zh-CN" altLang="en-US" sz="2000" kern="0" noProof="0">
              <a:solidFill>
                <a:srgbClr val="FFFFFF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05549" y="3580746"/>
            <a:ext cx="6980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399073" y="2466927"/>
            <a:ext cx="2163096" cy="1113819"/>
            <a:chOff x="2399073" y="2466927"/>
            <a:chExt cx="2163096" cy="111381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480621" y="2821858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2399073" y="2466927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1.</a:t>
              </a:r>
              <a:r>
                <a:rPr lang="zh-CN" altLang="en-US" sz="2000" kern="0">
                  <a:solidFill>
                    <a:srgbClr val="FFFF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确定声明值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77932" y="3580747"/>
            <a:ext cx="2163096" cy="1128230"/>
            <a:chOff x="2399073" y="1708039"/>
            <a:chExt cx="2163096" cy="112823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480621" y="1708039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399073" y="2481338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2.</a:t>
              </a:r>
              <a:r>
                <a:rPr lang="zh-CN" altLang="en-US" sz="2000" kern="0">
                  <a:solidFill>
                    <a:srgbClr val="FFFF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层叠冲突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56790" y="2466927"/>
            <a:ext cx="2163096" cy="1113819"/>
            <a:chOff x="2399073" y="2466927"/>
            <a:chExt cx="2163096" cy="1113819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80621" y="2821858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2399073" y="2466927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3.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使用</a:t>
              </a:r>
              <a:r>
                <a:rPr lang="zh-CN" altLang="en-US" sz="2000" kern="0" noProof="0">
                  <a:solidFill>
                    <a:srgbClr val="FFFF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继承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423356" y="3580747"/>
            <a:ext cx="2163096" cy="1128230"/>
            <a:chOff x="2399073" y="1708039"/>
            <a:chExt cx="2163096" cy="112823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3480621" y="1708039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2399073" y="2481338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4.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使用</a:t>
              </a:r>
              <a:r>
                <a:rPr lang="zh-CN" altLang="en-US" sz="2000" kern="0" noProof="0">
                  <a:solidFill>
                    <a:srgbClr val="FFFFFF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默认值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3641"/>
            <a:ext cx="4112445" cy="398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lang="en-US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属性值：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color: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background-color: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text-align: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font-size: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font-weight: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display: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...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86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确定声明值：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参考样式表中没有冲突的声明，作为</a:t>
            </a:r>
            <a:r>
              <a:rPr kumimoji="1" lang="en-US" altLang="zh-CN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</a:t>
            </a:r>
            <a:endParaRPr kumimoji="1" lang="zh-CN" altLang="en-US" sz="240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endParaRPr lang="zh-CN" altLang="zh-CN" sz="44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作者样式表</a:t>
              </a:r>
              <a:endParaRPr kumimoji="1"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浏览器默认样式表</a:t>
              </a:r>
              <a:endParaRPr kumimoji="1"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3641"/>
            <a:ext cx="4112445" cy="398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lang="en-US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属性值：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color: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background-color: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text-align: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font-size: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font-weight: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display: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...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86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确定声明值：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参考样式表中没有冲突的声明，作为</a:t>
            </a:r>
            <a:r>
              <a:rPr kumimoji="1" lang="en-US" altLang="zh-CN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</a:t>
            </a:r>
            <a:endParaRPr kumimoji="1" lang="zh-CN" altLang="en-US" sz="240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endParaRPr lang="zh-CN" altLang="zh-CN" sz="44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作者样式表</a:t>
              </a:r>
              <a:endParaRPr kumimoji="1"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浏览器默认样式表</a:t>
              </a:r>
              <a:endParaRPr kumimoji="1"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293187" y="3419373"/>
            <a:ext cx="1235432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37548" y="5316999"/>
            <a:ext cx="1884361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49110" y="5316999"/>
            <a:ext cx="2257987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7375" y="3131985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7375" y="4931288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7375" y="4577327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3641"/>
            <a:ext cx="4112445" cy="398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lang="en-US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属性值：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background-color: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text-align: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font-size: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font-weight: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bold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display: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block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...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86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确定声明值：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参考样式表中没有冲突的声明，作为</a:t>
            </a:r>
            <a:r>
              <a:rPr kumimoji="1" lang="en-US" altLang="zh-CN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</a:t>
            </a:r>
            <a:endParaRPr kumimoji="1" lang="zh-CN" altLang="en-US" sz="240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endParaRPr lang="zh-CN" altLang="zh-CN" sz="44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作者样式表</a:t>
              </a:r>
              <a:endParaRPr kumimoji="1"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浏览器默认样式表</a:t>
              </a:r>
              <a:endParaRPr kumimoji="1"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293187" y="3419373"/>
            <a:ext cx="1235432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37548" y="5316999"/>
            <a:ext cx="1884361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49110" y="5316999"/>
            <a:ext cx="2257987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3641"/>
            <a:ext cx="4112445" cy="398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lang="en-US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属性值：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background-color: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text-align: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font-size: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font-weight: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bold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display: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block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...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35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2.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层叠冲突：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对样式表有冲突的声明使用层叠规则，确定</a:t>
            </a:r>
            <a:r>
              <a:rPr kumimoji="1" lang="en-US" altLang="zh-CN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</a:t>
            </a:r>
            <a:endParaRPr kumimoji="1" lang="zh-CN" altLang="en-US" sz="240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endParaRPr lang="zh-CN" altLang="zh-CN" sz="44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作者样式表</a:t>
              </a:r>
              <a:endParaRPr kumimoji="1"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浏览器默认样式表</a:t>
              </a:r>
              <a:endParaRPr kumimoji="1"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532051" y="3419373"/>
            <a:ext cx="190402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47380" y="3822495"/>
            <a:ext cx="1874530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40439" y="4235449"/>
            <a:ext cx="1805703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28233" y="4235449"/>
            <a:ext cx="1874528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33497" y="5316997"/>
            <a:ext cx="1913857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4645" y="1761470"/>
            <a:ext cx="2244822" cy="142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>
                <a:latin typeface="Consolas" panose="020B0609020204030204" pitchFamily="49" charset="0"/>
                <a:ea typeface="微软雅黑" panose="020B0503020204020204" charset="-122"/>
              </a:rPr>
              <a:t>比较重要性</a:t>
            </a:r>
            <a:endParaRPr kumimoji="1" lang="en-US" altLang="zh-CN" sz="2000"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>
                <a:latin typeface="Consolas" panose="020B0609020204030204" pitchFamily="49" charset="0"/>
                <a:ea typeface="微软雅黑" panose="020B0503020204020204" charset="-122"/>
              </a:rPr>
              <a:t>比较特殊性</a:t>
            </a:r>
            <a:endParaRPr kumimoji="1" lang="en-US" altLang="zh-CN" sz="2000"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>
                <a:latin typeface="Consolas" panose="020B0609020204030204" pitchFamily="49" charset="0"/>
                <a:ea typeface="微软雅黑" panose="020B0503020204020204" charset="-122"/>
              </a:rPr>
              <a:t>比较源次序</a:t>
            </a:r>
            <a:endParaRPr kumimoji="1" lang="zh-CN" altLang="en-US" sz="2000"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043329" y="5481647"/>
            <a:ext cx="1889635" cy="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39827" y="3988752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52855" y="3569886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40439" y="4397251"/>
            <a:ext cx="1776206" cy="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3641"/>
            <a:ext cx="4112445" cy="398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lang="en-US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属性值：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background-color: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text-align: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font-size: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font-weight: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bold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display: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block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...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35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2.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层叠冲突：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对样式表有冲突的声明使用层叠规则，确定</a:t>
            </a:r>
            <a:r>
              <a:rPr kumimoji="1" lang="en-US" altLang="zh-CN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</a:t>
            </a:r>
            <a:endParaRPr kumimoji="1" lang="zh-CN" altLang="en-US" sz="240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endParaRPr lang="zh-CN" altLang="zh-CN" sz="44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作者样式表</a:t>
              </a:r>
              <a:endParaRPr kumimoji="1"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浏览器默认样式表</a:t>
              </a:r>
              <a:endParaRPr kumimoji="1"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928233" y="4235449"/>
            <a:ext cx="1874528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4645" y="1761470"/>
            <a:ext cx="2244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>
                <a:latin typeface="Consolas" panose="020B0609020204030204" pitchFamily="49" charset="0"/>
                <a:ea typeface="微软雅黑" panose="020B0503020204020204" charset="-122"/>
              </a:rPr>
              <a:t>比较重要性</a:t>
            </a:r>
            <a:endParaRPr kumimoji="1" lang="en-US" altLang="zh-CN" sz="2000"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>
                <a:latin typeface="Consolas" panose="020B0609020204030204" pitchFamily="49" charset="0"/>
                <a:ea typeface="微软雅黑" panose="020B0503020204020204" charset="-122"/>
              </a:rPr>
              <a:t>比较特殊性</a:t>
            </a:r>
            <a:endParaRPr kumimoji="1" lang="en-US" altLang="zh-CN" sz="2000"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>
                <a:latin typeface="Consolas" panose="020B0609020204030204" pitchFamily="49" charset="0"/>
                <a:ea typeface="微软雅黑" panose="020B0503020204020204" charset="-122"/>
              </a:rPr>
              <a:t>比较源次序</a:t>
            </a:r>
            <a:endParaRPr kumimoji="1" lang="zh-CN" altLang="en-US" sz="2000"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043329" y="5481647"/>
            <a:ext cx="1889635" cy="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39827" y="3988752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52855" y="3569886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40439" y="4397251"/>
            <a:ext cx="1776206" cy="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87375" y="4211984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</a:rPr>
              <a:t>属性值计算过程简介</a:t>
            </a:r>
            <a:endParaRPr kumimoji="1" lang="zh-CN" altLang="en-US" sz="40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3641"/>
            <a:ext cx="4112445" cy="398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lang="en-US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属性值：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color: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red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background-color: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text-align: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font-size: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30px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font-weight: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bold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display:</a:t>
            </a:r>
            <a:r>
              <a:rPr kumimoji="1" lang="en-US" altLang="zh-CN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block</a:t>
            </a:r>
            <a:endParaRPr kumimoji="1" lang="en-US" altLang="zh-CN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...</a:t>
            </a:r>
            <a:endParaRPr kumimoji="1" lang="en-US" altLang="zh-CN">
              <a:solidFill>
                <a:schemeClr val="accent6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35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2.</a:t>
            </a:r>
            <a:r>
              <a:rPr kumimoji="1" lang="zh-CN" altLang="en-US" sz="2400" b="1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层叠冲突：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对样式表有冲突的声明使用层叠规则，确定</a:t>
            </a:r>
            <a:r>
              <a:rPr kumimoji="1" lang="en-US" altLang="zh-CN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属性值</a:t>
            </a:r>
            <a:endParaRPr kumimoji="1" lang="zh-CN" altLang="en-US" sz="240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endParaRPr lang="zh-CN" altLang="zh-CN" sz="4400"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作者样式表</a:t>
              </a:r>
              <a:endParaRPr kumimoji="1"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浏览器默认样式表</a:t>
              </a:r>
              <a:endParaRPr kumimoji="1"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928233" y="4235449"/>
            <a:ext cx="1874528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4645" y="1761470"/>
            <a:ext cx="2244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>
                <a:latin typeface="Consolas" panose="020B0609020204030204" pitchFamily="49" charset="0"/>
                <a:ea typeface="微软雅黑" panose="020B0503020204020204" charset="-122"/>
              </a:rPr>
              <a:t>比较重要性</a:t>
            </a:r>
            <a:endParaRPr kumimoji="1" lang="en-US" altLang="zh-CN" sz="2000"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>
                <a:latin typeface="Consolas" panose="020B0609020204030204" pitchFamily="49" charset="0"/>
                <a:ea typeface="微软雅黑" panose="020B0503020204020204" charset="-122"/>
              </a:rPr>
              <a:t>比较特殊性</a:t>
            </a:r>
            <a:endParaRPr kumimoji="1" lang="en-US" altLang="zh-CN" sz="2000"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>
                <a:latin typeface="Consolas" panose="020B0609020204030204" pitchFamily="49" charset="0"/>
                <a:ea typeface="微软雅黑" panose="020B0503020204020204" charset="-122"/>
              </a:rPr>
              <a:t>比较源次序</a:t>
            </a:r>
            <a:endParaRPr kumimoji="1" lang="zh-CN" altLang="en-US" sz="2000"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043329" y="5481647"/>
            <a:ext cx="1889635" cy="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39827" y="3988752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52855" y="3569886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40439" y="4397251"/>
            <a:ext cx="1776206" cy="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IMING" val="|81.7|2.8|15.1|8.5|2.7"/>
</p:tagLst>
</file>

<file path=ppt/tags/tag10.xml><?xml version="1.0" encoding="utf-8"?>
<p:tagLst xmlns:p="http://schemas.openxmlformats.org/presentationml/2006/main">
  <p:tag name="TIMING" val="|44.1|7"/>
</p:tagLst>
</file>

<file path=ppt/tags/tag11.xml><?xml version="1.0" encoding="utf-8"?>
<p:tagLst xmlns:p="http://schemas.openxmlformats.org/presentationml/2006/main">
  <p:tag name="TIMING" val="|61.6"/>
</p:tagLst>
</file>

<file path=ppt/tags/tag12.xml><?xml version="1.0" encoding="utf-8"?>
<p:tagLst xmlns:p="http://schemas.openxmlformats.org/presentationml/2006/main">
  <p:tag name="TIMING" val="|39.2"/>
</p:tagLst>
</file>

<file path=ppt/tags/tag13.xml><?xml version="1.0" encoding="utf-8"?>
<p:tagLst xmlns:p="http://schemas.openxmlformats.org/presentationml/2006/main">
  <p:tag name="TIMING" val="|61.6"/>
</p:tagLst>
</file>

<file path=ppt/tags/tag14.xml><?xml version="1.0" encoding="utf-8"?>
<p:tagLst xmlns:p="http://schemas.openxmlformats.org/presentationml/2006/main">
  <p:tag name="TIMING" val="|61.6"/>
</p:tagLst>
</file>

<file path=ppt/tags/tag15.xml><?xml version="1.0" encoding="utf-8"?>
<p:tagLst xmlns:p="http://schemas.openxmlformats.org/presentationml/2006/main">
  <p:tag name="TIMING" val="|61.6"/>
</p:tagLst>
</file>

<file path=ppt/tags/tag2.xml><?xml version="1.0" encoding="utf-8"?>
<p:tagLst xmlns:p="http://schemas.openxmlformats.org/presentationml/2006/main">
  <p:tag name="TIMING" val="|1.9"/>
</p:tagLst>
</file>

<file path=ppt/tags/tag3.xml><?xml version="1.0" encoding="utf-8"?>
<p:tagLst xmlns:p="http://schemas.openxmlformats.org/presentationml/2006/main">
  <p:tag name="TIMING" val="|61.6"/>
</p:tagLst>
</file>

<file path=ppt/tags/tag4.xml><?xml version="1.0" encoding="utf-8"?>
<p:tagLst xmlns:p="http://schemas.openxmlformats.org/presentationml/2006/main">
  <p:tag name="TIMING" val="|5.9|4.6|13.2|20.4"/>
</p:tagLst>
</file>

<file path=ppt/tags/tag5.xml><?xml version="1.0" encoding="utf-8"?>
<p:tagLst xmlns:p="http://schemas.openxmlformats.org/presentationml/2006/main">
  <p:tag name="TIMING" val="|4.9"/>
</p:tagLst>
</file>

<file path=ppt/tags/tag6.xml><?xml version="1.0" encoding="utf-8"?>
<p:tagLst xmlns:p="http://schemas.openxmlformats.org/presentationml/2006/main">
  <p:tag name="TIMING" val="|61.6"/>
</p:tagLst>
</file>

<file path=ppt/tags/tag7.xml><?xml version="1.0" encoding="utf-8"?>
<p:tagLst xmlns:p="http://schemas.openxmlformats.org/presentationml/2006/main">
  <p:tag name="TIMING" val="|15.3|10.2|4.2|8.9|4.6|3.1|4.7"/>
</p:tagLst>
</file>

<file path=ppt/tags/tag8.xml><?xml version="1.0" encoding="utf-8"?>
<p:tagLst xmlns:p="http://schemas.openxmlformats.org/presentationml/2006/main">
  <p:tag name="TIMING" val="|4.1"/>
</p:tagLst>
</file>

<file path=ppt/tags/tag9.xml><?xml version="1.0" encoding="utf-8"?>
<p:tagLst xmlns:p="http://schemas.openxmlformats.org/presentationml/2006/main">
  <p:tag name="TIMING" val="|61.6"/>
</p:tagLst>
</file>

<file path=ppt/theme/theme1.xml><?xml version="1.0" encoding="utf-8"?>
<a:theme xmlns:a="http://schemas.openxmlformats.org/drawingml/2006/main" name="Office 主题">
  <a:themeElements>
    <a:clrScheme name="html">
      <a:dk1>
        <a:srgbClr val="E5E09C"/>
      </a:dk1>
      <a:lt1>
        <a:srgbClr val="F2F2F2"/>
      </a:lt1>
      <a:dk2>
        <a:srgbClr val="93D983"/>
      </a:dk2>
      <a:lt2>
        <a:srgbClr val="FFFFFF"/>
      </a:lt2>
      <a:accent1>
        <a:srgbClr val="E46870"/>
      </a:accent1>
      <a:accent2>
        <a:srgbClr val="C73387"/>
      </a:accent2>
      <a:accent3>
        <a:srgbClr val="DD7157"/>
      </a:accent3>
      <a:accent4>
        <a:srgbClr val="1793AF"/>
      </a:accent4>
      <a:accent5>
        <a:srgbClr val="56543B"/>
      </a:accent5>
      <a:accent6>
        <a:srgbClr val="000000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翩翩体-简粗体"/>
        <a:cs typeface=""/>
      </a:majorFont>
      <a:minorFont>
        <a:latin typeface="Consola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4800" b="1">
            <a:solidFill>
              <a:srgbClr val="C43886"/>
            </a:solidFill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3376</Words>
  <Application>WPS 文字</Application>
  <PresentationFormat>宽屏</PresentationFormat>
  <Paragraphs>305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1" baseType="lpstr">
      <vt:lpstr>Arial</vt:lpstr>
      <vt:lpstr>方正书宋_GBK</vt:lpstr>
      <vt:lpstr>Wingdings</vt:lpstr>
      <vt:lpstr>Arial</vt:lpstr>
      <vt:lpstr>Adobe Heiti Std R</vt:lpstr>
      <vt:lpstr>苹方-简</vt:lpstr>
      <vt:lpstr>Consolas</vt:lpstr>
      <vt:lpstr>幼圆</vt:lpstr>
      <vt:lpstr>Thonburi</vt:lpstr>
      <vt:lpstr>Consolas</vt:lpstr>
      <vt:lpstr>宋体</vt:lpstr>
      <vt:lpstr>汉仪书宋二KW</vt:lpstr>
      <vt:lpstr>微软雅黑</vt:lpstr>
      <vt:lpstr>Arial Unicode MS</vt:lpstr>
      <vt:lpstr>翩翩体-简粗体</vt:lpstr>
      <vt:lpstr>Calibri</vt:lpstr>
      <vt:lpstr>Helvetica Neue</vt:lpstr>
      <vt:lpstr>幼圆</vt:lpstr>
      <vt:lpstr>Adobe Heiti Std R</vt:lpstr>
      <vt:lpstr>標楷體</vt:lpstr>
      <vt:lpstr>Hiragino Sans GB W3</vt:lpstr>
      <vt:lpstr>Heiti SC Light</vt:lpstr>
      <vt:lpstr>STHeiti Light</vt:lpstr>
      <vt:lpstr>隶变-繁</vt:lpstr>
      <vt:lpstr>PingFang TC Regular</vt:lpstr>
      <vt:lpstr>Office 主题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yuanjin</cp:lastModifiedBy>
  <cp:revision>1086</cp:revision>
  <dcterms:created xsi:type="dcterms:W3CDTF">2021-11-24T07:57:44Z</dcterms:created>
  <dcterms:modified xsi:type="dcterms:W3CDTF">2021-11-24T07:57:44Z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