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  <p:sldId id="368" r:id="rId29"/>
    <p:sldId id="369" r:id="rId30"/>
    <p:sldId id="371" r:id="rId31"/>
    <p:sldId id="37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8" autoAdjust="0"/>
    <p:restoredTop sz="88987" autoAdjust="0"/>
  </p:normalViewPr>
  <p:slideViewPr>
    <p:cSldViewPr snapToGrid="0">
      <p:cViewPr varScale="1">
        <p:scale>
          <a:sx n="114" d="100"/>
          <a:sy n="114" d="100"/>
        </p:scale>
        <p:origin x="9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2018年7月6日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2018年7月6日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2018年7月6日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1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7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7.emf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jpg"/><Relationship Id="rId4" Type="http://schemas.openxmlformats.org/officeDocument/2006/relationships/image" Target="../media/image10.wmf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损失函数（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/>
              </a:p>
              <a:p>
                <a:r>
                  <a:rPr kumimoji="1" lang="zh-CN" altLang="en-US" sz="2800" dirty="0"/>
                  <a:t>假设：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一元线性回归：如何学习出合适的参数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就像你在山谷中的初始位置，最终要得到的使损失函数最小的参数取值就像山谷的谷底。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梯度下降：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，表示函数在该点处沿着该方向变化最快，变化率最大。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想象把一个小球放到一个山谷中的位置，该小球滚动的方向的相反方向就是该点的梯度。</a:t>
                </a:r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梯度下降算法：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的值下降：</a:t>
                </a:r>
                <a:endParaRPr kumimoji="1" lang="en-US" altLang="zh-CN" dirty="0"/>
              </a:p>
              <a:p>
                <a:pPr lvl="1"/>
                <a:endParaRPr kumimoji="1" lang="en-US" altLang="zh-CN" b="0" i="1" dirty="0">
                  <a:latin typeface="Cambria Math" charset="0"/>
                  <a:sym typeface="Wingdings"/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6"/>
                <a:stretch>
                  <a:fillRect l="-1294" t="-982" r="-324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/>
              <a:t>如果损失函数是单峰函数，则梯度下降可以收敛到</a:t>
            </a:r>
            <a:r>
              <a:rPr kumimoji="1" lang="zh-CN" altLang="en-US" b="1" dirty="0"/>
              <a:t>全局最小值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如果损失函数不保证单峰，则梯度下降只能保证收敛到</a:t>
            </a:r>
            <a:r>
              <a:rPr kumimoji="1" lang="zh-CN" altLang="en-US" b="1" dirty="0"/>
              <a:t>局部最小值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线性回归的损失函数是单峰凸函数。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一元线性回归：学习率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>
                    <a:sym typeface="Wingdings"/>
                  </a:rPr>
                  <a:t>迭代式：</a:t>
                </a:r>
                <a:endParaRPr kumimoji="1" lang="en-US" altLang="zh-CN" dirty="0"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被称为学习率（一般需要手动设置）：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设置的过小：梯度下降过程会很慢；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设置的过大：梯度下降可能越过最小值，甚至导致损失函数的不收敛。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一般情况下，学习率设置在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-4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-2</a:t>
                </a:r>
                <a:r>
                  <a:rPr kumimoji="1" lang="zh-CN" altLang="en-US" dirty="0"/>
                  <a:t>之间。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4"/>
                <a:stretch>
                  <a:fillRect l="-110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批量梯度下降法（</a:t>
            </a:r>
            <a:r>
              <a:rPr lang="en-US" altLang="zh-CN" dirty="0"/>
              <a:t>Batch Gradient Descent,</a:t>
            </a:r>
            <a:r>
              <a:rPr lang="zh-CN" altLang="en-US" dirty="0"/>
              <a:t> </a:t>
            </a:r>
            <a:r>
              <a:rPr lang="en-US" altLang="zh-CN" dirty="0"/>
              <a:t>BGD</a:t>
            </a:r>
            <a:r>
              <a:rPr kumimoji="1" lang="zh-CN" altLang="en-US" dirty="0"/>
              <a:t>）：使用训练集的所有样本来计算梯度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优点：可以得到最优解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缺点：当样本数量很多时，训练过程很慢</a:t>
            </a:r>
            <a:endParaRPr kumimoji="1" lang="en-US" altLang="zh-CN" dirty="0"/>
          </a:p>
          <a:p>
            <a:r>
              <a:rPr kumimoji="1" lang="zh-CN" altLang="en-US" dirty="0"/>
              <a:t>随机梯度下降法（</a:t>
            </a:r>
            <a:r>
              <a:rPr kumimoji="1" lang="en-US" altLang="zh-CN" dirty="0"/>
              <a:t>Stochastic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SGD</a:t>
            </a:r>
            <a:r>
              <a:rPr kumimoji="1" lang="zh-CN" altLang="en-US" dirty="0"/>
              <a:t>）：从训练集中随机选取一个样本来计算梯度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优点：训练速度快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缺点：准确度下降，不一定保证最优；迭代次数较多</a:t>
            </a:r>
            <a:endParaRPr kumimoji="1" lang="en-US" altLang="zh-CN" dirty="0"/>
          </a:p>
          <a:p>
            <a:r>
              <a:rPr kumimoji="1" lang="zh-CN" altLang="en-US" dirty="0"/>
              <a:t>小批量梯度下降法（</a:t>
            </a:r>
            <a:r>
              <a:rPr kumimoji="1" lang="en-US" altLang="zh-CN" dirty="0"/>
              <a:t>Mini-batch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MBGD</a:t>
            </a:r>
            <a:r>
              <a:rPr kumimoji="1" lang="zh-CN" altLang="en-US" dirty="0"/>
              <a:t>）：从训练集中随机挑选若干个样本来计算梯度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兼顾前两种方法的优点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一元线性回归是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的一个特例，即只有一个特征的线性回归。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表示样本数量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或向量形式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latin typeface="Cambria Math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要学习的参数：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r>
                      <a:rPr lang="en-US" altLang="zh-CN" b="1" i="1" smtClean="0">
                        <a:latin typeface="Cambria Math" charset="0"/>
                      </a:rPr>
                      <m:t>𝒘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使用最小二乘法定义损失函数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学习一个参数组合的取值，使得损失函数值最小。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使用梯度下降法学习出最优的参数组合。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86" t="-982" b="-2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多元线性回归：正规方程法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使用梯度下降法求解最优参数时需要不断迭代得到；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zh-CN" altLang="en-US" b="1" dirty="0"/>
              <a:t>某些</a:t>
            </a:r>
            <a:r>
              <a:rPr kumimoji="1" lang="zh-CN" altLang="en-US" dirty="0"/>
              <a:t>机器学习问题（损失函数的最优化是凸优化问题），可以直接通过解析方法直接得到最优解，即正规方程。</a:t>
            </a:r>
            <a:endParaRPr kumimoji="1" lang="en-US" altLang="zh-CN" dirty="0"/>
          </a:p>
          <a:p>
            <a:r>
              <a:rPr kumimoji="1" lang="zh-CN" altLang="en-US" dirty="0"/>
              <a:t>线性回归问题可以使用正规方程求解最优参数值。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279" r="-3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279" r="-2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46" t="-3279" r="-10257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279" r="-205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130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90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mr-IN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500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燕尾形箭头 6"/>
          <p:cNvSpPr/>
          <p:nvPr/>
        </p:nvSpPr>
        <p:spPr>
          <a:xfrm>
            <a:off x="6195508" y="3466009"/>
            <a:ext cx="1253765" cy="268086"/>
          </a:xfrm>
          <a:prstGeom prst="notchedRightArrow">
            <a:avLst>
              <a:gd name="adj1" fmla="val 50000"/>
              <a:gd name="adj2" fmla="val 1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/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blipFill>
                <a:blip r:embed="rId5"/>
                <a:stretch>
                  <a:fillRect l="-1240" r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FBAE-E92E-4481-AF01-812B86CD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多元线性回归：梯度下降法与正规方程法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976FB-6BBE-4CBB-BCD6-DA29C635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在定义了损失函数之后，梯度下降法与正规方程法都可以求解最优参数。</a:t>
            </a:r>
            <a:endParaRPr lang="en-US" altLang="zh-CN" dirty="0"/>
          </a:p>
          <a:p>
            <a:r>
              <a:rPr lang="zh-CN" altLang="en-US" dirty="0"/>
              <a:t>梯度下降法：</a:t>
            </a:r>
            <a:endParaRPr lang="en-US" altLang="zh-CN" dirty="0"/>
          </a:p>
          <a:p>
            <a:pPr lvl="1"/>
            <a:r>
              <a:rPr lang="zh-CN" altLang="en-US" dirty="0"/>
              <a:t>优点：可以应用到几乎所有机器学习问题</a:t>
            </a:r>
            <a:endParaRPr lang="en-US" altLang="zh-CN" dirty="0"/>
          </a:p>
          <a:p>
            <a:pPr lvl="1"/>
            <a:r>
              <a:rPr lang="zh-CN" altLang="en-US" dirty="0"/>
              <a:t>缺点：需要迭代多次</a:t>
            </a:r>
            <a:endParaRPr lang="en-US" altLang="zh-CN" dirty="0"/>
          </a:p>
          <a:p>
            <a:r>
              <a:rPr lang="zh-CN" altLang="en-US" dirty="0"/>
              <a:t>正规方程法：</a:t>
            </a:r>
            <a:endParaRPr lang="en-US" altLang="zh-CN" dirty="0"/>
          </a:p>
          <a:p>
            <a:pPr lvl="1"/>
            <a:r>
              <a:rPr lang="zh-CN" altLang="en-US" dirty="0"/>
              <a:t>优点：不需要迭代，结果保证最优</a:t>
            </a:r>
            <a:endParaRPr lang="en-US" altLang="zh-CN" dirty="0"/>
          </a:p>
          <a:p>
            <a:pPr lvl="1"/>
            <a:r>
              <a:rPr lang="zh-CN" altLang="en-US" dirty="0"/>
              <a:t>缺点：当特征特别多时运行时间长；并非所有问题都有解析解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E40C3-28D3-48EF-84FB-D4EEB39F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60080-96B0-40B0-BE64-3BCE9BD2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15B7A-FC3B-4A75-85E6-2ED9971B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2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C06B-92AF-4E39-8855-CB21008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线性回归：框架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A80A-52CF-4943-9661-439610A9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数据集准备：将数据集划分为训练集与测试集两部分</a:t>
            </a:r>
            <a:endParaRPr lang="en-US" altLang="zh-CN" dirty="0"/>
          </a:p>
          <a:p>
            <a:r>
              <a:rPr lang="zh-CN" altLang="en-US" dirty="0"/>
              <a:t>数据预处理：（如果有必要的话，）对数据进行适当的预处理</a:t>
            </a:r>
            <a:endParaRPr lang="en-US" altLang="zh-CN" dirty="0"/>
          </a:p>
          <a:p>
            <a:pPr lvl="1"/>
            <a:r>
              <a:rPr lang="en-US" altLang="zh-CN" dirty="0"/>
              <a:t>One-hot encoding</a:t>
            </a:r>
            <a:r>
              <a:rPr lang="zh-CN" altLang="en-US" dirty="0"/>
              <a:t>：如果某些特征是类别值，如何处理</a:t>
            </a:r>
            <a:endParaRPr lang="en-US" altLang="zh-CN" dirty="0"/>
          </a:p>
          <a:p>
            <a:pPr lvl="1"/>
            <a:r>
              <a:rPr lang="en-US" altLang="zh-CN" dirty="0"/>
              <a:t>Feature scaling</a:t>
            </a:r>
            <a:r>
              <a:rPr lang="zh-CN" altLang="en-US" dirty="0"/>
              <a:t>：将多个特征的数据范围调整到相近的范围</a:t>
            </a:r>
            <a:endParaRPr lang="en-US" altLang="zh-CN" dirty="0"/>
          </a:p>
          <a:p>
            <a:pPr lvl="1"/>
            <a:r>
              <a:rPr lang="en-US" altLang="zh-CN"/>
              <a:t>……</a:t>
            </a:r>
            <a:endParaRPr lang="en-US" altLang="zh-CN" dirty="0"/>
          </a:p>
          <a:p>
            <a:r>
              <a:rPr lang="zh-CN" altLang="en-US" dirty="0"/>
              <a:t>训练：将训练集“喂”给回归器模型，模型通过某些方法求出最优的参数组合</a:t>
            </a:r>
            <a:endParaRPr lang="en-US" altLang="zh-CN" dirty="0"/>
          </a:p>
          <a:p>
            <a:r>
              <a:rPr lang="zh-CN" altLang="en-US" dirty="0"/>
              <a:t>测试：假设测试集的真实结果未知，将测试集传给模型得到预测结果</a:t>
            </a:r>
            <a:endParaRPr lang="en-US" altLang="zh-CN" dirty="0"/>
          </a:p>
          <a:p>
            <a:r>
              <a:rPr lang="zh-CN" altLang="en-US" dirty="0"/>
              <a:t>评估：将预测的结果与测试集的真实结果比对，评估模型预测的好与坏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C9ED1-12E8-4FB8-B644-F6B5E2D9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2E536-FC9F-4A06-BADA-62DC6F65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4560A-008F-40D2-86AC-411BC43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9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11821</TotalTime>
  <Words>2119</Words>
  <Application>Microsoft Office PowerPoint</Application>
  <PresentationFormat>宽屏</PresentationFormat>
  <Paragraphs>435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  <vt:lpstr>多元线性回归</vt:lpstr>
      <vt:lpstr>多元线性回归：正规方程法</vt:lpstr>
      <vt:lpstr>多元线性回归：梯度下降法与正规方程法</vt:lpstr>
      <vt:lpstr>线性回归：框架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赵天宇</cp:lastModifiedBy>
  <cp:revision>512</cp:revision>
  <dcterms:created xsi:type="dcterms:W3CDTF">2016-12-14T02:29:00Z</dcterms:created>
  <dcterms:modified xsi:type="dcterms:W3CDTF">2018-07-06T16:23:47Z</dcterms:modified>
</cp:coreProperties>
</file>