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6" r:id="rId3"/>
    <p:sldId id="354" r:id="rId4"/>
    <p:sldId id="355" r:id="rId5"/>
    <p:sldId id="343" r:id="rId6"/>
    <p:sldId id="341" r:id="rId7"/>
    <p:sldId id="344" r:id="rId8"/>
    <p:sldId id="345" r:id="rId9"/>
    <p:sldId id="346" r:id="rId10"/>
    <p:sldId id="347" r:id="rId11"/>
    <p:sldId id="342" r:id="rId12"/>
    <p:sldId id="348" r:id="rId13"/>
    <p:sldId id="349" r:id="rId14"/>
    <p:sldId id="351" r:id="rId15"/>
    <p:sldId id="352" r:id="rId16"/>
    <p:sldId id="356" r:id="rId17"/>
    <p:sldId id="353" r:id="rId18"/>
    <p:sldId id="35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 autoAdjust="0"/>
    <p:restoredTop sz="86486" autoAdjust="0"/>
  </p:normalViewPr>
  <p:slideViewPr>
    <p:cSldViewPr snapToGrid="0">
      <p:cViewPr varScale="1">
        <p:scale>
          <a:sx n="98" d="100"/>
          <a:sy n="98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08DF1-FEBF-0B42-BAEF-80253477F2CD}" type="datetimeFigureOut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B477F-D4A3-0543-97DA-3D27D2D09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5576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381E9-91C5-4038-AA82-DA62C619497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DEE04-E490-4F52-8E8D-8F07B6F10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5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DEE04-E490-4F52-8E8D-8F07B6F10B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8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187960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912286" y="908050"/>
            <a:ext cx="75819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000" dirty="0"/>
              <a:t>Python</a:t>
            </a:r>
            <a:r>
              <a:rPr lang="zh-CN" altLang="en-US" sz="3000" dirty="0"/>
              <a:t>全栈班</a:t>
            </a:r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2063751" y="4221163"/>
            <a:ext cx="4131733" cy="146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038" indent="-3274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694" indent="-2964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397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70435" indent="-298847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/>
              <a:t>赵天宇</a:t>
            </a:r>
          </a:p>
          <a:p>
            <a:r>
              <a:rPr lang="en-US" altLang="zh-CN" sz="2100"/>
              <a:t>ztypl@hotmail.com</a:t>
            </a:r>
          </a:p>
          <a:p>
            <a:fld id="{BBB03C1E-6B36-441B-9FFE-D377CAF69C91}" type="datetime2">
              <a:rPr lang="zh-CN" altLang="en-US" sz="2100" smtClean="0"/>
              <a:pPr/>
              <a:t>2018年4月12日</a:t>
            </a:fld>
            <a:endParaRPr lang="en-US" altLang="zh-CN" sz="2100" dirty="0"/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912286" y="3071815"/>
            <a:ext cx="10365313" cy="60325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/>
        </p:blipFill>
        <p:spPr>
          <a:xfrm>
            <a:off x="9041080" y="1135666"/>
            <a:ext cx="2641600" cy="853473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0A0C-D2BF-F54B-AC69-85D92687E128}" type="datetime2">
              <a:rPr lang="zh-CN" altLang="en-US" smtClean="0"/>
              <a:t>2018年4月12日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9C382-F21B-4F65-934A-3F0D2F5023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43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49BC0-8F7C-AD4E-A5EF-723D6509022B}" type="datetime2">
              <a:rPr lang="zh-CN" altLang="en-US" smtClean="0"/>
              <a:t>2018年4月12日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6DE60-C711-4BA1-89FA-B3D593B706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44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9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2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C4954-FBA6-004C-9F64-B5906C493530}" type="datetime2">
              <a:rPr lang="zh-CN" altLang="en-US" smtClean="0"/>
              <a:t>2018年4月12日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B4A79-6BE8-40EC-BDB0-48DD8C437C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632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3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C5EC9-DAF2-2246-B1A8-BF50D3A94F16}" type="datetime2">
              <a:rPr lang="zh-CN" altLang="en-US" smtClean="0"/>
              <a:t>2018年4月12日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23442-E96E-4C6E-8722-C73A57029C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686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55653" y="304800"/>
            <a:ext cx="10678583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BCBA9-A64B-4A40-8440-30FE5787C8B2}" type="datetime2">
              <a:rPr lang="zh-CN" altLang="en-US" smtClean="0"/>
              <a:t>2018年4月12日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60A81-C5CE-4C6A-B06A-8C63994BD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32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95A2A19B-170D-1043-AE33-7A36DFB7BCDC}" type="datetime2">
              <a:rPr lang="zh-CN" altLang="en-US" smtClean="0"/>
              <a:t>2018年4月12日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9EB70-B654-4058-838F-8806615D92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92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841F93BA-D9BF-BC4B-BA86-175867B95F50}" type="datetime2">
              <a:rPr lang="zh-CN" altLang="en-US" smtClean="0"/>
              <a:t>2018年4月12日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B17D4-0CBA-41AA-B1E7-777C77D314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24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7A401-5AD9-944A-97D0-B7D938414F8F}" type="datetime2">
              <a:rPr lang="zh-CN" altLang="en-US" smtClean="0"/>
              <a:t>2018年4月12日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24B7B-9641-4218-96EA-4FB23F3BE4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34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D3F11-29DF-7F43-BDD3-524D0F58A418}" type="datetime2">
              <a:rPr lang="zh-CN" altLang="en-US" smtClean="0"/>
              <a:t>2018年4月12日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F7E86-116C-4042-9219-A367F61357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8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4152-BEE6-8740-8BC2-BEA8A9605BAA}" type="datetime2">
              <a:rPr lang="zh-CN" altLang="en-US" smtClean="0"/>
              <a:t>2018年4月12日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BF7A6-B673-4A63-84E3-2FA03A2DC2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14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1308E-237D-9F4E-8509-7AA24F98750C}" type="datetime2">
              <a:rPr lang="zh-CN" altLang="en-US" smtClean="0"/>
              <a:t>2018年4月12日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20A00-DFEE-41D0-B888-E25B8595F3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0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9DA4E-5C6F-FB47-BC01-AAA2D0AD43C8}" type="datetime2">
              <a:rPr lang="zh-CN" altLang="en-US" smtClean="0"/>
              <a:t>2018年4月12日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D8893-B835-4572-8C64-ECF747F24F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83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90F44-F846-E443-858D-216A0A768584}" type="datetime2">
              <a:rPr lang="zh-CN" altLang="en-US" smtClean="0"/>
              <a:t>2018年4月12日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18B23-9643-4F6C-A294-67F1FB31C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0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0"/>
            <a:ext cx="10668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052516"/>
            <a:ext cx="10668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01" y="908050"/>
            <a:ext cx="10610851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308725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381753"/>
            <a:ext cx="2641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7BCF5363-C0A9-D348-A026-116C987FE407}" type="datetime2">
              <a:rPr lang="zh-CN" altLang="en-US" smtClean="0"/>
              <a:t>2018年4月12日</a:t>
            </a:fld>
            <a:endParaRPr lang="en-US" altLang="zh-CN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753"/>
            <a:ext cx="3860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91"/>
            <a:ext cx="2641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pPr>
              <a:defRPr/>
            </a:pPr>
            <a:fld id="{0149C382-F21B-4F65-934A-3F0D2F502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/>
        </p:blipFill>
        <p:spPr>
          <a:xfrm>
            <a:off x="9152546" y="212876"/>
            <a:ext cx="2640971" cy="85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4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5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52425" indent="-3524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681038" indent="-32742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78694" indent="-2964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270397" indent="-2905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043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5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png"/><Relationship Id="rId5" Type="http://schemas.openxmlformats.org/officeDocument/2006/relationships/image" Target="../media/image1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6.bin"/><Relationship Id="rId7" Type="http://schemas.openxmlformats.org/officeDocument/2006/relationships/image" Target="../media/image7.png"/><Relationship Id="rId12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11" Type="http://schemas.openxmlformats.org/officeDocument/2006/relationships/image" Target="../media/image17.wmf"/><Relationship Id="rId5" Type="http://schemas.openxmlformats.org/officeDocument/2006/relationships/image" Target="../media/image5.pn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3.wmf"/><Relationship Id="rId9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jpg"/><Relationship Id="rId4" Type="http://schemas.openxmlformats.org/officeDocument/2006/relationships/image" Target="../media/image10.wmf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机器学习入门</a:t>
            </a:r>
          </a:p>
        </p:txBody>
      </p:sp>
    </p:spTree>
    <p:extLst>
      <p:ext uri="{BB962C8B-B14F-4D97-AF65-F5344CB8AC3E}">
        <p14:creationId xmlns:p14="http://schemas.microsoft.com/office/powerpoint/2010/main" val="106390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9F269-BE5F-4251-8EE3-D3B207D7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机器学习大致框架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DEE5A-D5C1-4B57-B7EE-61483325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2018年4月12日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59747-7DCE-498E-9C00-87842F1D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7" name="圖片 4">
            <a:extLst>
              <a:ext uri="{FF2B5EF4-FFF2-40B4-BE49-F238E27FC236}">
                <a16:creationId xmlns:a16="http://schemas.microsoft.com/office/drawing/2014/main" id="{AD60FF85-BB82-48C3-A8D5-F3FE31FEE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68" y="2212985"/>
            <a:ext cx="4657932" cy="1690978"/>
          </a:xfrm>
          <a:prstGeom prst="rect">
            <a:avLst/>
          </a:prstGeom>
        </p:spPr>
      </p:pic>
      <p:sp>
        <p:nvSpPr>
          <p:cNvPr id="8" name="圓柱 5">
            <a:extLst>
              <a:ext uri="{FF2B5EF4-FFF2-40B4-BE49-F238E27FC236}">
                <a16:creationId xmlns:a16="http://schemas.microsoft.com/office/drawing/2014/main" id="{A4910C58-B916-4377-8A20-3433B9850A89}"/>
              </a:ext>
            </a:extLst>
          </p:cNvPr>
          <p:cNvSpPr/>
          <p:nvPr/>
        </p:nvSpPr>
        <p:spPr>
          <a:xfrm>
            <a:off x="1369789" y="187554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DB4A9ABD-5112-4CDC-A5E0-E36AF7F71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384272"/>
              </p:ext>
            </p:extLst>
          </p:nvPr>
        </p:nvGraphicFramePr>
        <p:xfrm>
          <a:off x="3101933" y="2504575"/>
          <a:ext cx="1419559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33" y="2504575"/>
                        <a:ext cx="1419559" cy="461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群組 8">
            <a:extLst>
              <a:ext uri="{FF2B5EF4-FFF2-40B4-BE49-F238E27FC236}">
                <a16:creationId xmlns:a16="http://schemas.microsoft.com/office/drawing/2014/main" id="{86701675-F63F-493D-9E34-74AA169451B4}"/>
              </a:ext>
            </a:extLst>
          </p:cNvPr>
          <p:cNvGrpSpPr/>
          <p:nvPr/>
        </p:nvGrpSpPr>
        <p:grpSpPr>
          <a:xfrm>
            <a:off x="7776562" y="1158251"/>
            <a:ext cx="3342513" cy="827342"/>
            <a:chOff x="4749800" y="2047360"/>
            <a:chExt cx="3342513" cy="827342"/>
          </a:xfrm>
        </p:grpSpPr>
        <p:graphicFrame>
          <p:nvGraphicFramePr>
            <p:cNvPr id="11" name="Object 12">
              <a:extLst>
                <a:ext uri="{FF2B5EF4-FFF2-40B4-BE49-F238E27FC236}">
                  <a16:creationId xmlns:a16="http://schemas.microsoft.com/office/drawing/2014/main" id="{040F69FC-3664-4FA8-B1DA-31B1C77DBB7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749800" y="2235200"/>
            <a:ext cx="21129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方程式" r:id="rId6" imgW="990360" imgH="215640" progId="Equation.3">
                    <p:embed/>
                  </p:oleObj>
                </mc:Choice>
                <mc:Fallback>
                  <p:oleObj name="方程式" r:id="rId6" imgW="990360" imgH="215640" progId="Equation.3">
                    <p:embed/>
                    <p:pic>
                      <p:nvPicPr>
                        <p:cNvPr id="7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800" y="2235200"/>
                          <a:ext cx="211296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字方塊 75">
              <a:extLst>
                <a:ext uri="{FF2B5EF4-FFF2-40B4-BE49-F238E27FC236}">
                  <a16:creationId xmlns:a16="http://schemas.microsoft.com/office/drawing/2014/main" id="{670B65FB-1B58-460A-A2C7-9B516017E47F}"/>
                </a:ext>
              </a:extLst>
            </p:cNvPr>
            <p:cNvSpPr txBox="1"/>
            <p:nvPr/>
          </p:nvSpPr>
          <p:spPr>
            <a:xfrm>
              <a:off x="6654931" y="2212761"/>
              <a:ext cx="1437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“cat”</a:t>
              </a:r>
              <a:endParaRPr lang="zh-TW" altLang="en-US" sz="2400" dirty="0"/>
            </a:p>
          </p:txBody>
        </p:sp>
        <p:pic>
          <p:nvPicPr>
            <p:cNvPr id="13" name="Picture 12" descr="https://encrypted-tbn1.gstatic.com/images?q=tbn:ANd9GcRcwlRKAlSIaCI4W5PRYVbuBQQXifF-56bFqAjh9DMe-_3Lh8_YKw">
              <a:extLst>
                <a:ext uri="{FF2B5EF4-FFF2-40B4-BE49-F238E27FC236}">
                  <a16:creationId xmlns:a16="http://schemas.microsoft.com/office/drawing/2014/main" id="{8C80662D-B3B1-445B-954A-759D044D7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731" y="2047360"/>
              <a:ext cx="1089847" cy="82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文字方塊 11">
            <a:extLst>
              <a:ext uri="{FF2B5EF4-FFF2-40B4-BE49-F238E27FC236}">
                <a16:creationId xmlns:a16="http://schemas.microsoft.com/office/drawing/2014/main" id="{B6644981-91B8-4F8D-ADBA-C049EED9F47D}"/>
              </a:ext>
            </a:extLst>
          </p:cNvPr>
          <p:cNvSpPr txBox="1"/>
          <p:nvPr/>
        </p:nvSpPr>
        <p:spPr>
          <a:xfrm>
            <a:off x="6547011" y="963607"/>
            <a:ext cx="1449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图像识别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15" name="文字方塊 17">
            <a:extLst>
              <a:ext uri="{FF2B5EF4-FFF2-40B4-BE49-F238E27FC236}">
                <a16:creationId xmlns:a16="http://schemas.microsoft.com/office/drawing/2014/main" id="{CD148FFE-0C1A-43A6-BF00-843E46F6C4A9}"/>
              </a:ext>
            </a:extLst>
          </p:cNvPr>
          <p:cNvSpPr txBox="1"/>
          <p:nvPr/>
        </p:nvSpPr>
        <p:spPr>
          <a:xfrm>
            <a:off x="3101935" y="1968522"/>
            <a:ext cx="141956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16" name="圓柱 22">
            <a:extLst>
              <a:ext uri="{FF2B5EF4-FFF2-40B4-BE49-F238E27FC236}">
                <a16:creationId xmlns:a16="http://schemas.microsoft.com/office/drawing/2014/main" id="{C2AC9E2D-2713-4B72-979B-D486E2F2639C}"/>
              </a:ext>
            </a:extLst>
          </p:cNvPr>
          <p:cNvSpPr/>
          <p:nvPr/>
        </p:nvSpPr>
        <p:spPr>
          <a:xfrm>
            <a:off x="1311010" y="505664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17" name="圓角矩形 26">
            <a:extLst>
              <a:ext uri="{FF2B5EF4-FFF2-40B4-BE49-F238E27FC236}">
                <a16:creationId xmlns:a16="http://schemas.microsoft.com/office/drawing/2014/main" id="{BA910896-9C8A-4898-8A5B-12C3717695B2}"/>
              </a:ext>
            </a:extLst>
          </p:cNvPr>
          <p:cNvSpPr/>
          <p:nvPr/>
        </p:nvSpPr>
        <p:spPr>
          <a:xfrm>
            <a:off x="1173109" y="350248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Goodness of function f</a:t>
            </a:r>
            <a:endParaRPr lang="en-US" altLang="zh-TW" sz="2400" baseline="30000" dirty="0"/>
          </a:p>
        </p:txBody>
      </p:sp>
      <p:cxnSp>
        <p:nvCxnSpPr>
          <p:cNvPr id="18" name="直線單箭頭接點 27">
            <a:extLst>
              <a:ext uri="{FF2B5EF4-FFF2-40B4-BE49-F238E27FC236}">
                <a16:creationId xmlns:a16="http://schemas.microsoft.com/office/drawing/2014/main" id="{46B85095-3D68-40D1-8931-E74F8BFC4A97}"/>
              </a:ext>
            </a:extLst>
          </p:cNvPr>
          <p:cNvCxnSpPr/>
          <p:nvPr/>
        </p:nvCxnSpPr>
        <p:spPr>
          <a:xfrm flipV="1">
            <a:off x="2150214" y="461511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28">
            <a:extLst>
              <a:ext uri="{FF2B5EF4-FFF2-40B4-BE49-F238E27FC236}">
                <a16:creationId xmlns:a16="http://schemas.microsoft.com/office/drawing/2014/main" id="{A206D4A2-B23E-47CB-8E7C-FB5098DFC78F}"/>
              </a:ext>
            </a:extLst>
          </p:cNvPr>
          <p:cNvCxnSpPr/>
          <p:nvPr/>
        </p:nvCxnSpPr>
        <p:spPr>
          <a:xfrm>
            <a:off x="2150214" y="299974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35">
            <a:extLst>
              <a:ext uri="{FF2B5EF4-FFF2-40B4-BE49-F238E27FC236}">
                <a16:creationId xmlns:a16="http://schemas.microsoft.com/office/drawing/2014/main" id="{0A08F64A-9EC0-49B2-84C0-50B4665A68B2}"/>
              </a:ext>
            </a:extLst>
          </p:cNvPr>
          <p:cNvSpPr txBox="1"/>
          <p:nvPr/>
        </p:nvSpPr>
        <p:spPr>
          <a:xfrm>
            <a:off x="7173985" y="2809892"/>
            <a:ext cx="1205154" cy="461665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Better!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F11FF2-B145-4B42-B084-B85010584F4B}"/>
              </a:ext>
            </a:extLst>
          </p:cNvPr>
          <p:cNvSpPr/>
          <p:nvPr/>
        </p:nvSpPr>
        <p:spPr>
          <a:xfrm>
            <a:off x="7653552" y="5549751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22" name="圖片 37">
            <a:extLst>
              <a:ext uri="{FF2B5EF4-FFF2-40B4-BE49-F238E27FC236}">
                <a16:creationId xmlns:a16="http://schemas.microsoft.com/office/drawing/2014/main" id="{27F61E55-40D2-48CA-B2A4-3CCAE158D2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3499" y="4508249"/>
            <a:ext cx="931280" cy="1051432"/>
          </a:xfrm>
          <a:prstGeom prst="rect">
            <a:avLst/>
          </a:prstGeom>
        </p:spPr>
      </p:pic>
      <p:pic>
        <p:nvPicPr>
          <p:cNvPr id="23" name="圖片 38">
            <a:extLst>
              <a:ext uri="{FF2B5EF4-FFF2-40B4-BE49-F238E27FC236}">
                <a16:creationId xmlns:a16="http://schemas.microsoft.com/office/drawing/2014/main" id="{F6E24B6C-ACFB-4945-9215-71CF20EB2D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2308" y="4484585"/>
            <a:ext cx="899978" cy="1075096"/>
          </a:xfrm>
          <a:prstGeom prst="rect">
            <a:avLst/>
          </a:prstGeom>
        </p:spPr>
      </p:pic>
      <p:sp>
        <p:nvSpPr>
          <p:cNvPr id="24" name="文字方塊 39">
            <a:extLst>
              <a:ext uri="{FF2B5EF4-FFF2-40B4-BE49-F238E27FC236}">
                <a16:creationId xmlns:a16="http://schemas.microsoft.com/office/drawing/2014/main" id="{2077EC58-688B-45DA-9585-8B5EFF747C21}"/>
              </a:ext>
            </a:extLst>
          </p:cNvPr>
          <p:cNvSpPr txBox="1"/>
          <p:nvPr/>
        </p:nvSpPr>
        <p:spPr>
          <a:xfrm>
            <a:off x="9137238" y="555443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5" name="文字方塊 40">
            <a:extLst>
              <a:ext uri="{FF2B5EF4-FFF2-40B4-BE49-F238E27FC236}">
                <a16:creationId xmlns:a16="http://schemas.microsoft.com/office/drawing/2014/main" id="{9B562F25-BDA7-4165-AFD0-755F0492DDD4}"/>
              </a:ext>
            </a:extLst>
          </p:cNvPr>
          <p:cNvSpPr txBox="1"/>
          <p:nvPr/>
        </p:nvSpPr>
        <p:spPr>
          <a:xfrm>
            <a:off x="10265034" y="5517192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6" name="圖片 41">
            <a:extLst>
              <a:ext uri="{FF2B5EF4-FFF2-40B4-BE49-F238E27FC236}">
                <a16:creationId xmlns:a16="http://schemas.microsoft.com/office/drawing/2014/main" id="{553DEC0C-4B49-4913-BCEC-5D63BB85CC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9815" y="4484585"/>
            <a:ext cx="823790" cy="1063264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93BD42B8-3326-4826-B0D6-BDA00A58F35C}"/>
              </a:ext>
            </a:extLst>
          </p:cNvPr>
          <p:cNvSpPr/>
          <p:nvPr/>
        </p:nvSpPr>
        <p:spPr>
          <a:xfrm>
            <a:off x="5559526" y="4719927"/>
            <a:ext cx="2185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input:</a:t>
            </a:r>
            <a:endParaRPr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44BEC7-2CBA-49D3-A79C-080951F115D9}"/>
              </a:ext>
            </a:extLst>
          </p:cNvPr>
          <p:cNvSpPr/>
          <p:nvPr/>
        </p:nvSpPr>
        <p:spPr>
          <a:xfrm>
            <a:off x="5415316" y="5513418"/>
            <a:ext cx="2251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output:</a:t>
            </a:r>
            <a:endParaRPr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0278E6-750A-4352-9346-FBC6383426E2}"/>
              </a:ext>
            </a:extLst>
          </p:cNvPr>
          <p:cNvSpPr/>
          <p:nvPr/>
        </p:nvSpPr>
        <p:spPr>
          <a:xfrm>
            <a:off x="5441241" y="4310003"/>
            <a:ext cx="5875796" cy="1723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页脚占位符 4">
            <a:extLst>
              <a:ext uri="{FF2B5EF4-FFF2-40B4-BE49-F238E27FC236}">
                <a16:creationId xmlns:a16="http://schemas.microsoft.com/office/drawing/2014/main" id="{695CF0EE-630A-4A8F-A959-CFD22241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81753"/>
            <a:ext cx="3860800" cy="3397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879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/>
      <p:bldP spid="24" grpId="0"/>
      <p:bldP spid="25" grpId="0"/>
      <p:bldP spid="27" grpId="0"/>
      <p:bldP spid="28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1F3B5-A64D-4DCA-9CCC-7F0B3E5C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机器学习大致框架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07CC5-4A08-4769-88D9-A1F0705A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2018年4月12日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F1510-3F67-489C-A753-6C05543F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F7477-5D18-493B-A5F8-5A256123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圓柱 5">
            <a:extLst>
              <a:ext uri="{FF2B5EF4-FFF2-40B4-BE49-F238E27FC236}">
                <a16:creationId xmlns:a16="http://schemas.microsoft.com/office/drawing/2014/main" id="{13C5A888-600E-40BA-B575-C62CA28FAFBB}"/>
              </a:ext>
            </a:extLst>
          </p:cNvPr>
          <p:cNvSpPr/>
          <p:nvPr/>
        </p:nvSpPr>
        <p:spPr>
          <a:xfrm>
            <a:off x="1114000" y="1505682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B342BC5F-B650-4540-9688-EFCEDE2DC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79126"/>
              </p:ext>
            </p:extLst>
          </p:nvPr>
        </p:nvGraphicFramePr>
        <p:xfrm>
          <a:off x="2846144" y="2134708"/>
          <a:ext cx="1318331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方程式" r:id="rId3" imgW="520560" imgH="215640" progId="Equation.3">
                  <p:embed/>
                </p:oleObj>
              </mc:Choice>
              <mc:Fallback>
                <p:oleObj name="方程式" r:id="rId3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144" y="2134708"/>
                        <a:ext cx="1318331" cy="461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17">
            <a:extLst>
              <a:ext uri="{FF2B5EF4-FFF2-40B4-BE49-F238E27FC236}">
                <a16:creationId xmlns:a16="http://schemas.microsoft.com/office/drawing/2014/main" id="{2CAA0C11-3A8B-40A7-A982-7BB53CDC819F}"/>
              </a:ext>
            </a:extLst>
          </p:cNvPr>
          <p:cNvSpPr txBox="1"/>
          <p:nvPr/>
        </p:nvSpPr>
        <p:spPr>
          <a:xfrm>
            <a:off x="2846146" y="1598655"/>
            <a:ext cx="131833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10" name="圓柱 22">
            <a:extLst>
              <a:ext uri="{FF2B5EF4-FFF2-40B4-BE49-F238E27FC236}">
                <a16:creationId xmlns:a16="http://schemas.microsoft.com/office/drawing/2014/main" id="{4689B7FC-28CB-4E77-AA46-F3899D14A7C7}"/>
              </a:ext>
            </a:extLst>
          </p:cNvPr>
          <p:cNvSpPr/>
          <p:nvPr/>
        </p:nvSpPr>
        <p:spPr>
          <a:xfrm>
            <a:off x="1055221" y="4686775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11" name="圓角矩形 26">
            <a:extLst>
              <a:ext uri="{FF2B5EF4-FFF2-40B4-BE49-F238E27FC236}">
                <a16:creationId xmlns:a16="http://schemas.microsoft.com/office/drawing/2014/main" id="{9DD17BD5-9907-471E-A83F-29D943BAD1CF}"/>
              </a:ext>
            </a:extLst>
          </p:cNvPr>
          <p:cNvSpPr/>
          <p:nvPr/>
        </p:nvSpPr>
        <p:spPr>
          <a:xfrm>
            <a:off x="917320" y="3132613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Goodness of function f</a:t>
            </a:r>
            <a:endParaRPr lang="en-US" altLang="zh-TW" sz="2400" baseline="30000" dirty="0"/>
          </a:p>
        </p:txBody>
      </p:sp>
      <p:cxnSp>
        <p:nvCxnSpPr>
          <p:cNvPr id="12" name="直線單箭頭接點 27">
            <a:extLst>
              <a:ext uri="{FF2B5EF4-FFF2-40B4-BE49-F238E27FC236}">
                <a16:creationId xmlns:a16="http://schemas.microsoft.com/office/drawing/2014/main" id="{FA22C4C8-C34F-4BC3-87E1-C118C0554106}"/>
              </a:ext>
            </a:extLst>
          </p:cNvPr>
          <p:cNvCxnSpPr/>
          <p:nvPr/>
        </p:nvCxnSpPr>
        <p:spPr>
          <a:xfrm flipV="1">
            <a:off x="1894425" y="4245247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28">
            <a:extLst>
              <a:ext uri="{FF2B5EF4-FFF2-40B4-BE49-F238E27FC236}">
                <a16:creationId xmlns:a16="http://schemas.microsoft.com/office/drawing/2014/main" id="{B17D1325-CC48-4623-97BF-443E5683FC4B}"/>
              </a:ext>
            </a:extLst>
          </p:cNvPr>
          <p:cNvCxnSpPr/>
          <p:nvPr/>
        </p:nvCxnSpPr>
        <p:spPr>
          <a:xfrm>
            <a:off x="1894425" y="2629881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2221F9C-A2E1-455E-86C1-FC74E2207922}"/>
              </a:ext>
            </a:extLst>
          </p:cNvPr>
          <p:cNvSpPr/>
          <p:nvPr/>
        </p:nvSpPr>
        <p:spPr>
          <a:xfrm>
            <a:off x="3032624" y="5649432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15" name="圖片 30">
            <a:extLst>
              <a:ext uri="{FF2B5EF4-FFF2-40B4-BE49-F238E27FC236}">
                <a16:creationId xmlns:a16="http://schemas.microsoft.com/office/drawing/2014/main" id="{B25A19E1-0BB5-4C02-82BC-71B53B7C2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346" y="4574348"/>
            <a:ext cx="931280" cy="1051432"/>
          </a:xfrm>
          <a:prstGeom prst="rect">
            <a:avLst/>
          </a:prstGeom>
        </p:spPr>
      </p:pic>
      <p:pic>
        <p:nvPicPr>
          <p:cNvPr id="16" name="圖片 31">
            <a:extLst>
              <a:ext uri="{FF2B5EF4-FFF2-40B4-BE49-F238E27FC236}">
                <a16:creationId xmlns:a16="http://schemas.microsoft.com/office/drawing/2014/main" id="{528BF1DC-96E5-432E-930C-E42789F93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5908" y="4574348"/>
            <a:ext cx="899978" cy="1075096"/>
          </a:xfrm>
          <a:prstGeom prst="rect">
            <a:avLst/>
          </a:prstGeom>
        </p:spPr>
      </p:pic>
      <p:sp>
        <p:nvSpPr>
          <p:cNvPr id="17" name="文字方塊 32">
            <a:extLst>
              <a:ext uri="{FF2B5EF4-FFF2-40B4-BE49-F238E27FC236}">
                <a16:creationId xmlns:a16="http://schemas.microsoft.com/office/drawing/2014/main" id="{C11864DB-A316-4618-AC61-927E470CCE7C}"/>
              </a:ext>
            </a:extLst>
          </p:cNvPr>
          <p:cNvSpPr txBox="1"/>
          <p:nvPr/>
        </p:nvSpPr>
        <p:spPr>
          <a:xfrm>
            <a:off x="4579627" y="5666798"/>
            <a:ext cx="951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A9C145A0-8904-479A-95AC-D2AC4E35ACC6}"/>
              </a:ext>
            </a:extLst>
          </p:cNvPr>
          <p:cNvSpPr txBox="1"/>
          <p:nvPr/>
        </p:nvSpPr>
        <p:spPr>
          <a:xfrm>
            <a:off x="5735164" y="5625780"/>
            <a:ext cx="111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19" name="圖片 34">
            <a:extLst>
              <a:ext uri="{FF2B5EF4-FFF2-40B4-BE49-F238E27FC236}">
                <a16:creationId xmlns:a16="http://schemas.microsoft.com/office/drawing/2014/main" id="{A038C83F-7859-4E23-AC82-58985F09E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8168" y="4586168"/>
            <a:ext cx="823790" cy="1063264"/>
          </a:xfrm>
          <a:prstGeom prst="rect">
            <a:avLst/>
          </a:prstGeom>
        </p:spPr>
      </p:pic>
      <p:graphicFrame>
        <p:nvGraphicFramePr>
          <p:cNvPr id="20" name="Object 12">
            <a:extLst>
              <a:ext uri="{FF2B5EF4-FFF2-40B4-BE49-F238E27FC236}">
                <a16:creationId xmlns:a16="http://schemas.microsoft.com/office/drawing/2014/main" id="{96426069-D24E-4BD7-82BB-1B73EFEF1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128497"/>
              </p:ext>
            </p:extLst>
          </p:nvPr>
        </p:nvGraphicFramePr>
        <p:xfrm>
          <a:off x="4907027" y="3685701"/>
          <a:ext cx="4333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方程式" r:id="rId8" imgW="203040" imgH="228600" progId="Equation.3">
                  <p:embed/>
                </p:oleObj>
              </mc:Choice>
              <mc:Fallback>
                <p:oleObj name="方程式" r:id="rId8" imgW="203040" imgH="22860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027" y="3685701"/>
                        <a:ext cx="433387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4">
            <a:extLst>
              <a:ext uri="{FF2B5EF4-FFF2-40B4-BE49-F238E27FC236}">
                <a16:creationId xmlns:a16="http://schemas.microsoft.com/office/drawing/2014/main" id="{3E25C831-FB74-41F0-AA84-D84356E0AF3F}"/>
              </a:ext>
            </a:extLst>
          </p:cNvPr>
          <p:cNvSpPr txBox="1"/>
          <p:nvPr/>
        </p:nvSpPr>
        <p:spPr>
          <a:xfrm>
            <a:off x="3319163" y="3203884"/>
            <a:ext cx="3490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Pick the “Best” Function</a:t>
            </a:r>
            <a:endParaRPr lang="zh-TW" altLang="en-US" sz="2000" dirty="0"/>
          </a:p>
        </p:txBody>
      </p:sp>
      <p:cxnSp>
        <p:nvCxnSpPr>
          <p:cNvPr id="22" name="直線單箭頭接點 25">
            <a:extLst>
              <a:ext uri="{FF2B5EF4-FFF2-40B4-BE49-F238E27FC236}">
                <a16:creationId xmlns:a16="http://schemas.microsoft.com/office/drawing/2014/main" id="{53A5D98D-FBCD-45B4-B8B8-4A768E39354F}"/>
              </a:ext>
            </a:extLst>
          </p:cNvPr>
          <p:cNvCxnSpPr>
            <a:cxnSpLocks/>
          </p:cNvCxnSpPr>
          <p:nvPr/>
        </p:nvCxnSpPr>
        <p:spPr>
          <a:xfrm>
            <a:off x="2846145" y="3685701"/>
            <a:ext cx="53851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圓角矩形 37">
            <a:extLst>
              <a:ext uri="{FF2B5EF4-FFF2-40B4-BE49-F238E27FC236}">
                <a16:creationId xmlns:a16="http://schemas.microsoft.com/office/drawing/2014/main" id="{F4E281F4-8ADF-4B41-A0A7-3C8616D02E03}"/>
              </a:ext>
            </a:extLst>
          </p:cNvPr>
          <p:cNvSpPr/>
          <p:nvPr/>
        </p:nvSpPr>
        <p:spPr>
          <a:xfrm>
            <a:off x="8231333" y="3101221"/>
            <a:ext cx="2069432" cy="10908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/>
              <a:t>  Using</a:t>
            </a:r>
          </a:p>
        </p:txBody>
      </p:sp>
      <p:cxnSp>
        <p:nvCxnSpPr>
          <p:cNvPr id="24" name="直線單箭頭接點 40">
            <a:extLst>
              <a:ext uri="{FF2B5EF4-FFF2-40B4-BE49-F238E27FC236}">
                <a16:creationId xmlns:a16="http://schemas.microsoft.com/office/drawing/2014/main" id="{EED9F2A7-BB3D-4DB0-A5FE-4D6726DB5890}"/>
              </a:ext>
            </a:extLst>
          </p:cNvPr>
          <p:cNvCxnSpPr/>
          <p:nvPr/>
        </p:nvCxnSpPr>
        <p:spPr>
          <a:xfrm flipV="1">
            <a:off x="9271062" y="4251365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41">
            <a:extLst>
              <a:ext uri="{FF2B5EF4-FFF2-40B4-BE49-F238E27FC236}">
                <a16:creationId xmlns:a16="http://schemas.microsoft.com/office/drawing/2014/main" id="{3647F264-2339-4D70-BBD8-3C898E77A058}"/>
              </a:ext>
            </a:extLst>
          </p:cNvPr>
          <p:cNvCxnSpPr/>
          <p:nvPr/>
        </p:nvCxnSpPr>
        <p:spPr>
          <a:xfrm flipV="1">
            <a:off x="9247000" y="2603915"/>
            <a:ext cx="0" cy="497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Object 12">
            <a:extLst>
              <a:ext uri="{FF2B5EF4-FFF2-40B4-BE49-F238E27FC236}">
                <a16:creationId xmlns:a16="http://schemas.microsoft.com/office/drawing/2014/main" id="{A0956AA3-74B0-4839-9A31-5A2A28950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82210"/>
              </p:ext>
            </p:extLst>
          </p:nvPr>
        </p:nvGraphicFramePr>
        <p:xfrm>
          <a:off x="9608100" y="3415588"/>
          <a:ext cx="433388" cy="46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方程式" r:id="rId10" imgW="203040" imgH="228600" progId="Equation.3">
                  <p:embed/>
                </p:oleObj>
              </mc:Choice>
              <mc:Fallback>
                <p:oleObj name="方程式" r:id="rId10" imgW="203040" imgH="22860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8100" y="3415588"/>
                        <a:ext cx="433388" cy="4621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id="{4D67006C-9A71-4B9D-A460-CE8C4DA6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47" y="4903638"/>
            <a:ext cx="1089847" cy="82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字方塊 45">
            <a:extLst>
              <a:ext uri="{FF2B5EF4-FFF2-40B4-BE49-F238E27FC236}">
                <a16:creationId xmlns:a16="http://schemas.microsoft.com/office/drawing/2014/main" id="{00C6E81C-A033-4C81-A001-D621CD84248E}"/>
              </a:ext>
            </a:extLst>
          </p:cNvPr>
          <p:cNvSpPr txBox="1"/>
          <p:nvPr/>
        </p:nvSpPr>
        <p:spPr>
          <a:xfrm>
            <a:off x="8528309" y="2093106"/>
            <a:ext cx="143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AC2FDE-73E1-49AA-9B98-6BFAC871FAFD}"/>
              </a:ext>
            </a:extLst>
          </p:cNvPr>
          <p:cNvSpPr/>
          <p:nvPr/>
        </p:nvSpPr>
        <p:spPr>
          <a:xfrm>
            <a:off x="812800" y="1349612"/>
            <a:ext cx="6743120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074733E-FA25-4E88-AB42-320E3CA89A14}"/>
              </a:ext>
            </a:extLst>
          </p:cNvPr>
          <p:cNvSpPr/>
          <p:nvPr/>
        </p:nvSpPr>
        <p:spPr>
          <a:xfrm>
            <a:off x="7553498" y="1349612"/>
            <a:ext cx="3087606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47">
            <a:extLst>
              <a:ext uri="{FF2B5EF4-FFF2-40B4-BE49-F238E27FC236}">
                <a16:creationId xmlns:a16="http://schemas.microsoft.com/office/drawing/2014/main" id="{017A0524-DF83-490A-BF4B-E426793D8FD8}"/>
              </a:ext>
            </a:extLst>
          </p:cNvPr>
          <p:cNvSpPr txBox="1"/>
          <p:nvPr/>
        </p:nvSpPr>
        <p:spPr>
          <a:xfrm>
            <a:off x="5862418" y="1490526"/>
            <a:ext cx="14047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</a:t>
            </a:r>
            <a:endParaRPr lang="zh-TW" altLang="en-US" sz="2400" dirty="0"/>
          </a:p>
        </p:txBody>
      </p:sp>
      <p:sp>
        <p:nvSpPr>
          <p:cNvPr id="32" name="文字方塊 48">
            <a:extLst>
              <a:ext uri="{FF2B5EF4-FFF2-40B4-BE49-F238E27FC236}">
                <a16:creationId xmlns:a16="http://schemas.microsoft.com/office/drawing/2014/main" id="{2D346CE1-A373-4747-87DC-E08EDA429EBC}"/>
              </a:ext>
            </a:extLst>
          </p:cNvPr>
          <p:cNvSpPr txBox="1"/>
          <p:nvPr/>
        </p:nvSpPr>
        <p:spPr>
          <a:xfrm>
            <a:off x="7756892" y="1490527"/>
            <a:ext cx="129140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Testing</a:t>
            </a:r>
            <a:endParaRPr lang="zh-TW" altLang="en-US" sz="2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B1CF628-4430-4B3F-AE2F-E19A55CCEFBD}"/>
              </a:ext>
            </a:extLst>
          </p:cNvPr>
          <p:cNvSpPr/>
          <p:nvPr/>
        </p:nvSpPr>
        <p:spPr>
          <a:xfrm>
            <a:off x="927335" y="1445363"/>
            <a:ext cx="3490967" cy="1253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0F3F945-585E-4A1F-94B5-CF3A08FD50C3}"/>
              </a:ext>
            </a:extLst>
          </p:cNvPr>
          <p:cNvSpPr/>
          <p:nvPr/>
        </p:nvSpPr>
        <p:spPr>
          <a:xfrm>
            <a:off x="927336" y="3122741"/>
            <a:ext cx="191880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16AB394-5659-480E-BABE-2331F31E0EC6}"/>
              </a:ext>
            </a:extLst>
          </p:cNvPr>
          <p:cNvSpPr/>
          <p:nvPr/>
        </p:nvSpPr>
        <p:spPr>
          <a:xfrm>
            <a:off x="3201909" y="3110843"/>
            <a:ext cx="379707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52">
            <a:extLst>
              <a:ext uri="{FF2B5EF4-FFF2-40B4-BE49-F238E27FC236}">
                <a16:creationId xmlns:a16="http://schemas.microsoft.com/office/drawing/2014/main" id="{6D4B55D2-7DFD-4ABB-B5C8-39E4081FF0C7}"/>
              </a:ext>
            </a:extLst>
          </p:cNvPr>
          <p:cNvSpPr txBox="1"/>
          <p:nvPr/>
        </p:nvSpPr>
        <p:spPr>
          <a:xfrm>
            <a:off x="169195" y="2479772"/>
            <a:ext cx="1391553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</a:t>
            </a:r>
            <a:endParaRPr lang="zh-TW" altLang="en-US" sz="2800" dirty="0"/>
          </a:p>
        </p:txBody>
      </p:sp>
      <p:sp>
        <p:nvSpPr>
          <p:cNvPr id="37" name="文字方塊 53">
            <a:extLst>
              <a:ext uri="{FF2B5EF4-FFF2-40B4-BE49-F238E27FC236}">
                <a16:creationId xmlns:a16="http://schemas.microsoft.com/office/drawing/2014/main" id="{50E29081-D45A-4F28-9EFF-5460C6A952AA}"/>
              </a:ext>
            </a:extLst>
          </p:cNvPr>
          <p:cNvSpPr txBox="1"/>
          <p:nvPr/>
        </p:nvSpPr>
        <p:spPr>
          <a:xfrm>
            <a:off x="113578" y="4190811"/>
            <a:ext cx="138028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</a:t>
            </a:r>
            <a:endParaRPr lang="zh-TW" altLang="en-US" sz="2800" dirty="0"/>
          </a:p>
        </p:txBody>
      </p:sp>
      <p:sp>
        <p:nvSpPr>
          <p:cNvPr id="38" name="文字方塊 54">
            <a:extLst>
              <a:ext uri="{FF2B5EF4-FFF2-40B4-BE49-F238E27FC236}">
                <a16:creationId xmlns:a16="http://schemas.microsoft.com/office/drawing/2014/main" id="{ACB38E13-E3DD-4362-8BF2-C842A6C48388}"/>
              </a:ext>
            </a:extLst>
          </p:cNvPr>
          <p:cNvSpPr txBox="1"/>
          <p:nvPr/>
        </p:nvSpPr>
        <p:spPr>
          <a:xfrm>
            <a:off x="3045539" y="3984838"/>
            <a:ext cx="147072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531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2FABF-4FB1-4F36-9513-8945F183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机器学习包括哪些？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CD801-DECC-4617-8BD3-2A35547A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机器学习场景</a:t>
            </a:r>
            <a:r>
              <a:rPr lang="en-US" altLang="zh-CN" sz="2000" dirty="0"/>
              <a:t>(</a:t>
            </a:r>
            <a:r>
              <a:rPr lang="en-US" altLang="zh-TW" sz="1800" dirty="0"/>
              <a:t>scenario)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800" dirty="0"/>
              <a:t>监督学习 </a:t>
            </a:r>
            <a:r>
              <a:rPr lang="en-US" altLang="zh-CN" sz="1800" dirty="0"/>
              <a:t>(supervised learning)</a:t>
            </a:r>
          </a:p>
          <a:p>
            <a:pPr lvl="1"/>
            <a:r>
              <a:rPr lang="zh-CN" altLang="en-US" sz="1800" dirty="0"/>
              <a:t>非监督学习 </a:t>
            </a:r>
            <a:r>
              <a:rPr lang="en-US" altLang="zh-CN" sz="1800" dirty="0"/>
              <a:t>(unsupervised learning)</a:t>
            </a:r>
          </a:p>
          <a:p>
            <a:pPr lvl="1"/>
            <a:r>
              <a:rPr lang="zh-CN" altLang="en-US" sz="1800" dirty="0"/>
              <a:t>半监督学习 </a:t>
            </a:r>
            <a:r>
              <a:rPr lang="en-US" altLang="zh-CN" sz="1800" dirty="0"/>
              <a:t>(semi-supervised learning)</a:t>
            </a:r>
          </a:p>
          <a:p>
            <a:pPr lvl="1"/>
            <a:r>
              <a:rPr lang="zh-CN" altLang="en-US" sz="1800" dirty="0"/>
              <a:t>增强学习 </a:t>
            </a:r>
            <a:r>
              <a:rPr lang="en-US" altLang="zh-CN" sz="1800" dirty="0"/>
              <a:t>(reinforcement learning)</a:t>
            </a:r>
          </a:p>
          <a:p>
            <a:pPr lvl="1"/>
            <a:r>
              <a:rPr lang="zh-CN" altLang="en-US" sz="1800" dirty="0"/>
              <a:t>迁移学习 </a:t>
            </a:r>
            <a:r>
              <a:rPr lang="en-US" altLang="zh-CN" sz="1800" dirty="0"/>
              <a:t>(transfer learning)</a:t>
            </a:r>
          </a:p>
          <a:p>
            <a:pPr lvl="1"/>
            <a:r>
              <a:rPr lang="en-US" altLang="zh-CN" sz="1800" dirty="0"/>
              <a:t>……</a:t>
            </a:r>
          </a:p>
          <a:p>
            <a:r>
              <a:rPr lang="zh-CN" altLang="en-US" sz="2000" dirty="0"/>
              <a:t>机器学习任务</a:t>
            </a:r>
            <a:r>
              <a:rPr lang="en-US" altLang="zh-CN" sz="2000" dirty="0"/>
              <a:t>(task)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800" dirty="0"/>
              <a:t>回归 </a:t>
            </a:r>
            <a:r>
              <a:rPr lang="en-US" altLang="zh-CN" sz="1800" dirty="0"/>
              <a:t>(regression)</a:t>
            </a:r>
          </a:p>
          <a:p>
            <a:pPr lvl="1"/>
            <a:r>
              <a:rPr lang="zh-CN" altLang="en-US" sz="1800" dirty="0"/>
              <a:t>分类 </a:t>
            </a:r>
            <a:r>
              <a:rPr lang="en-US" altLang="zh-CN" sz="1800" dirty="0"/>
              <a:t>(classification)</a:t>
            </a:r>
          </a:p>
          <a:p>
            <a:pPr lvl="1"/>
            <a:r>
              <a:rPr lang="zh-CN" altLang="en-US" sz="1800" dirty="0"/>
              <a:t>聚类 </a:t>
            </a:r>
            <a:r>
              <a:rPr lang="en-US" altLang="zh-CN" sz="1800" dirty="0"/>
              <a:t>(clustering)</a:t>
            </a:r>
          </a:p>
          <a:p>
            <a:pPr lvl="1"/>
            <a:r>
              <a:rPr lang="zh-CN" altLang="en-US" sz="1800" dirty="0"/>
              <a:t>降维 </a:t>
            </a:r>
            <a:r>
              <a:rPr lang="en-US" altLang="zh-CN" sz="1800" dirty="0"/>
              <a:t>(dimensionality reduction)</a:t>
            </a:r>
          </a:p>
          <a:p>
            <a:pPr lvl="1"/>
            <a:r>
              <a:rPr lang="zh-CN" altLang="en-US" sz="1800" dirty="0"/>
              <a:t>异常检测 </a:t>
            </a:r>
            <a:r>
              <a:rPr lang="en-US" altLang="zh-CN" sz="1800" dirty="0"/>
              <a:t>(anomaly detection)</a:t>
            </a:r>
          </a:p>
          <a:p>
            <a:pPr lvl="1"/>
            <a:r>
              <a:rPr lang="zh-CN" altLang="en-US" sz="1800" dirty="0"/>
              <a:t>结构预测 </a:t>
            </a:r>
            <a:r>
              <a:rPr lang="en-US" altLang="zh-CN" sz="1800" dirty="0"/>
              <a:t>(structured prediction)</a:t>
            </a:r>
          </a:p>
          <a:p>
            <a:pPr lvl="1"/>
            <a:r>
              <a:rPr lang="en-US" altLang="zh-CN" sz="1800" dirty="0"/>
              <a:t>……</a:t>
            </a:r>
            <a:endParaRPr lang="zh-CN" altLang="en-US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8FBBD-1904-43DF-87E5-827E773A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2018年4月12日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48CA5-9EF4-4AA9-AC2E-8CA93B35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E97E5-38B6-483C-A03E-1007DD19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54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AECAB-F1F5-4970-9B27-3664D47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监督学习与非监督学习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54DA1-D7B2-4E6F-B664-AB3C21CA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监督学习：利用一组</a:t>
            </a:r>
            <a:r>
              <a:rPr lang="zh-CN" altLang="en-US" b="1" dirty="0"/>
              <a:t>有标记的数据</a:t>
            </a:r>
            <a:r>
              <a:rPr lang="zh-CN" altLang="en-US" dirty="0"/>
              <a:t>（</a:t>
            </a:r>
            <a:r>
              <a:rPr lang="en-US" altLang="zh-CN" dirty="0"/>
              <a:t>labeled data</a:t>
            </a:r>
            <a:r>
              <a:rPr lang="zh-CN" altLang="en-US" dirty="0"/>
              <a:t>）来进行训练。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非监督学习：利用一组</a:t>
            </a:r>
            <a:r>
              <a:rPr lang="zh-CN" altLang="en-US" b="1" dirty="0"/>
              <a:t>无标记的数据</a:t>
            </a:r>
            <a:r>
              <a:rPr lang="zh-CN" altLang="en-US" dirty="0"/>
              <a:t>（</a:t>
            </a:r>
            <a:r>
              <a:rPr lang="en-US" altLang="zh-CN" dirty="0"/>
              <a:t>unlabeled data</a:t>
            </a:r>
            <a:r>
              <a:rPr lang="zh-CN" altLang="en-US" dirty="0"/>
              <a:t>）来进行学习。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半监督学习：利用一组包括部分标记的数据和部分无标记的数据来进行训练。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B7D36-9DAA-4A61-8ACF-9B9A2C23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2018年4月12日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21D9D-CF75-401C-89BE-6BA073E7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E6159-A365-4D20-920B-6A048CB7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126" name="Picture 6" descr="“猫”的图片搜索结果">
            <a:extLst>
              <a:ext uri="{FF2B5EF4-FFF2-40B4-BE49-F238E27FC236}">
                <a16:creationId xmlns:a16="http://schemas.microsoft.com/office/drawing/2014/main" id="{AD96913F-3195-4EC9-9C8D-BEAA34839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1589871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“猫”的图片搜索结果">
            <a:extLst>
              <a:ext uri="{FF2B5EF4-FFF2-40B4-BE49-F238E27FC236}">
                <a16:creationId xmlns:a16="http://schemas.microsoft.com/office/drawing/2014/main" id="{9B70B574-4A67-4543-BECA-5BF688E3F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1589871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0EA8E6D-30C6-4A9A-BF0D-A02659CFA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1589871"/>
            <a:ext cx="1328737" cy="8620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E25F0F6-8098-4048-A5A5-7F7BD2834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1589871"/>
            <a:ext cx="857248" cy="857248"/>
          </a:xfrm>
          <a:prstGeom prst="rect">
            <a:avLst/>
          </a:prstGeom>
        </p:spPr>
      </p:pic>
      <p:sp>
        <p:nvSpPr>
          <p:cNvPr id="18" name="文字方塊 39">
            <a:extLst>
              <a:ext uri="{FF2B5EF4-FFF2-40B4-BE49-F238E27FC236}">
                <a16:creationId xmlns:a16="http://schemas.microsoft.com/office/drawing/2014/main" id="{EB4A6560-0B3B-406B-9BAC-690FE129F6F1}"/>
              </a:ext>
            </a:extLst>
          </p:cNvPr>
          <p:cNvSpPr txBox="1"/>
          <p:nvPr/>
        </p:nvSpPr>
        <p:spPr>
          <a:xfrm>
            <a:off x="1794378" y="257823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19" name="文字方塊 40">
            <a:extLst>
              <a:ext uri="{FF2B5EF4-FFF2-40B4-BE49-F238E27FC236}">
                <a16:creationId xmlns:a16="http://schemas.microsoft.com/office/drawing/2014/main" id="{9540D4D3-1AA7-44D0-A5E3-25A9A600B5D9}"/>
              </a:ext>
            </a:extLst>
          </p:cNvPr>
          <p:cNvSpPr txBox="1"/>
          <p:nvPr/>
        </p:nvSpPr>
        <p:spPr>
          <a:xfrm>
            <a:off x="4641092" y="2578235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sp>
        <p:nvSpPr>
          <p:cNvPr id="20" name="文字方塊 39">
            <a:extLst>
              <a:ext uri="{FF2B5EF4-FFF2-40B4-BE49-F238E27FC236}">
                <a16:creationId xmlns:a16="http://schemas.microsoft.com/office/drawing/2014/main" id="{504A2DF6-0B7F-409F-816F-977F634B204C}"/>
              </a:ext>
            </a:extLst>
          </p:cNvPr>
          <p:cNvSpPr txBox="1"/>
          <p:nvPr/>
        </p:nvSpPr>
        <p:spPr>
          <a:xfrm>
            <a:off x="3112371" y="259158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1" name="文字方塊 40">
            <a:extLst>
              <a:ext uri="{FF2B5EF4-FFF2-40B4-BE49-F238E27FC236}">
                <a16:creationId xmlns:a16="http://schemas.microsoft.com/office/drawing/2014/main" id="{FCD63D29-D9B3-474F-9918-78F5EFE30854}"/>
              </a:ext>
            </a:extLst>
          </p:cNvPr>
          <p:cNvSpPr txBox="1"/>
          <p:nvPr/>
        </p:nvSpPr>
        <p:spPr>
          <a:xfrm>
            <a:off x="6231010" y="2591586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2" name="Picture 6" descr="“猫”的图片搜索结果">
            <a:extLst>
              <a:ext uri="{FF2B5EF4-FFF2-40B4-BE49-F238E27FC236}">
                <a16:creationId xmlns:a16="http://schemas.microsoft.com/office/drawing/2014/main" id="{81283274-5CEE-4E37-B3EB-85E1B0CA8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3522016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“猫”的图片搜索结果">
            <a:extLst>
              <a:ext uri="{FF2B5EF4-FFF2-40B4-BE49-F238E27FC236}">
                <a16:creationId xmlns:a16="http://schemas.microsoft.com/office/drawing/2014/main" id="{826D2D49-1218-46F6-BF25-A8E10E8E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3522016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7D0E1AF-65A6-437F-9560-FFB32371F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3522016"/>
            <a:ext cx="1328737" cy="86201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80C2078-7BF3-4F2F-B186-F7A054360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3522016"/>
            <a:ext cx="857248" cy="857248"/>
          </a:xfrm>
          <a:prstGeom prst="rect">
            <a:avLst/>
          </a:prstGeom>
        </p:spPr>
      </p:pic>
      <p:pic>
        <p:nvPicPr>
          <p:cNvPr id="26" name="Picture 6" descr="“猫”的图片搜索结果">
            <a:extLst>
              <a:ext uri="{FF2B5EF4-FFF2-40B4-BE49-F238E27FC236}">
                <a16:creationId xmlns:a16="http://schemas.microsoft.com/office/drawing/2014/main" id="{3AC3A9E7-2D87-4D61-AA5F-C3DDCF0CE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4780700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“猫”的图片搜索结果">
            <a:extLst>
              <a:ext uri="{FF2B5EF4-FFF2-40B4-BE49-F238E27FC236}">
                <a16:creationId xmlns:a16="http://schemas.microsoft.com/office/drawing/2014/main" id="{0DE14F62-FC23-437D-B2E0-DBF75E44A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4780700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CC9CCA1-5408-431F-89C1-18FB56707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4780700"/>
            <a:ext cx="1328737" cy="86201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52A63B6-E239-4BD0-A6C3-92AECE82A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4780700"/>
            <a:ext cx="857248" cy="857248"/>
          </a:xfrm>
          <a:prstGeom prst="rect">
            <a:avLst/>
          </a:prstGeom>
        </p:spPr>
      </p:pic>
      <p:sp>
        <p:nvSpPr>
          <p:cNvPr id="30" name="文字方塊 39">
            <a:extLst>
              <a:ext uri="{FF2B5EF4-FFF2-40B4-BE49-F238E27FC236}">
                <a16:creationId xmlns:a16="http://schemas.microsoft.com/office/drawing/2014/main" id="{CDA6D0C3-39AB-45AC-AA29-BC02221852A3}"/>
              </a:ext>
            </a:extLst>
          </p:cNvPr>
          <p:cNvSpPr txBox="1"/>
          <p:nvPr/>
        </p:nvSpPr>
        <p:spPr>
          <a:xfrm>
            <a:off x="1794378" y="5769065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31" name="文字方塊 40">
            <a:extLst>
              <a:ext uri="{FF2B5EF4-FFF2-40B4-BE49-F238E27FC236}">
                <a16:creationId xmlns:a16="http://schemas.microsoft.com/office/drawing/2014/main" id="{BDB7D785-9EB9-4E68-BFBA-5B193E8D861D}"/>
              </a:ext>
            </a:extLst>
          </p:cNvPr>
          <p:cNvSpPr txBox="1"/>
          <p:nvPr/>
        </p:nvSpPr>
        <p:spPr>
          <a:xfrm>
            <a:off x="4641092" y="5769064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sp>
        <p:nvSpPr>
          <p:cNvPr id="32" name="文字方塊 39">
            <a:extLst>
              <a:ext uri="{FF2B5EF4-FFF2-40B4-BE49-F238E27FC236}">
                <a16:creationId xmlns:a16="http://schemas.microsoft.com/office/drawing/2014/main" id="{555EFD52-BD58-4994-8DAE-E5A42C97A922}"/>
              </a:ext>
            </a:extLst>
          </p:cNvPr>
          <p:cNvSpPr txBox="1"/>
          <p:nvPr/>
        </p:nvSpPr>
        <p:spPr>
          <a:xfrm>
            <a:off x="3112371" y="5782415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33" name="文字方塊 40">
            <a:extLst>
              <a:ext uri="{FF2B5EF4-FFF2-40B4-BE49-F238E27FC236}">
                <a16:creationId xmlns:a16="http://schemas.microsoft.com/office/drawing/2014/main" id="{8D19BE08-18F2-4AEF-BC15-8A09DD7C705B}"/>
              </a:ext>
            </a:extLst>
          </p:cNvPr>
          <p:cNvSpPr txBox="1"/>
          <p:nvPr/>
        </p:nvSpPr>
        <p:spPr>
          <a:xfrm>
            <a:off x="6231010" y="5782415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5140" name="Picture 20" descr="“狗”的图片搜索结果">
            <a:extLst>
              <a:ext uri="{FF2B5EF4-FFF2-40B4-BE49-F238E27FC236}">
                <a16:creationId xmlns:a16="http://schemas.microsoft.com/office/drawing/2014/main" id="{9ACC94B5-726A-42EE-894C-BA7BE8CD7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01" y="4774848"/>
            <a:ext cx="1127399" cy="88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“猫”的图片搜索结果">
            <a:extLst>
              <a:ext uri="{FF2B5EF4-FFF2-40B4-BE49-F238E27FC236}">
                <a16:creationId xmlns:a16="http://schemas.microsoft.com/office/drawing/2014/main" id="{3D4A4F16-59C7-43C1-9C67-3082E881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319" y="4774848"/>
            <a:ext cx="1264118" cy="88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08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33977-990F-48BD-8B10-3350156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为什么需要学习机器学习？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33B34B-D0CD-41D2-803C-8D192544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714152-BEE6-8740-8BC2-BEA8A9605BAA}" type="datetime2">
              <a:rPr lang="zh-CN" altLang="en-US" smtClean="0"/>
              <a:t>2018年4月12日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ECB6E5-3012-43ED-96E1-F8AF9262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640F76-883C-40EF-9AD3-8C5834A1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5BF7A6-B673-4A63-84E3-2FA03A2DC2F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Picture 2" descr="ai head">
            <a:extLst>
              <a:ext uri="{FF2B5EF4-FFF2-40B4-BE49-F238E27FC236}">
                <a16:creationId xmlns:a16="http://schemas.microsoft.com/office/drawing/2014/main" id="{ACAC611B-6E57-4817-B16F-009B1A018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9"/>
          <a:stretch/>
        </p:blipFill>
        <p:spPr bwMode="auto">
          <a:xfrm>
            <a:off x="766233" y="1111624"/>
            <a:ext cx="10668000" cy="49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36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3AD3E-BE9E-42C6-B249-B76CE569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机器学习与数学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59A90-3F96-4C2A-9877-9F19781C0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要深入了解机器学习（特别是深度学习）算法，需要一定的数学基础。</a:t>
            </a:r>
            <a:endParaRPr lang="en-US" altLang="zh-CN" dirty="0"/>
          </a:p>
          <a:p>
            <a:pPr lvl="1"/>
            <a:r>
              <a:rPr lang="zh-CN" altLang="en-US" dirty="0"/>
              <a:t>本课程以了解机器学习的基本原理与简单应用为主，对算法的原理部分简要说明。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如果你想更深入全面了解机器学习算法的原理，你需要了解：</a:t>
            </a:r>
            <a:endParaRPr lang="en-US" altLang="zh-CN" dirty="0"/>
          </a:p>
          <a:p>
            <a:pPr lvl="1"/>
            <a:r>
              <a:rPr lang="zh-CN" altLang="en-US" dirty="0"/>
              <a:t>线性代数：矩阵</a:t>
            </a:r>
            <a:r>
              <a:rPr lang="en-US" altLang="zh-CN" dirty="0"/>
              <a:t>/</a:t>
            </a:r>
            <a:r>
              <a:rPr lang="zh-CN" altLang="en-US" dirty="0"/>
              <a:t>向量运算（转置、逆、乘积）、矩阵论（空间、子空间、矩阵分解）等；</a:t>
            </a:r>
            <a:endParaRPr lang="en-US" altLang="zh-CN" dirty="0"/>
          </a:p>
          <a:p>
            <a:pPr lvl="1"/>
            <a:r>
              <a:rPr lang="zh-CN" altLang="en-US" dirty="0"/>
              <a:t>高等数学（微积分）：微分、积分、偏导、梯度等；</a:t>
            </a:r>
            <a:endParaRPr lang="en-US" altLang="zh-CN" dirty="0"/>
          </a:p>
          <a:p>
            <a:pPr lvl="1"/>
            <a:r>
              <a:rPr lang="zh-CN" altLang="en-US" dirty="0"/>
              <a:t>概率论：概率计算、贝叶斯公式、概率分布（正态分布、无偏估计）等；</a:t>
            </a:r>
            <a:endParaRPr lang="en-US" altLang="zh-CN" dirty="0"/>
          </a:p>
          <a:p>
            <a:pPr lvl="1"/>
            <a:r>
              <a:rPr lang="zh-CN" altLang="en-US" dirty="0"/>
              <a:t>最优化（凸优化）：范数、拉格朗日乘子法、</a:t>
            </a:r>
            <a:r>
              <a:rPr lang="en-US" altLang="zh-CN" dirty="0"/>
              <a:t>KTT</a:t>
            </a:r>
            <a:r>
              <a:rPr lang="zh-CN" altLang="en-US" dirty="0"/>
              <a:t>条件等。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825FE-4341-4CF0-941C-B4BABC1B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2018年4月12日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B2C1F-3E29-4D40-AE04-8AE26158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94379-8134-4263-994B-7087BE0D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0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C90B4-A40A-46C1-B377-D17BA45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D590F-BDB6-4099-BAE5-F5750586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周志华</a:t>
            </a:r>
            <a:r>
              <a:rPr lang="en-US" altLang="zh-CN" dirty="0"/>
              <a:t>.</a:t>
            </a:r>
            <a:r>
              <a:rPr lang="zh-CN" altLang="en-US" dirty="0"/>
              <a:t>机器学习</a:t>
            </a:r>
            <a:r>
              <a:rPr lang="en-US" altLang="zh-CN" dirty="0"/>
              <a:t>.</a:t>
            </a:r>
            <a:r>
              <a:rPr lang="zh-CN" altLang="en-US" dirty="0"/>
              <a:t>清华大学出版社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Ian </a:t>
            </a:r>
            <a:r>
              <a:rPr lang="en-US" altLang="zh-CN" dirty="0" err="1"/>
              <a:t>Goodfellow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Yoshua</a:t>
            </a:r>
            <a:r>
              <a:rPr lang="en-US" altLang="zh-CN" dirty="0"/>
              <a:t> </a:t>
            </a:r>
            <a:r>
              <a:rPr lang="en-US" altLang="zh-CN" dirty="0" err="1"/>
              <a:t>Bengio</a:t>
            </a:r>
            <a:r>
              <a:rPr lang="en-US" altLang="zh-CN" dirty="0"/>
              <a:t>, etc. Deep learning.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F9A90-79CD-46C9-A82B-361D2E39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2018年4月12日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90F6D-696D-4411-BC80-2EBFBBD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F391A-119B-4975-904F-29D16D2F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18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第二</a:t>
            </a:r>
            <a:r>
              <a:rPr kumimoji="1" lang="zh-CN" altLang="en-US"/>
              <a:t>章：回归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2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5A80D-18D6-42E1-BD49-64E88617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一元线性回归：房价预测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05CE9-1E65-4C42-A601-F55892194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ABF30-1F8F-4FD4-9AFB-3A8776AB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2018年4月12日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11ADB-4940-4F5F-8822-F66BFD15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57E66-7741-4638-BFCE-C6BE6F7B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984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第一章：什么是机器学习</a:t>
            </a:r>
          </a:p>
        </p:txBody>
      </p:sp>
    </p:spTree>
    <p:extLst>
      <p:ext uri="{BB962C8B-B14F-4D97-AF65-F5344CB8AC3E}">
        <p14:creationId xmlns:p14="http://schemas.microsoft.com/office/powerpoint/2010/main" val="89116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6BEC1-8E01-4033-9E8D-E80CDC45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人工智能时代？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A2F31-B29B-4AD3-8BEB-CC1A791A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21C10-1A7A-4DA3-B090-F84BC1BF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2018年4月12日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3D4B4-E892-44B3-A996-95CC5C96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E5279-6EB8-4DAF-BEEF-B9DAAC2B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146" name="Picture 2" descr="http://photocdn.sohu.com/20160119/mp55295281_1453182841488_2.jpeg">
            <a:extLst>
              <a:ext uri="{FF2B5EF4-FFF2-40B4-BE49-F238E27FC236}">
                <a16:creationId xmlns:a16="http://schemas.microsoft.com/office/drawing/2014/main" id="{116E99F8-60AE-47AB-8FA5-7919F5F41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17" y="1052516"/>
            <a:ext cx="9969965" cy="495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3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98B31-3ABF-4C01-9D2F-11C6CF2A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人工智能时代？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418E6-588F-4BA9-99DA-877BAED3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07CFC-4B29-45C9-9440-27BC2C24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2018年4月12日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A3925-FE23-4200-8DD7-A55F36F3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C628E-9AF1-48D1-AC54-3D530E61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122" name="Picture 2" descr="https://www.commitstrip.com/wp-content/uploads/2017/06/Strip-IA-construite-de-IF-english650-final.jpg">
            <a:extLst>
              <a:ext uri="{FF2B5EF4-FFF2-40B4-BE49-F238E27FC236}">
                <a16:creationId xmlns:a16="http://schemas.microsoft.com/office/drawing/2014/main" id="{4DF110C7-8D63-4D66-8762-40C573741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895" y="1089276"/>
            <a:ext cx="5299494" cy="493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59625E3-2CC6-4590-99B2-E66279F9DB23}"/>
              </a:ext>
            </a:extLst>
          </p:cNvPr>
          <p:cNvSpPr/>
          <p:nvPr/>
        </p:nvSpPr>
        <p:spPr>
          <a:xfrm>
            <a:off x="7010400" y="6034254"/>
            <a:ext cx="42153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http://www.commitstrip.com/en/2017/06/07/ai-inside/?</a:t>
            </a:r>
          </a:p>
        </p:txBody>
      </p:sp>
    </p:spTree>
    <p:extLst>
      <p:ext uri="{BB962C8B-B14F-4D97-AF65-F5344CB8AC3E}">
        <p14:creationId xmlns:p14="http://schemas.microsoft.com/office/powerpoint/2010/main" val="411131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75E97-A77B-49E8-B5D9-964F93E8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人工智能与机器学习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B7FE1-5355-4D9B-B1FB-527AD72A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3D19A-5644-4860-B10A-2A8DEBCF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2018年4月12日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5CB6F-8159-4202-83F7-3D1F0122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BB02B-25CD-47DD-B20A-32CA7D6B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026" name="Picture 2" descr="What's the difference between Artificial Intelligence (AI), Machine Learning, and Deep Learning? ">
            <a:extLst>
              <a:ext uri="{FF2B5EF4-FFF2-40B4-BE49-F238E27FC236}">
                <a16:creationId xmlns:a16="http://schemas.microsoft.com/office/drawing/2014/main" id="{49FA5ABC-542B-4875-A220-1DB242D2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" t="5817" r="2478" b="4315"/>
          <a:stretch/>
        </p:blipFill>
        <p:spPr bwMode="auto">
          <a:xfrm>
            <a:off x="1584656" y="1053306"/>
            <a:ext cx="8473744" cy="511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19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F47F0-F9F0-4384-A28D-2F7EA660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01DEF-B716-4266-9CFF-A80375B7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Arthur Samuel (1959). Machine Learning: Field of study that gives computers the ability to learn without being explicitly programmed.</a:t>
            </a:r>
          </a:p>
          <a:p>
            <a:pPr lvl="1"/>
            <a:r>
              <a:rPr lang="zh-CN" altLang="en-US" dirty="0"/>
              <a:t>“在不直接针对问题进行编程的情况下，赋予计算机学习能力的一个研究领域。”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Tom Mitchell (1998) Well-posed Learning Problem: A computer program is said to learn from experience E with respect to some task T and some performance measure P, if its performance on T, as measured by P, improves with experience E.</a:t>
            </a:r>
          </a:p>
          <a:p>
            <a:pPr lvl="1"/>
            <a:r>
              <a:rPr lang="zh-CN" altLang="en-US" dirty="0"/>
              <a:t>“对于某类任务</a:t>
            </a:r>
            <a:r>
              <a:rPr lang="en-US" altLang="zh-CN" dirty="0"/>
              <a:t>T</a:t>
            </a:r>
            <a:r>
              <a:rPr lang="zh-CN" altLang="en-US" dirty="0"/>
              <a:t>和性能度量</a:t>
            </a:r>
            <a:r>
              <a:rPr lang="en-US" altLang="zh-CN" dirty="0"/>
              <a:t>P</a:t>
            </a:r>
            <a:r>
              <a:rPr lang="zh-CN" altLang="en-US" dirty="0"/>
              <a:t>，如果一个计算机程序在</a:t>
            </a:r>
            <a:r>
              <a:rPr lang="en-US" altLang="zh-CN" dirty="0"/>
              <a:t>T</a:t>
            </a:r>
            <a:r>
              <a:rPr lang="zh-CN" altLang="en-US" dirty="0"/>
              <a:t>上以</a:t>
            </a:r>
            <a:r>
              <a:rPr lang="en-US" altLang="zh-CN" dirty="0"/>
              <a:t>P</a:t>
            </a:r>
            <a:r>
              <a:rPr lang="zh-CN" altLang="en-US" dirty="0"/>
              <a:t>衡量的性能随着经验</a:t>
            </a:r>
            <a:r>
              <a:rPr lang="en-US" altLang="zh-CN" dirty="0"/>
              <a:t>E</a:t>
            </a:r>
            <a:r>
              <a:rPr lang="zh-CN" altLang="en-US" dirty="0"/>
              <a:t>而自我完善，那么我们称这个计算机程序在从经验</a:t>
            </a:r>
            <a:r>
              <a:rPr lang="en-US" altLang="zh-CN" dirty="0"/>
              <a:t>E</a:t>
            </a:r>
            <a:r>
              <a:rPr lang="zh-CN" altLang="en-US" dirty="0"/>
              <a:t>学习。”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E74D4-2629-42B4-A639-65AD2231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2018年4月12日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C5854-4521-4BA4-812A-84224CC3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B5A36-C297-4A63-9508-0EB0F59E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35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AF670-A5A4-4402-B878-0D72BD26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32E9B-2346-4C80-B8CF-C4F95BB0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例如，你想买苹果，如何挑选出好吃的苹果？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非机器学习编程方式（直接针对问题进行编程）：</a:t>
            </a:r>
            <a:endParaRPr lang="en-US" altLang="zh-CN" dirty="0"/>
          </a:p>
          <a:p>
            <a:pPr lvl="1"/>
            <a:r>
              <a:rPr lang="zh-CN" altLang="en-US" dirty="0"/>
              <a:t>如果苹果颜色是红的，重量在</a:t>
            </a:r>
            <a:r>
              <a:rPr lang="en-US" altLang="zh-CN" dirty="0"/>
              <a:t>3</a:t>
            </a:r>
            <a:r>
              <a:rPr lang="zh-CN" altLang="en-US" dirty="0"/>
              <a:t>到</a:t>
            </a:r>
            <a:r>
              <a:rPr lang="en-US" altLang="zh-CN" dirty="0"/>
              <a:t>4</a:t>
            </a:r>
            <a:r>
              <a:rPr lang="zh-CN" altLang="en-US" dirty="0"/>
              <a:t>之间，产地在北方，那么它是好苹果，否则是坏苹果。</a:t>
            </a:r>
            <a:endParaRPr lang="en-US" altLang="zh-CN" dirty="0"/>
          </a:p>
          <a:p>
            <a:pPr lvl="1"/>
            <a:r>
              <a:rPr lang="zh-CN" altLang="en-US" dirty="0"/>
              <a:t>缺点：</a:t>
            </a:r>
            <a:endParaRPr lang="en-US" altLang="zh-CN" dirty="0"/>
          </a:p>
          <a:p>
            <a:pPr lvl="2"/>
            <a:r>
              <a:rPr lang="zh-CN" altLang="en-US" dirty="0"/>
              <a:t>很难考虑到所有的可能性</a:t>
            </a:r>
            <a:endParaRPr lang="en-US" altLang="zh-CN" dirty="0"/>
          </a:p>
          <a:p>
            <a:pPr lvl="2"/>
            <a:r>
              <a:rPr lang="zh-CN" altLang="en-US" dirty="0"/>
              <a:t>程序无法超越程序员</a:t>
            </a:r>
            <a:endParaRPr lang="en-US" altLang="zh-CN" dirty="0"/>
          </a:p>
          <a:p>
            <a:pPr lvl="2"/>
            <a:r>
              <a:rPr lang="zh-CN" altLang="en-US" dirty="0"/>
              <a:t>需要大量的人类工作以及专业知识</a:t>
            </a:r>
            <a:endParaRPr lang="en-US" altLang="zh-CN" dirty="0"/>
          </a:p>
          <a:p>
            <a:pPr lvl="2"/>
            <a:r>
              <a:rPr lang="zh-CN" altLang="en-US" dirty="0"/>
              <a:t>同类型但不同问题的规则不同</a:t>
            </a:r>
            <a:endParaRPr lang="en-US" altLang="zh-CN" dirty="0"/>
          </a:p>
          <a:p>
            <a:r>
              <a:rPr lang="zh-CN" altLang="en-US" dirty="0"/>
              <a:t>机器学习的编程方式：程序考虑许多规律，通过</a:t>
            </a:r>
            <a:r>
              <a:rPr lang="zh-CN" altLang="en-US" b="1" dirty="0"/>
              <a:t>数据</a:t>
            </a:r>
            <a:r>
              <a:rPr lang="zh-CN" altLang="en-US" dirty="0"/>
              <a:t>找出表现最好的规律来作为结果。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7F895-C717-496A-B177-F8F0AA7A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2018年4月12日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4A687-EC6D-400B-9A11-BD0B0460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4A806-D958-4E7E-9F65-B19FF015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D12D45B-71E3-473A-9FD4-BDB875D07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99287"/>
              </p:ext>
            </p:extLst>
          </p:nvPr>
        </p:nvGraphicFramePr>
        <p:xfrm>
          <a:off x="1338246" y="1471644"/>
          <a:ext cx="60960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0xf20221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河北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好吃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0xee2e1f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北京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不好吃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41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38CFB-0345-441B-AD1A-0A415250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CA06F-A0A4-4646-941C-486BB210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2018年4月12日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AE77E-B6CF-4BD1-87D3-6C123055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8DCE8-899D-4052-91B3-B72D127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ED0D80-61B1-4050-811E-8C2BBF74C98C}"/>
              </a:ext>
            </a:extLst>
          </p:cNvPr>
          <p:cNvSpPr/>
          <p:nvPr/>
        </p:nvSpPr>
        <p:spPr>
          <a:xfrm>
            <a:off x="8730322" y="1768321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22" name="圖片 22">
            <a:extLst>
              <a:ext uri="{FF2B5EF4-FFF2-40B4-BE49-F238E27FC236}">
                <a16:creationId xmlns:a16="http://schemas.microsoft.com/office/drawing/2014/main" id="{3195B14A-0E3B-43EE-AB34-14218035C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413" y="1561048"/>
            <a:ext cx="931280" cy="1051432"/>
          </a:xfrm>
          <a:prstGeom prst="rect">
            <a:avLst/>
          </a:prstGeom>
        </p:spPr>
      </p:pic>
      <p:pic>
        <p:nvPicPr>
          <p:cNvPr id="23" name="圖片 23">
            <a:extLst>
              <a:ext uri="{FF2B5EF4-FFF2-40B4-BE49-F238E27FC236}">
                <a16:creationId xmlns:a16="http://schemas.microsoft.com/office/drawing/2014/main" id="{2A883490-DCBE-4E53-9929-31FEA0EEF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413" y="2817823"/>
            <a:ext cx="899978" cy="1075096"/>
          </a:xfrm>
          <a:prstGeom prst="rect">
            <a:avLst/>
          </a:prstGeom>
        </p:spPr>
      </p:pic>
      <p:sp>
        <p:nvSpPr>
          <p:cNvPr id="24" name="文字方塊 24">
            <a:extLst>
              <a:ext uri="{FF2B5EF4-FFF2-40B4-BE49-F238E27FC236}">
                <a16:creationId xmlns:a16="http://schemas.microsoft.com/office/drawing/2014/main" id="{C0263DDF-1D6D-4FA1-8F3D-8A2BC3A63611}"/>
              </a:ext>
            </a:extLst>
          </p:cNvPr>
          <p:cNvSpPr txBox="1"/>
          <p:nvPr/>
        </p:nvSpPr>
        <p:spPr>
          <a:xfrm>
            <a:off x="8736113" y="3182627"/>
            <a:ext cx="93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5" name="文字方塊 25">
            <a:extLst>
              <a:ext uri="{FF2B5EF4-FFF2-40B4-BE49-F238E27FC236}">
                <a16:creationId xmlns:a16="http://schemas.microsoft.com/office/drawing/2014/main" id="{7A8B5F87-28B9-4BCD-92F3-F5B2BEB6FBE7}"/>
              </a:ext>
            </a:extLst>
          </p:cNvPr>
          <p:cNvSpPr txBox="1"/>
          <p:nvPr/>
        </p:nvSpPr>
        <p:spPr>
          <a:xfrm>
            <a:off x="8730322" y="4458370"/>
            <a:ext cx="107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6" name="圖片 26">
            <a:extLst>
              <a:ext uri="{FF2B5EF4-FFF2-40B4-BE49-F238E27FC236}">
                <a16:creationId xmlns:a16="http://schemas.microsoft.com/office/drawing/2014/main" id="{DC98FF27-FDDE-4A3A-A4C7-DC5ABF2A3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914" y="4098262"/>
            <a:ext cx="915693" cy="1181883"/>
          </a:xfrm>
          <a:prstGeom prst="rect">
            <a:avLst/>
          </a:prstGeom>
        </p:spPr>
      </p:pic>
      <p:pic>
        <p:nvPicPr>
          <p:cNvPr id="27" name="圖片 3">
            <a:extLst>
              <a:ext uri="{FF2B5EF4-FFF2-40B4-BE49-F238E27FC236}">
                <a16:creationId xmlns:a16="http://schemas.microsoft.com/office/drawing/2014/main" id="{09096899-FF6D-429A-92C8-9E7E8F3BE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772025" y="2164261"/>
            <a:ext cx="1323975" cy="2247900"/>
          </a:xfrm>
          <a:prstGeom prst="rect">
            <a:avLst/>
          </a:prstGeom>
        </p:spPr>
      </p:pic>
      <p:sp>
        <p:nvSpPr>
          <p:cNvPr id="28" name="文字方塊 15">
            <a:extLst>
              <a:ext uri="{FF2B5EF4-FFF2-40B4-BE49-F238E27FC236}">
                <a16:creationId xmlns:a16="http://schemas.microsoft.com/office/drawing/2014/main" id="{D6B06996-B3AF-40BA-BC93-895C80DEA802}"/>
              </a:ext>
            </a:extLst>
          </p:cNvPr>
          <p:cNvSpPr txBox="1"/>
          <p:nvPr/>
        </p:nvSpPr>
        <p:spPr>
          <a:xfrm>
            <a:off x="8118402" y="5378701"/>
            <a:ext cx="146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大量图片</a:t>
            </a:r>
            <a:endParaRPr lang="zh-TW" altLang="en-US" sz="2400" dirty="0"/>
          </a:p>
        </p:txBody>
      </p:sp>
      <p:sp>
        <p:nvSpPr>
          <p:cNvPr id="29" name="文字方塊 16">
            <a:extLst>
              <a:ext uri="{FF2B5EF4-FFF2-40B4-BE49-F238E27FC236}">
                <a16:creationId xmlns:a16="http://schemas.microsoft.com/office/drawing/2014/main" id="{5B9ED6F4-0637-41F0-B528-3B15CCE91C64}"/>
              </a:ext>
            </a:extLst>
          </p:cNvPr>
          <p:cNvSpPr txBox="1"/>
          <p:nvPr/>
        </p:nvSpPr>
        <p:spPr>
          <a:xfrm>
            <a:off x="5090474" y="5392414"/>
            <a:ext cx="84841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</a:t>
            </a:r>
            <a:endParaRPr lang="zh-TW" altLang="en-US" sz="2400" dirty="0"/>
          </a:p>
        </p:txBody>
      </p:sp>
      <p:cxnSp>
        <p:nvCxnSpPr>
          <p:cNvPr id="30" name="直線單箭頭接點 18">
            <a:extLst>
              <a:ext uri="{FF2B5EF4-FFF2-40B4-BE49-F238E27FC236}">
                <a16:creationId xmlns:a16="http://schemas.microsoft.com/office/drawing/2014/main" id="{ED0F6F3D-4FF8-4672-8160-FE272B188CFB}"/>
              </a:ext>
            </a:extLst>
          </p:cNvPr>
          <p:cNvCxnSpPr/>
          <p:nvPr/>
        </p:nvCxnSpPr>
        <p:spPr>
          <a:xfrm flipH="1" flipV="1">
            <a:off x="5461849" y="4412161"/>
            <a:ext cx="0" cy="980253"/>
          </a:xfrm>
          <a:prstGeom prst="straightConnector1">
            <a:avLst/>
          </a:prstGeom>
          <a:ln w="38100">
            <a:solidFill>
              <a:srgbClr val="0000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弧形箭號 (下彎) 19">
            <a:extLst>
              <a:ext uri="{FF2B5EF4-FFF2-40B4-BE49-F238E27FC236}">
                <a16:creationId xmlns:a16="http://schemas.microsoft.com/office/drawing/2014/main" id="{03211EF6-E77F-414F-8999-D781D4FE443A}"/>
              </a:ext>
            </a:extLst>
          </p:cNvPr>
          <p:cNvSpPr/>
          <p:nvPr/>
        </p:nvSpPr>
        <p:spPr>
          <a:xfrm rot="20016909">
            <a:off x="3236736" y="1946188"/>
            <a:ext cx="1498166" cy="7007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弧形箭號 (下彎) 20">
            <a:extLst>
              <a:ext uri="{FF2B5EF4-FFF2-40B4-BE49-F238E27FC236}">
                <a16:creationId xmlns:a16="http://schemas.microsoft.com/office/drawing/2014/main" id="{27529EEB-049E-4AEE-A4B4-EFBED607850D}"/>
              </a:ext>
            </a:extLst>
          </p:cNvPr>
          <p:cNvSpPr/>
          <p:nvPr/>
        </p:nvSpPr>
        <p:spPr>
          <a:xfrm rot="9648183">
            <a:off x="3478002" y="4714725"/>
            <a:ext cx="1596844" cy="669147"/>
          </a:xfrm>
          <a:prstGeom prst="curvedDownArrow">
            <a:avLst>
              <a:gd name="adj1" fmla="val 25000"/>
              <a:gd name="adj2" fmla="val 5059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文字方塊 17">
            <a:extLst>
              <a:ext uri="{FF2B5EF4-FFF2-40B4-BE49-F238E27FC236}">
                <a16:creationId xmlns:a16="http://schemas.microsoft.com/office/drawing/2014/main" id="{0903127E-3CE9-4CCF-8ED3-A932FB7C3B6F}"/>
              </a:ext>
            </a:extLst>
          </p:cNvPr>
          <p:cNvSpPr txBox="1"/>
          <p:nvPr/>
        </p:nvSpPr>
        <p:spPr>
          <a:xfrm>
            <a:off x="4453971" y="1306656"/>
            <a:ext cx="239931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Learning ......</a:t>
            </a:r>
            <a:endParaRPr lang="zh-TW" altLang="en-US" sz="2400" dirty="0"/>
          </a:p>
        </p:txBody>
      </p:sp>
      <p:pic>
        <p:nvPicPr>
          <p:cNvPr id="34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id="{5433C88E-CA93-4C19-B5C4-B268A4F1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214" y="2951049"/>
            <a:ext cx="1351186" cy="10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14">
            <a:extLst>
              <a:ext uri="{FF2B5EF4-FFF2-40B4-BE49-F238E27FC236}">
                <a16:creationId xmlns:a16="http://schemas.microsoft.com/office/drawing/2014/main" id="{6B9AE08C-3526-4F30-A792-29BD20283793}"/>
              </a:ext>
            </a:extLst>
          </p:cNvPr>
          <p:cNvSpPr txBox="1"/>
          <p:nvPr/>
        </p:nvSpPr>
        <p:spPr>
          <a:xfrm>
            <a:off x="1289815" y="4037907"/>
            <a:ext cx="297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This is </a:t>
            </a:r>
            <a:r>
              <a:rPr lang="en-US" altLang="zh-CN" sz="2800" dirty="0"/>
              <a:t>a</a:t>
            </a:r>
            <a:r>
              <a:rPr lang="en-US" altLang="zh-TW" sz="2800" dirty="0"/>
              <a:t> "cat"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337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8" grpId="0"/>
      <p:bldP spid="31" grpId="0" animBg="1"/>
      <p:bldP spid="32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643E1-7647-4208-BA5E-8F558C75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机器学习≈程序通过数据找出最正确的规律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A032E-57EF-444C-9DE4-98A6B647C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机器学习的目的就是找到问题的规律（函数）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语音识别：</a:t>
            </a:r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图像识别：</a:t>
            </a:r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围棋</a:t>
            </a:r>
            <a:r>
              <a:rPr lang="en-US" altLang="zh-CN" dirty="0"/>
              <a:t>AI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58633-8D37-4388-B282-4E83E283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2018年4月12日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C7178-14EB-4109-B0FC-CE518823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CE0CF-4AED-47E2-8168-A4391E23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6CBF1C74-A606-403D-B03C-CDE8AEF3792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63058" y="2390524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方程式" r:id="rId3" imgW="1790640" imgH="215640" progId="Equation.3">
                  <p:embed/>
                </p:oleObj>
              </mc:Choice>
              <mc:Fallback>
                <p:oleObj name="方程式" r:id="rId3" imgW="1790640" imgH="21564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2390524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8">
            <a:extLst>
              <a:ext uri="{FF2B5EF4-FFF2-40B4-BE49-F238E27FC236}">
                <a16:creationId xmlns:a16="http://schemas.microsoft.com/office/drawing/2014/main" id="{86F09955-8ADC-4760-A3EE-D5CC28A0526E}"/>
              </a:ext>
            </a:extLst>
          </p:cNvPr>
          <p:cNvSpPr txBox="1"/>
          <p:nvPr/>
        </p:nvSpPr>
        <p:spPr>
          <a:xfrm>
            <a:off x="5685757" y="2359341"/>
            <a:ext cx="2722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“How are you”</a:t>
            </a:r>
            <a:endParaRPr lang="zh-TW" altLang="en-US" sz="2800" dirty="0"/>
          </a:p>
        </p:txBody>
      </p:sp>
      <p:pic>
        <p:nvPicPr>
          <p:cNvPr id="9" name="圖片 11">
            <a:extLst>
              <a:ext uri="{FF2B5EF4-FFF2-40B4-BE49-F238E27FC236}">
                <a16:creationId xmlns:a16="http://schemas.microsoft.com/office/drawing/2014/main" id="{C6AB4598-5943-4A21-AA07-865D97A847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44" y="2334055"/>
            <a:ext cx="2921108" cy="516844"/>
          </a:xfrm>
          <a:prstGeom prst="rect">
            <a:avLst/>
          </a:prstGeom>
        </p:spPr>
      </p:pic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905F5424-ADB9-4D8E-8423-2B5950B53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264485"/>
              </p:ext>
            </p:extLst>
          </p:nvPr>
        </p:nvGraphicFramePr>
        <p:xfrm>
          <a:off x="1863057" y="3420012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方程式" r:id="rId6" imgW="1790640" imgH="215640" progId="Equation.3">
                  <p:embed/>
                </p:oleObj>
              </mc:Choice>
              <mc:Fallback>
                <p:oleObj name="方程式" r:id="rId6" imgW="1790640" imgH="2156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7" y="3420012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7">
            <a:extLst>
              <a:ext uri="{FF2B5EF4-FFF2-40B4-BE49-F238E27FC236}">
                <a16:creationId xmlns:a16="http://schemas.microsoft.com/office/drawing/2014/main" id="{389CB547-3633-486B-BFE0-673AECDBA2AA}"/>
              </a:ext>
            </a:extLst>
          </p:cNvPr>
          <p:cNvSpPr txBox="1"/>
          <p:nvPr/>
        </p:nvSpPr>
        <p:spPr>
          <a:xfrm>
            <a:off x="5685757" y="3388589"/>
            <a:ext cx="129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“Cat”</a:t>
            </a:r>
            <a:endParaRPr lang="zh-TW" altLang="en-US" sz="2800" dirty="0"/>
          </a:p>
        </p:txBody>
      </p:sp>
      <p:pic>
        <p:nvPicPr>
          <p:cNvPr id="12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id="{01A4C000-ACF8-43CF-91CB-081E28A7E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99" y="3275055"/>
            <a:ext cx="1106043" cy="8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8E14440-161E-470A-BB36-DE87ED092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00283"/>
              </p:ext>
            </p:extLst>
          </p:nvPr>
        </p:nvGraphicFramePr>
        <p:xfrm>
          <a:off x="1863057" y="4651178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方程式" r:id="rId8" imgW="1790640" imgH="215640" progId="Equation.3">
                  <p:embed/>
                </p:oleObj>
              </mc:Choice>
              <mc:Fallback>
                <p:oleObj name="方程式" r:id="rId8" imgW="179064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7" y="4651178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9">
            <a:extLst>
              <a:ext uri="{FF2B5EF4-FFF2-40B4-BE49-F238E27FC236}">
                <a16:creationId xmlns:a16="http://schemas.microsoft.com/office/drawing/2014/main" id="{5B375907-9A8C-4D88-8995-A50C64906A53}"/>
              </a:ext>
            </a:extLst>
          </p:cNvPr>
          <p:cNvSpPr txBox="1"/>
          <p:nvPr/>
        </p:nvSpPr>
        <p:spPr>
          <a:xfrm>
            <a:off x="5685758" y="4593489"/>
            <a:ext cx="12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“5-5”</a:t>
            </a:r>
            <a:endParaRPr lang="zh-TW" altLang="en-US" sz="2800" dirty="0"/>
          </a:p>
        </p:txBody>
      </p:sp>
      <p:pic>
        <p:nvPicPr>
          <p:cNvPr id="15" name="Picture 2" descr="http://y2.ifengimg.com/a/2016_11/2c7ef418c729099.jpg">
            <a:extLst>
              <a:ext uri="{FF2B5EF4-FFF2-40B4-BE49-F238E27FC236}">
                <a16:creationId xmlns:a16="http://schemas.microsoft.com/office/drawing/2014/main" id="{0F5019D2-D980-4F1C-92A4-0A7FF1F6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55" y="4476642"/>
            <a:ext cx="1144109" cy="8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3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10894</TotalTime>
  <Words>824</Words>
  <Application>Microsoft Office PowerPoint</Application>
  <PresentationFormat>宽屏</PresentationFormat>
  <Paragraphs>197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Arial</vt:lpstr>
      <vt:lpstr>Calibri</vt:lpstr>
      <vt:lpstr>Verdana</vt:lpstr>
      <vt:lpstr>Wingdings</vt:lpstr>
      <vt:lpstr>Profile</vt:lpstr>
      <vt:lpstr>方程式</vt:lpstr>
      <vt:lpstr>机器学习入门</vt:lpstr>
      <vt:lpstr>第一章：什么是机器学习</vt:lpstr>
      <vt:lpstr>人工智能时代？</vt:lpstr>
      <vt:lpstr>人工智能时代？</vt:lpstr>
      <vt:lpstr>人工智能与机器学习</vt:lpstr>
      <vt:lpstr>什么是机器学习？</vt:lpstr>
      <vt:lpstr>什么是机器学习？</vt:lpstr>
      <vt:lpstr>什么是机器学习？</vt:lpstr>
      <vt:lpstr>机器学习≈程序通过数据找出最正确的规律</vt:lpstr>
      <vt:lpstr>机器学习大致框架</vt:lpstr>
      <vt:lpstr>机器学习大致框架</vt:lpstr>
      <vt:lpstr>机器学习包括哪些？</vt:lpstr>
      <vt:lpstr>监督学习与非监督学习</vt:lpstr>
      <vt:lpstr>为什么需要学习机器学习？</vt:lpstr>
      <vt:lpstr>机器学习与数学</vt:lpstr>
      <vt:lpstr>参考资料</vt:lpstr>
      <vt:lpstr>第二章：回归</vt:lpstr>
      <vt:lpstr>一元线性回归：房价预测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赵天宇</dc:creator>
  <cp:lastModifiedBy>赵天宇</cp:lastModifiedBy>
  <cp:revision>458</cp:revision>
  <dcterms:created xsi:type="dcterms:W3CDTF">2016-12-14T02:29:00Z</dcterms:created>
  <dcterms:modified xsi:type="dcterms:W3CDTF">2018-04-11T16:31:31Z</dcterms:modified>
</cp:coreProperties>
</file>