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6" r:id="rId3"/>
    <p:sldId id="354" r:id="rId4"/>
    <p:sldId id="355" r:id="rId5"/>
    <p:sldId id="343" r:id="rId6"/>
    <p:sldId id="341" r:id="rId7"/>
    <p:sldId id="344" r:id="rId8"/>
    <p:sldId id="345" r:id="rId9"/>
    <p:sldId id="346" r:id="rId10"/>
    <p:sldId id="347" r:id="rId11"/>
    <p:sldId id="342" r:id="rId12"/>
    <p:sldId id="348" r:id="rId13"/>
    <p:sldId id="349" r:id="rId14"/>
    <p:sldId id="351" r:id="rId15"/>
    <p:sldId id="352" r:id="rId16"/>
    <p:sldId id="356" r:id="rId17"/>
    <p:sldId id="353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7" r:id="rId27"/>
    <p:sldId id="366" r:id="rId28"/>
    <p:sldId id="368" r:id="rId29"/>
    <p:sldId id="369" r:id="rId30"/>
    <p:sldId id="371" r:id="rId31"/>
    <p:sldId id="370" r:id="rId32"/>
    <p:sldId id="372" r:id="rId33"/>
    <p:sldId id="373" r:id="rId34"/>
    <p:sldId id="374" r:id="rId35"/>
    <p:sldId id="375" r:id="rId36"/>
    <p:sldId id="37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7" autoAdjust="0"/>
    <p:restoredTop sz="88987" autoAdjust="0"/>
  </p:normalViewPr>
  <p:slideViewPr>
    <p:cSldViewPr snapToGrid="0">
      <p:cViewPr varScale="1">
        <p:scale>
          <a:sx n="114" d="100"/>
          <a:sy n="114" d="100"/>
        </p:scale>
        <p:origin x="7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8DF1-FEBF-0B42-BAEF-80253477F2CD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477F-D4A3-0543-97DA-3D27D2D09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55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1E9-91C5-4038-AA82-DA62C619497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DEE04-E490-4F52-8E8D-8F07B6F10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DEE04-E490-4F52-8E8D-8F07B6F10B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8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DEE04-E490-4F52-8E8D-8F07B6F10B6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187960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12286" y="908050"/>
            <a:ext cx="75819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000" dirty="0"/>
              <a:t>Python</a:t>
            </a:r>
            <a:r>
              <a:rPr lang="zh-CN" altLang="en-US" sz="3000" dirty="0"/>
              <a:t>全栈班</a:t>
            </a:r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2063751" y="4221163"/>
            <a:ext cx="4131733" cy="146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/>
              <a:t>赵天宇</a:t>
            </a:r>
          </a:p>
          <a:p>
            <a:r>
              <a:rPr lang="en-US" altLang="zh-CN" sz="2100"/>
              <a:t>ztypl@hotmail.com</a:t>
            </a:r>
          </a:p>
          <a:p>
            <a:fld id="{BBB03C1E-6B36-441B-9FFE-D377CAF69C91}" type="datetime2">
              <a:rPr lang="zh-CN" altLang="en-US" sz="2100" smtClean="0"/>
              <a:pPr/>
              <a:t>2018年7月8日</a:t>
            </a:fld>
            <a:endParaRPr lang="en-US" altLang="zh-CN" sz="2100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912286" y="3071815"/>
            <a:ext cx="10365313" cy="603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041080" y="1135666"/>
            <a:ext cx="2641600" cy="85347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0A0C-D2BF-F54B-AC69-85D92687E128}" type="datetime2">
              <a:rPr lang="zh-CN" altLang="en-US" smtClean="0"/>
              <a:t>2018年7月8日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9C382-F21B-4F65-934A-3F0D2F5023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4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9BC0-8F7C-AD4E-A5EF-723D6509022B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6DE60-C711-4BA1-89FA-B3D593B70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4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2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4954-FBA6-004C-9F64-B5906C493530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B4A79-6BE8-40EC-BDB0-48DD8C437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3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5EC9-DAF2-2246-B1A8-BF50D3A94F16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442-E96E-4C6E-8722-C73A57029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68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3" y="304800"/>
            <a:ext cx="10678583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BCBA9-A64B-4A40-8440-30FE5787C8B2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60A81-C5CE-4C6A-B06A-8C63994BD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EB70-B654-4058-838F-8806615D92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92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841F93BA-D9BF-BC4B-BA86-175867B95F50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B17D4-0CBA-41AA-B1E7-777C77D31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4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A401-5AD9-944A-97D0-B7D938414F8F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4B7B-9641-4218-96EA-4FB23F3BE4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34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D3F11-29DF-7F43-BDD3-524D0F58A418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7E86-116C-4042-9219-A367F613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4152-BEE6-8740-8BC2-BEA8A9605BAA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BF7A6-B673-4A63-84E3-2FA03A2DC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308E-237D-9F4E-8509-7AA24F98750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0A00-DFEE-41D0-B888-E25B8595F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9DA4E-5C6F-FB47-BC01-AAA2D0AD43C8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D8893-B835-4572-8C64-ECF747F24F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83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0F44-F846-E443-858D-216A0A768584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18B23-9643-4F6C-A294-67F1FB31C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0"/>
            <a:ext cx="10668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52516"/>
            <a:ext cx="10668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1" y="90805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81753"/>
            <a:ext cx="2641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7BCF5363-C0A9-D348-A026-116C987FE407}" type="datetime2">
              <a:rPr lang="zh-CN" altLang="en-US" smtClean="0"/>
              <a:t>2018年7月8日</a:t>
            </a:fld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3"/>
            <a:ext cx="3860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91"/>
            <a:ext cx="2641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0149C382-F21B-4F65-934A-3F0D2F502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152546" y="212876"/>
            <a:ext cx="2640971" cy="8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png"/><Relationship Id="rId5" Type="http://schemas.openxmlformats.org/officeDocument/2006/relationships/image" Target="../media/image1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7.png"/><Relationship Id="rId12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image" Target="../media/image17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44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7.emf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jpg"/><Relationship Id="rId4" Type="http://schemas.openxmlformats.org/officeDocument/2006/relationships/image" Target="../media/image10.wmf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机器学习入门</a:t>
            </a:r>
          </a:p>
        </p:txBody>
      </p:sp>
    </p:spTree>
    <p:extLst>
      <p:ext uri="{BB962C8B-B14F-4D97-AF65-F5344CB8AC3E}">
        <p14:creationId xmlns:p14="http://schemas.microsoft.com/office/powerpoint/2010/main" val="106390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9F269-BE5F-4251-8EE3-D3B207D7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DEE5A-D5C1-4B57-B7EE-61483325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59747-7DCE-498E-9C00-87842F1D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id="{AD60FF85-BB82-48C3-A8D5-F3FE31FE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68" y="2212985"/>
            <a:ext cx="4657932" cy="1690978"/>
          </a:xfrm>
          <a:prstGeom prst="rect">
            <a:avLst/>
          </a:prstGeom>
        </p:spPr>
      </p:pic>
      <p:sp>
        <p:nvSpPr>
          <p:cNvPr id="8" name="圓柱 5">
            <a:extLst>
              <a:ext uri="{FF2B5EF4-FFF2-40B4-BE49-F238E27FC236}">
                <a16:creationId xmlns:a16="http://schemas.microsoft.com/office/drawing/2014/main" id="{A4910C58-B916-4377-8A20-3433B9850A89}"/>
              </a:ext>
            </a:extLst>
          </p:cNvPr>
          <p:cNvSpPr/>
          <p:nvPr/>
        </p:nvSpPr>
        <p:spPr>
          <a:xfrm>
            <a:off x="1369789" y="187554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一系列</a:t>
            </a:r>
            <a:endParaRPr lang="en-US" altLang="zh-CN" sz="2400" dirty="0"/>
          </a:p>
          <a:p>
            <a:pPr algn="ctr"/>
            <a:r>
              <a:rPr lang="zh-CN" altLang="en-US" sz="2400" dirty="0"/>
              <a:t>函数</a:t>
            </a:r>
            <a:endParaRPr lang="zh-TW" altLang="en-US" sz="2400" dirty="0"/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DB4A9ABD-5112-4CDC-A5E0-E36AF7F71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384272"/>
              </p:ext>
            </p:extLst>
          </p:nvPr>
        </p:nvGraphicFramePr>
        <p:xfrm>
          <a:off x="3101933" y="2504575"/>
          <a:ext cx="1419559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33" y="2504575"/>
                        <a:ext cx="1419559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8">
            <a:extLst>
              <a:ext uri="{FF2B5EF4-FFF2-40B4-BE49-F238E27FC236}">
                <a16:creationId xmlns:a16="http://schemas.microsoft.com/office/drawing/2014/main" id="{86701675-F63F-493D-9E34-74AA169451B4}"/>
              </a:ext>
            </a:extLst>
          </p:cNvPr>
          <p:cNvGrpSpPr/>
          <p:nvPr/>
        </p:nvGrpSpPr>
        <p:grpSpPr>
          <a:xfrm>
            <a:off x="7776562" y="1158251"/>
            <a:ext cx="3342513" cy="827342"/>
            <a:chOff x="4749800" y="2047360"/>
            <a:chExt cx="3342513" cy="827342"/>
          </a:xfrm>
        </p:grpSpPr>
        <p:graphicFrame>
          <p:nvGraphicFramePr>
            <p:cNvPr id="11" name="Object 12">
              <a:extLst>
                <a:ext uri="{FF2B5EF4-FFF2-40B4-BE49-F238E27FC236}">
                  <a16:creationId xmlns:a16="http://schemas.microsoft.com/office/drawing/2014/main" id="{040F69FC-3664-4FA8-B1DA-31B1C77DBB7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方程式" r:id="rId6" imgW="990360" imgH="215640" progId="Equation.3">
                    <p:embed/>
                  </p:oleObj>
                </mc:Choice>
                <mc:Fallback>
                  <p:oleObj name="方程式" r:id="rId6" imgW="990360" imgH="215640" progId="Equation.3">
                    <p:embed/>
                    <p:pic>
                      <p:nvPicPr>
                        <p:cNvPr id="7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字方塊 75">
              <a:extLst>
                <a:ext uri="{FF2B5EF4-FFF2-40B4-BE49-F238E27FC236}">
                  <a16:creationId xmlns:a16="http://schemas.microsoft.com/office/drawing/2014/main" id="{670B65FB-1B58-460A-A2C7-9B516017E47F}"/>
                </a:ext>
              </a:extLst>
            </p:cNvPr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13" name="Picture 12" descr="https://encrypted-tbn1.gstatic.com/images?q=tbn:ANd9GcRcwlRKAlSIaCI4W5PRYVbuBQQXifF-56bFqAjh9DMe-_3Lh8_YKw">
              <a:extLst>
                <a:ext uri="{FF2B5EF4-FFF2-40B4-BE49-F238E27FC236}">
                  <a16:creationId xmlns:a16="http://schemas.microsoft.com/office/drawing/2014/main" id="{8C80662D-B3B1-445B-954A-759D044D7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文字方塊 11">
            <a:extLst>
              <a:ext uri="{FF2B5EF4-FFF2-40B4-BE49-F238E27FC236}">
                <a16:creationId xmlns:a16="http://schemas.microsoft.com/office/drawing/2014/main" id="{B6644981-91B8-4F8D-ADBA-C049EED9F47D}"/>
              </a:ext>
            </a:extLst>
          </p:cNvPr>
          <p:cNvSpPr txBox="1"/>
          <p:nvPr/>
        </p:nvSpPr>
        <p:spPr>
          <a:xfrm>
            <a:off x="6547011" y="963607"/>
            <a:ext cx="144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图像识别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5" name="文字方塊 17">
            <a:extLst>
              <a:ext uri="{FF2B5EF4-FFF2-40B4-BE49-F238E27FC236}">
                <a16:creationId xmlns:a16="http://schemas.microsoft.com/office/drawing/2014/main" id="{CD148FFE-0C1A-43A6-BF00-843E46F6C4A9}"/>
              </a:ext>
            </a:extLst>
          </p:cNvPr>
          <p:cNvSpPr txBox="1"/>
          <p:nvPr/>
        </p:nvSpPr>
        <p:spPr>
          <a:xfrm>
            <a:off x="3101935" y="1968522"/>
            <a:ext cx="141956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模型</a:t>
            </a:r>
            <a:endParaRPr lang="zh-TW" altLang="en-US" sz="2800" dirty="0"/>
          </a:p>
        </p:txBody>
      </p:sp>
      <p:sp>
        <p:nvSpPr>
          <p:cNvPr id="16" name="圓柱 22">
            <a:extLst>
              <a:ext uri="{FF2B5EF4-FFF2-40B4-BE49-F238E27FC236}">
                <a16:creationId xmlns:a16="http://schemas.microsoft.com/office/drawing/2014/main" id="{C2AC9E2D-2713-4B72-979B-D486E2F2639C}"/>
              </a:ext>
            </a:extLst>
          </p:cNvPr>
          <p:cNvSpPr/>
          <p:nvPr/>
        </p:nvSpPr>
        <p:spPr>
          <a:xfrm>
            <a:off x="1311010" y="505664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训练集</a:t>
            </a:r>
            <a:endParaRPr lang="zh-TW" altLang="en-US" sz="2400" dirty="0"/>
          </a:p>
        </p:txBody>
      </p:sp>
      <p:sp>
        <p:nvSpPr>
          <p:cNvPr id="17" name="圓角矩形 26">
            <a:extLst>
              <a:ext uri="{FF2B5EF4-FFF2-40B4-BE49-F238E27FC236}">
                <a16:creationId xmlns:a16="http://schemas.microsoft.com/office/drawing/2014/main" id="{BA910896-9C8A-4898-8A5B-12C3717695B2}"/>
              </a:ext>
            </a:extLst>
          </p:cNvPr>
          <p:cNvSpPr/>
          <p:nvPr/>
        </p:nvSpPr>
        <p:spPr>
          <a:xfrm>
            <a:off x="1173109" y="350248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函数</a:t>
            </a:r>
            <a:r>
              <a:rPr lang="en-US" altLang="zh-CN" sz="2400" dirty="0"/>
              <a:t>f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pPr algn="ctr"/>
            <a:r>
              <a:rPr lang="zh-CN" altLang="en-US" sz="2400" dirty="0"/>
              <a:t>表现</a:t>
            </a:r>
            <a:endParaRPr lang="en-US" altLang="zh-TW" sz="2400" baseline="30000" dirty="0"/>
          </a:p>
        </p:txBody>
      </p:sp>
      <p:cxnSp>
        <p:nvCxnSpPr>
          <p:cNvPr id="18" name="直線單箭頭接點 27">
            <a:extLst>
              <a:ext uri="{FF2B5EF4-FFF2-40B4-BE49-F238E27FC236}">
                <a16:creationId xmlns:a16="http://schemas.microsoft.com/office/drawing/2014/main" id="{46B85095-3D68-40D1-8931-E74F8BFC4A97}"/>
              </a:ext>
            </a:extLst>
          </p:cNvPr>
          <p:cNvCxnSpPr/>
          <p:nvPr/>
        </p:nvCxnSpPr>
        <p:spPr>
          <a:xfrm flipV="1">
            <a:off x="2150214" y="461511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28">
            <a:extLst>
              <a:ext uri="{FF2B5EF4-FFF2-40B4-BE49-F238E27FC236}">
                <a16:creationId xmlns:a16="http://schemas.microsoft.com/office/drawing/2014/main" id="{A206D4A2-B23E-47CB-8E7C-FB5098DFC78F}"/>
              </a:ext>
            </a:extLst>
          </p:cNvPr>
          <p:cNvCxnSpPr/>
          <p:nvPr/>
        </p:nvCxnSpPr>
        <p:spPr>
          <a:xfrm>
            <a:off x="2150214" y="299974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35">
            <a:extLst>
              <a:ext uri="{FF2B5EF4-FFF2-40B4-BE49-F238E27FC236}">
                <a16:creationId xmlns:a16="http://schemas.microsoft.com/office/drawing/2014/main" id="{0A08F64A-9EC0-49B2-84C0-50B4665A68B2}"/>
              </a:ext>
            </a:extLst>
          </p:cNvPr>
          <p:cNvSpPr txBox="1"/>
          <p:nvPr/>
        </p:nvSpPr>
        <p:spPr>
          <a:xfrm>
            <a:off x="7173985" y="2809892"/>
            <a:ext cx="1205154" cy="461665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更好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F11FF2-B145-4B42-B084-B85010584F4B}"/>
              </a:ext>
            </a:extLst>
          </p:cNvPr>
          <p:cNvSpPr/>
          <p:nvPr/>
        </p:nvSpPr>
        <p:spPr>
          <a:xfrm>
            <a:off x="7653552" y="554975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37">
            <a:extLst>
              <a:ext uri="{FF2B5EF4-FFF2-40B4-BE49-F238E27FC236}">
                <a16:creationId xmlns:a16="http://schemas.microsoft.com/office/drawing/2014/main" id="{27F61E55-40D2-48CA-B2A4-3CCAE158D2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3499" y="4508249"/>
            <a:ext cx="931280" cy="1051432"/>
          </a:xfrm>
          <a:prstGeom prst="rect">
            <a:avLst/>
          </a:prstGeom>
        </p:spPr>
      </p:pic>
      <p:pic>
        <p:nvPicPr>
          <p:cNvPr id="23" name="圖片 38">
            <a:extLst>
              <a:ext uri="{FF2B5EF4-FFF2-40B4-BE49-F238E27FC236}">
                <a16:creationId xmlns:a16="http://schemas.microsoft.com/office/drawing/2014/main" id="{F6E24B6C-ACFB-4945-9215-71CF20EB2D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2308" y="4484585"/>
            <a:ext cx="899978" cy="1075096"/>
          </a:xfrm>
          <a:prstGeom prst="rect">
            <a:avLst/>
          </a:prstGeom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id="{2077EC58-688B-45DA-9585-8B5EFF747C21}"/>
              </a:ext>
            </a:extLst>
          </p:cNvPr>
          <p:cNvSpPr txBox="1"/>
          <p:nvPr/>
        </p:nvSpPr>
        <p:spPr>
          <a:xfrm>
            <a:off x="9137238" y="55544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40">
            <a:extLst>
              <a:ext uri="{FF2B5EF4-FFF2-40B4-BE49-F238E27FC236}">
                <a16:creationId xmlns:a16="http://schemas.microsoft.com/office/drawing/2014/main" id="{9B562F25-BDA7-4165-AFD0-755F0492DDD4}"/>
              </a:ext>
            </a:extLst>
          </p:cNvPr>
          <p:cNvSpPr txBox="1"/>
          <p:nvPr/>
        </p:nvSpPr>
        <p:spPr>
          <a:xfrm>
            <a:off x="10265034" y="5517192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41">
            <a:extLst>
              <a:ext uri="{FF2B5EF4-FFF2-40B4-BE49-F238E27FC236}">
                <a16:creationId xmlns:a16="http://schemas.microsoft.com/office/drawing/2014/main" id="{553DEC0C-4B49-4913-BCEC-5D63BB85C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9815" y="4484585"/>
            <a:ext cx="823790" cy="106326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3BD42B8-3326-4826-B0D6-BDA00A58F35C}"/>
              </a:ext>
            </a:extLst>
          </p:cNvPr>
          <p:cNvSpPr/>
          <p:nvPr/>
        </p:nvSpPr>
        <p:spPr>
          <a:xfrm>
            <a:off x="5559526" y="4719927"/>
            <a:ext cx="218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input: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44BEC7-2CBA-49D3-A79C-080951F115D9}"/>
              </a:ext>
            </a:extLst>
          </p:cNvPr>
          <p:cNvSpPr/>
          <p:nvPr/>
        </p:nvSpPr>
        <p:spPr>
          <a:xfrm>
            <a:off x="5415316" y="5513418"/>
            <a:ext cx="2251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output: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0278E6-750A-4352-9346-FBC6383426E2}"/>
              </a:ext>
            </a:extLst>
          </p:cNvPr>
          <p:cNvSpPr/>
          <p:nvPr/>
        </p:nvSpPr>
        <p:spPr>
          <a:xfrm>
            <a:off x="5441241" y="4310003"/>
            <a:ext cx="5875796" cy="172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页脚占位符 4">
            <a:extLst>
              <a:ext uri="{FF2B5EF4-FFF2-40B4-BE49-F238E27FC236}">
                <a16:creationId xmlns:a16="http://schemas.microsoft.com/office/drawing/2014/main" id="{695CF0EE-630A-4A8F-A959-CFD22241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81753"/>
            <a:ext cx="3860800" cy="3397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7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/>
      <p:bldP spid="24" grpId="0"/>
      <p:bldP spid="25" grpId="0"/>
      <p:bldP spid="27" grpId="0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1F3B5-A64D-4DCA-9CCC-7F0B3E5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07CC5-4A08-4769-88D9-A1F0705A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F1510-3F67-489C-A753-6C05543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F7477-5D18-493B-A5F8-5A256123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圓柱 5">
            <a:extLst>
              <a:ext uri="{FF2B5EF4-FFF2-40B4-BE49-F238E27FC236}">
                <a16:creationId xmlns:a16="http://schemas.microsoft.com/office/drawing/2014/main" id="{13C5A888-600E-40BA-B575-C62CA28FAFBB}"/>
              </a:ext>
            </a:extLst>
          </p:cNvPr>
          <p:cNvSpPr/>
          <p:nvPr/>
        </p:nvSpPr>
        <p:spPr>
          <a:xfrm>
            <a:off x="1114000" y="1505682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一系列函数</a:t>
            </a:r>
            <a:endParaRPr lang="zh-TW" altLang="en-US" sz="2400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B342BC5F-B650-4540-9688-EFCEDE2DC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9126"/>
              </p:ext>
            </p:extLst>
          </p:nvPr>
        </p:nvGraphicFramePr>
        <p:xfrm>
          <a:off x="2846144" y="2134708"/>
          <a:ext cx="1318331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9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44" y="2134708"/>
                        <a:ext cx="1318331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17">
            <a:extLst>
              <a:ext uri="{FF2B5EF4-FFF2-40B4-BE49-F238E27FC236}">
                <a16:creationId xmlns:a16="http://schemas.microsoft.com/office/drawing/2014/main" id="{2CAA0C11-3A8B-40A7-A982-7BB53CDC819F}"/>
              </a:ext>
            </a:extLst>
          </p:cNvPr>
          <p:cNvSpPr txBox="1"/>
          <p:nvPr/>
        </p:nvSpPr>
        <p:spPr>
          <a:xfrm>
            <a:off x="2846146" y="1598655"/>
            <a:ext cx="131833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模型</a:t>
            </a:r>
            <a:endParaRPr lang="zh-TW" altLang="en-US" sz="2800" dirty="0"/>
          </a:p>
        </p:txBody>
      </p:sp>
      <p:sp>
        <p:nvSpPr>
          <p:cNvPr id="10" name="圓柱 22">
            <a:extLst>
              <a:ext uri="{FF2B5EF4-FFF2-40B4-BE49-F238E27FC236}">
                <a16:creationId xmlns:a16="http://schemas.microsoft.com/office/drawing/2014/main" id="{4689B7FC-28CB-4E77-AA46-F3899D14A7C7}"/>
              </a:ext>
            </a:extLst>
          </p:cNvPr>
          <p:cNvSpPr/>
          <p:nvPr/>
        </p:nvSpPr>
        <p:spPr>
          <a:xfrm>
            <a:off x="1055221" y="4686775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训练集</a:t>
            </a:r>
            <a:endParaRPr lang="zh-TW" altLang="en-US" sz="2400" dirty="0"/>
          </a:p>
        </p:txBody>
      </p:sp>
      <p:sp>
        <p:nvSpPr>
          <p:cNvPr id="11" name="圓角矩形 26">
            <a:extLst>
              <a:ext uri="{FF2B5EF4-FFF2-40B4-BE49-F238E27FC236}">
                <a16:creationId xmlns:a16="http://schemas.microsoft.com/office/drawing/2014/main" id="{9DD17BD5-9907-471E-A83F-29D943BAD1CF}"/>
              </a:ext>
            </a:extLst>
          </p:cNvPr>
          <p:cNvSpPr/>
          <p:nvPr/>
        </p:nvSpPr>
        <p:spPr>
          <a:xfrm>
            <a:off x="917320" y="3132613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函数的表现</a:t>
            </a:r>
            <a:endParaRPr lang="en-US" altLang="zh-TW" sz="2400" baseline="30000" dirty="0"/>
          </a:p>
        </p:txBody>
      </p:sp>
      <p:cxnSp>
        <p:nvCxnSpPr>
          <p:cNvPr id="12" name="直線單箭頭接點 27">
            <a:extLst>
              <a:ext uri="{FF2B5EF4-FFF2-40B4-BE49-F238E27FC236}">
                <a16:creationId xmlns:a16="http://schemas.microsoft.com/office/drawing/2014/main" id="{FA22C4C8-C34F-4BC3-87E1-C118C0554106}"/>
              </a:ext>
            </a:extLst>
          </p:cNvPr>
          <p:cNvCxnSpPr/>
          <p:nvPr/>
        </p:nvCxnSpPr>
        <p:spPr>
          <a:xfrm flipV="1">
            <a:off x="1894425" y="4245247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28">
            <a:extLst>
              <a:ext uri="{FF2B5EF4-FFF2-40B4-BE49-F238E27FC236}">
                <a16:creationId xmlns:a16="http://schemas.microsoft.com/office/drawing/2014/main" id="{B17D1325-CC48-4623-97BF-443E5683FC4B}"/>
              </a:ext>
            </a:extLst>
          </p:cNvPr>
          <p:cNvCxnSpPr/>
          <p:nvPr/>
        </p:nvCxnSpPr>
        <p:spPr>
          <a:xfrm>
            <a:off x="1894425" y="2629881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2221F9C-A2E1-455E-86C1-FC74E2207922}"/>
              </a:ext>
            </a:extLst>
          </p:cNvPr>
          <p:cNvSpPr/>
          <p:nvPr/>
        </p:nvSpPr>
        <p:spPr>
          <a:xfrm>
            <a:off x="3032624" y="5649432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15" name="圖片 30">
            <a:extLst>
              <a:ext uri="{FF2B5EF4-FFF2-40B4-BE49-F238E27FC236}">
                <a16:creationId xmlns:a16="http://schemas.microsoft.com/office/drawing/2014/main" id="{B25A19E1-0BB5-4C02-82BC-71B53B7C2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346" y="4574348"/>
            <a:ext cx="931280" cy="1051432"/>
          </a:xfrm>
          <a:prstGeom prst="rect">
            <a:avLst/>
          </a:prstGeom>
        </p:spPr>
      </p:pic>
      <p:pic>
        <p:nvPicPr>
          <p:cNvPr id="16" name="圖片 31">
            <a:extLst>
              <a:ext uri="{FF2B5EF4-FFF2-40B4-BE49-F238E27FC236}">
                <a16:creationId xmlns:a16="http://schemas.microsoft.com/office/drawing/2014/main" id="{528BF1DC-96E5-432E-930C-E42789F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908" y="4574348"/>
            <a:ext cx="899978" cy="1075096"/>
          </a:xfrm>
          <a:prstGeom prst="rect">
            <a:avLst/>
          </a:prstGeom>
        </p:spPr>
      </p:pic>
      <p:sp>
        <p:nvSpPr>
          <p:cNvPr id="17" name="文字方塊 32">
            <a:extLst>
              <a:ext uri="{FF2B5EF4-FFF2-40B4-BE49-F238E27FC236}">
                <a16:creationId xmlns:a16="http://schemas.microsoft.com/office/drawing/2014/main" id="{C11864DB-A316-4618-AC61-927E470CCE7C}"/>
              </a:ext>
            </a:extLst>
          </p:cNvPr>
          <p:cNvSpPr txBox="1"/>
          <p:nvPr/>
        </p:nvSpPr>
        <p:spPr>
          <a:xfrm>
            <a:off x="4579627" y="5666798"/>
            <a:ext cx="951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A9C145A0-8904-479A-95AC-D2AC4E35ACC6}"/>
              </a:ext>
            </a:extLst>
          </p:cNvPr>
          <p:cNvSpPr txBox="1"/>
          <p:nvPr/>
        </p:nvSpPr>
        <p:spPr>
          <a:xfrm>
            <a:off x="5735164" y="5625780"/>
            <a:ext cx="11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19" name="圖片 34">
            <a:extLst>
              <a:ext uri="{FF2B5EF4-FFF2-40B4-BE49-F238E27FC236}">
                <a16:creationId xmlns:a16="http://schemas.microsoft.com/office/drawing/2014/main" id="{A038C83F-7859-4E23-AC82-58985F09E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168" y="4586168"/>
            <a:ext cx="823790" cy="1063264"/>
          </a:xfrm>
          <a:prstGeom prst="rect">
            <a:avLst/>
          </a:prstGeom>
        </p:spPr>
      </p:pic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96426069-D24E-4BD7-82BB-1B73EFEF1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128497"/>
              </p:ext>
            </p:extLst>
          </p:nvPr>
        </p:nvGraphicFramePr>
        <p:xfrm>
          <a:off x="4907027" y="3685701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" name="方程式" r:id="rId8" imgW="203040" imgH="228600" progId="Equation.3">
                  <p:embed/>
                </p:oleObj>
              </mc:Choice>
              <mc:Fallback>
                <p:oleObj name="方程式" r:id="rId8" imgW="20304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027" y="3685701"/>
                        <a:ext cx="433387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4">
            <a:extLst>
              <a:ext uri="{FF2B5EF4-FFF2-40B4-BE49-F238E27FC236}">
                <a16:creationId xmlns:a16="http://schemas.microsoft.com/office/drawing/2014/main" id="{3E25C831-FB74-41F0-AA84-D84356E0AF3F}"/>
              </a:ext>
            </a:extLst>
          </p:cNvPr>
          <p:cNvSpPr txBox="1"/>
          <p:nvPr/>
        </p:nvSpPr>
        <p:spPr>
          <a:xfrm>
            <a:off x="3319163" y="3203884"/>
            <a:ext cx="349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选择表现最好的函数</a:t>
            </a:r>
            <a:endParaRPr lang="zh-TW" altLang="en-US" sz="2000" dirty="0"/>
          </a:p>
        </p:txBody>
      </p:sp>
      <p:cxnSp>
        <p:nvCxnSpPr>
          <p:cNvPr id="22" name="直線單箭頭接點 25">
            <a:extLst>
              <a:ext uri="{FF2B5EF4-FFF2-40B4-BE49-F238E27FC236}">
                <a16:creationId xmlns:a16="http://schemas.microsoft.com/office/drawing/2014/main" id="{53A5D98D-FBCD-45B4-B8B8-4A768E39354F}"/>
              </a:ext>
            </a:extLst>
          </p:cNvPr>
          <p:cNvCxnSpPr>
            <a:cxnSpLocks/>
          </p:cNvCxnSpPr>
          <p:nvPr/>
        </p:nvCxnSpPr>
        <p:spPr>
          <a:xfrm>
            <a:off x="2846145" y="3685701"/>
            <a:ext cx="5385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圓角矩形 37">
            <a:extLst>
              <a:ext uri="{FF2B5EF4-FFF2-40B4-BE49-F238E27FC236}">
                <a16:creationId xmlns:a16="http://schemas.microsoft.com/office/drawing/2014/main" id="{F4E281F4-8ADF-4B41-A0A7-3C8616D02E03}"/>
              </a:ext>
            </a:extLst>
          </p:cNvPr>
          <p:cNvSpPr/>
          <p:nvPr/>
        </p:nvSpPr>
        <p:spPr>
          <a:xfrm>
            <a:off x="8231333" y="3101221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/>
              <a:t>  </a:t>
            </a:r>
            <a:r>
              <a:rPr lang="zh-CN" altLang="en-US" sz="2400" dirty="0"/>
              <a:t>  使用</a:t>
            </a:r>
            <a:endParaRPr lang="en-US" altLang="zh-TW" sz="2400" dirty="0"/>
          </a:p>
        </p:txBody>
      </p:sp>
      <p:cxnSp>
        <p:nvCxnSpPr>
          <p:cNvPr id="24" name="直線單箭頭接點 40">
            <a:extLst>
              <a:ext uri="{FF2B5EF4-FFF2-40B4-BE49-F238E27FC236}">
                <a16:creationId xmlns:a16="http://schemas.microsoft.com/office/drawing/2014/main" id="{EED9F2A7-BB3D-4DB0-A5FE-4D6726DB5890}"/>
              </a:ext>
            </a:extLst>
          </p:cNvPr>
          <p:cNvCxnSpPr/>
          <p:nvPr/>
        </p:nvCxnSpPr>
        <p:spPr>
          <a:xfrm flipV="1">
            <a:off x="9271062" y="42513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41">
            <a:extLst>
              <a:ext uri="{FF2B5EF4-FFF2-40B4-BE49-F238E27FC236}">
                <a16:creationId xmlns:a16="http://schemas.microsoft.com/office/drawing/2014/main" id="{3647F264-2339-4D70-BBD8-3C898E77A058}"/>
              </a:ext>
            </a:extLst>
          </p:cNvPr>
          <p:cNvCxnSpPr/>
          <p:nvPr/>
        </p:nvCxnSpPr>
        <p:spPr>
          <a:xfrm flipV="1">
            <a:off x="9247000" y="2603915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id="{A0956AA3-74B0-4839-9A31-5A2A28950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82210"/>
              </p:ext>
            </p:extLst>
          </p:nvPr>
        </p:nvGraphicFramePr>
        <p:xfrm>
          <a:off x="9608100" y="3415588"/>
          <a:ext cx="433388" cy="46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方程式" r:id="rId10" imgW="203040" imgH="228600" progId="Equation.3">
                  <p:embed/>
                </p:oleObj>
              </mc:Choice>
              <mc:Fallback>
                <p:oleObj name="方程式" r:id="rId10" imgW="20304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100" y="3415588"/>
                        <a:ext cx="433388" cy="462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4D67006C-9A71-4B9D-A460-CE8C4DA6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47" y="4903638"/>
            <a:ext cx="1089847" cy="8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45">
            <a:extLst>
              <a:ext uri="{FF2B5EF4-FFF2-40B4-BE49-F238E27FC236}">
                <a16:creationId xmlns:a16="http://schemas.microsoft.com/office/drawing/2014/main" id="{00C6E81C-A033-4C81-A001-D621CD84248E}"/>
              </a:ext>
            </a:extLst>
          </p:cNvPr>
          <p:cNvSpPr txBox="1"/>
          <p:nvPr/>
        </p:nvSpPr>
        <p:spPr>
          <a:xfrm>
            <a:off x="8528309" y="2093106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AC2FDE-73E1-49AA-9B98-6BFAC871FAFD}"/>
              </a:ext>
            </a:extLst>
          </p:cNvPr>
          <p:cNvSpPr/>
          <p:nvPr/>
        </p:nvSpPr>
        <p:spPr>
          <a:xfrm>
            <a:off x="812800" y="1349612"/>
            <a:ext cx="6743120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74733E-FA25-4E88-AB42-320E3CA89A14}"/>
              </a:ext>
            </a:extLst>
          </p:cNvPr>
          <p:cNvSpPr/>
          <p:nvPr/>
        </p:nvSpPr>
        <p:spPr>
          <a:xfrm>
            <a:off x="7553498" y="1349612"/>
            <a:ext cx="3087606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47">
            <a:extLst>
              <a:ext uri="{FF2B5EF4-FFF2-40B4-BE49-F238E27FC236}">
                <a16:creationId xmlns:a16="http://schemas.microsoft.com/office/drawing/2014/main" id="{017A0524-DF83-490A-BF4B-E426793D8FD8}"/>
              </a:ext>
            </a:extLst>
          </p:cNvPr>
          <p:cNvSpPr txBox="1"/>
          <p:nvPr/>
        </p:nvSpPr>
        <p:spPr>
          <a:xfrm>
            <a:off x="5862418" y="1490526"/>
            <a:ext cx="14047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训练</a:t>
            </a:r>
            <a:endParaRPr lang="zh-TW" altLang="en-US" sz="2400" dirty="0"/>
          </a:p>
        </p:txBody>
      </p:sp>
      <p:sp>
        <p:nvSpPr>
          <p:cNvPr id="32" name="文字方塊 48">
            <a:extLst>
              <a:ext uri="{FF2B5EF4-FFF2-40B4-BE49-F238E27FC236}">
                <a16:creationId xmlns:a16="http://schemas.microsoft.com/office/drawing/2014/main" id="{2D346CE1-A373-4747-87DC-E08EDA429EBC}"/>
              </a:ext>
            </a:extLst>
          </p:cNvPr>
          <p:cNvSpPr txBox="1"/>
          <p:nvPr/>
        </p:nvSpPr>
        <p:spPr>
          <a:xfrm>
            <a:off x="7756892" y="1490527"/>
            <a:ext cx="129140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测试</a:t>
            </a:r>
            <a:endParaRPr lang="zh-TW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1CF628-4430-4B3F-AE2F-E19A55CCEFBD}"/>
              </a:ext>
            </a:extLst>
          </p:cNvPr>
          <p:cNvSpPr/>
          <p:nvPr/>
        </p:nvSpPr>
        <p:spPr>
          <a:xfrm>
            <a:off x="927335" y="1445363"/>
            <a:ext cx="3490967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0F3F945-585E-4A1F-94B5-CF3A08FD50C3}"/>
              </a:ext>
            </a:extLst>
          </p:cNvPr>
          <p:cNvSpPr/>
          <p:nvPr/>
        </p:nvSpPr>
        <p:spPr>
          <a:xfrm>
            <a:off x="927336" y="3122741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6AB394-5659-480E-BABE-2331F31E0EC6}"/>
              </a:ext>
            </a:extLst>
          </p:cNvPr>
          <p:cNvSpPr/>
          <p:nvPr/>
        </p:nvSpPr>
        <p:spPr>
          <a:xfrm>
            <a:off x="3201909" y="3110843"/>
            <a:ext cx="379707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52">
            <a:extLst>
              <a:ext uri="{FF2B5EF4-FFF2-40B4-BE49-F238E27FC236}">
                <a16:creationId xmlns:a16="http://schemas.microsoft.com/office/drawing/2014/main" id="{6D4B55D2-7DFD-4ABB-B5C8-39E4081FF0C7}"/>
              </a:ext>
            </a:extLst>
          </p:cNvPr>
          <p:cNvSpPr txBox="1"/>
          <p:nvPr/>
        </p:nvSpPr>
        <p:spPr>
          <a:xfrm>
            <a:off x="169195" y="2479772"/>
            <a:ext cx="139155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</a:t>
            </a:r>
            <a:endParaRPr lang="zh-TW" altLang="en-US" sz="2800" dirty="0"/>
          </a:p>
        </p:txBody>
      </p:sp>
      <p:sp>
        <p:nvSpPr>
          <p:cNvPr id="37" name="文字方塊 53">
            <a:extLst>
              <a:ext uri="{FF2B5EF4-FFF2-40B4-BE49-F238E27FC236}">
                <a16:creationId xmlns:a16="http://schemas.microsoft.com/office/drawing/2014/main" id="{50E29081-D45A-4F28-9EFF-5460C6A952AA}"/>
              </a:ext>
            </a:extLst>
          </p:cNvPr>
          <p:cNvSpPr txBox="1"/>
          <p:nvPr/>
        </p:nvSpPr>
        <p:spPr>
          <a:xfrm>
            <a:off x="113578" y="4190811"/>
            <a:ext cx="138028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</a:t>
            </a:r>
            <a:endParaRPr lang="zh-TW" altLang="en-US" sz="2800" dirty="0"/>
          </a:p>
        </p:txBody>
      </p:sp>
      <p:sp>
        <p:nvSpPr>
          <p:cNvPr id="38" name="文字方塊 54">
            <a:extLst>
              <a:ext uri="{FF2B5EF4-FFF2-40B4-BE49-F238E27FC236}">
                <a16:creationId xmlns:a16="http://schemas.microsoft.com/office/drawing/2014/main" id="{ACB38E13-E3DD-4362-8BF2-C842A6C48388}"/>
              </a:ext>
            </a:extLst>
          </p:cNvPr>
          <p:cNvSpPr txBox="1"/>
          <p:nvPr/>
        </p:nvSpPr>
        <p:spPr>
          <a:xfrm>
            <a:off x="3045539" y="3984838"/>
            <a:ext cx="1470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53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2FABF-4FB1-4F36-9513-8945F183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机器学习包括哪些？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CD801-DECC-4617-8BD3-2A35547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机器学习场景</a:t>
            </a:r>
            <a:r>
              <a:rPr lang="en-US" altLang="zh-CN" sz="2000" dirty="0"/>
              <a:t>(</a:t>
            </a:r>
            <a:r>
              <a:rPr lang="en-US" altLang="zh-TW" sz="1800" dirty="0"/>
              <a:t>scenario)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监督学习 </a:t>
            </a:r>
            <a:r>
              <a:rPr lang="en-US" altLang="zh-CN" sz="1800" dirty="0"/>
              <a:t>(supervised learning)</a:t>
            </a:r>
          </a:p>
          <a:p>
            <a:pPr lvl="1"/>
            <a:r>
              <a:rPr lang="zh-CN" altLang="en-US" sz="1800" dirty="0"/>
              <a:t>非监督学习 </a:t>
            </a:r>
            <a:r>
              <a:rPr lang="en-US" altLang="zh-CN" sz="1800" dirty="0"/>
              <a:t>(unsupervised learning)</a:t>
            </a:r>
          </a:p>
          <a:p>
            <a:pPr lvl="1"/>
            <a:r>
              <a:rPr lang="zh-CN" altLang="en-US" sz="1800" dirty="0"/>
              <a:t>半监督学习 </a:t>
            </a:r>
            <a:r>
              <a:rPr lang="en-US" altLang="zh-CN" sz="1800" dirty="0"/>
              <a:t>(semi-supervised learning)</a:t>
            </a:r>
          </a:p>
          <a:p>
            <a:pPr lvl="1"/>
            <a:r>
              <a:rPr lang="zh-CN" altLang="en-US" sz="1800" dirty="0"/>
              <a:t>增强学习 </a:t>
            </a:r>
            <a:r>
              <a:rPr lang="en-US" altLang="zh-CN" sz="1800" dirty="0"/>
              <a:t>(reinforcement learning)</a:t>
            </a:r>
          </a:p>
          <a:p>
            <a:pPr lvl="1"/>
            <a:r>
              <a:rPr lang="zh-CN" altLang="en-US" sz="1800" dirty="0"/>
              <a:t>迁移学习 </a:t>
            </a:r>
            <a:r>
              <a:rPr lang="en-US" altLang="zh-CN" sz="1800" dirty="0"/>
              <a:t>(transfer learning)</a:t>
            </a:r>
          </a:p>
          <a:p>
            <a:pPr lvl="1"/>
            <a:r>
              <a:rPr lang="en-US" altLang="zh-CN" sz="1800" dirty="0"/>
              <a:t>……</a:t>
            </a:r>
          </a:p>
          <a:p>
            <a:r>
              <a:rPr lang="zh-CN" altLang="en-US" sz="2000" dirty="0"/>
              <a:t>机器学习任务</a:t>
            </a:r>
            <a:r>
              <a:rPr lang="en-US" altLang="zh-CN" sz="2000" dirty="0"/>
              <a:t>(task)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回归 </a:t>
            </a:r>
            <a:r>
              <a:rPr lang="en-US" altLang="zh-CN" sz="1800" dirty="0"/>
              <a:t>(regression)</a:t>
            </a:r>
          </a:p>
          <a:p>
            <a:pPr lvl="1"/>
            <a:r>
              <a:rPr lang="zh-CN" altLang="en-US" sz="1800" dirty="0"/>
              <a:t>分类 </a:t>
            </a:r>
            <a:r>
              <a:rPr lang="en-US" altLang="zh-CN" sz="1800" dirty="0"/>
              <a:t>(classification)</a:t>
            </a:r>
          </a:p>
          <a:p>
            <a:pPr lvl="1"/>
            <a:r>
              <a:rPr lang="zh-CN" altLang="en-US" sz="1800" dirty="0"/>
              <a:t>聚类 </a:t>
            </a:r>
            <a:r>
              <a:rPr lang="en-US" altLang="zh-CN" sz="1800" dirty="0"/>
              <a:t>(clustering)</a:t>
            </a:r>
          </a:p>
          <a:p>
            <a:pPr lvl="1"/>
            <a:r>
              <a:rPr lang="zh-CN" altLang="en-US" sz="1800" dirty="0"/>
              <a:t>降维 </a:t>
            </a:r>
            <a:r>
              <a:rPr lang="en-US" altLang="zh-CN" sz="1800" dirty="0"/>
              <a:t>(dimensionality reduction)</a:t>
            </a:r>
          </a:p>
          <a:p>
            <a:pPr lvl="1"/>
            <a:r>
              <a:rPr lang="zh-CN" altLang="en-US" sz="1800" dirty="0"/>
              <a:t>异常检测 </a:t>
            </a:r>
            <a:r>
              <a:rPr lang="en-US" altLang="zh-CN" sz="1800" dirty="0"/>
              <a:t>(anomaly detection)</a:t>
            </a:r>
          </a:p>
          <a:p>
            <a:pPr lvl="1"/>
            <a:r>
              <a:rPr lang="zh-CN" altLang="en-US" sz="1800" dirty="0"/>
              <a:t>结构预测 </a:t>
            </a:r>
            <a:r>
              <a:rPr lang="en-US" altLang="zh-CN" sz="1800" dirty="0"/>
              <a:t>(structured prediction)</a:t>
            </a:r>
          </a:p>
          <a:p>
            <a:pPr lvl="1"/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8FBBD-1904-43DF-87E5-827E773A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48CA5-9EF4-4AA9-AC2E-8CA93B35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E97E5-38B6-483C-A03E-1007DD1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54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AECAB-F1F5-4970-9B27-3664D47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监督学习与非监督学习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54DA1-D7B2-4E6F-B664-AB3C21CA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监督学习：利用一组</a:t>
            </a:r>
            <a:r>
              <a:rPr lang="zh-CN" altLang="en-US" b="1" dirty="0"/>
              <a:t>有标记的数据</a:t>
            </a:r>
            <a:r>
              <a:rPr lang="zh-CN" altLang="en-US" dirty="0"/>
              <a:t>（</a:t>
            </a:r>
            <a:r>
              <a:rPr lang="en-US" altLang="zh-CN" dirty="0"/>
              <a:t>labeled data</a:t>
            </a:r>
            <a:r>
              <a:rPr lang="zh-CN" altLang="en-US" dirty="0"/>
              <a:t>）来进行训练。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非监督学习：利用一组</a:t>
            </a:r>
            <a:r>
              <a:rPr lang="zh-CN" altLang="en-US" b="1" dirty="0"/>
              <a:t>无标记的数据</a:t>
            </a:r>
            <a:r>
              <a:rPr lang="zh-CN" altLang="en-US" dirty="0"/>
              <a:t>（</a:t>
            </a:r>
            <a:r>
              <a:rPr lang="en-US" altLang="zh-CN" dirty="0"/>
              <a:t>unlabeled data</a:t>
            </a:r>
            <a:r>
              <a:rPr lang="zh-CN" altLang="en-US" dirty="0"/>
              <a:t>）来进行学习。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半监督学习：利用一组包括部分标记的数据和部分无标记的数据来进行训练。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B7D36-9DAA-4A61-8ACF-9B9A2C2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21D9D-CF75-401C-89BE-6BA073E7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E6159-A365-4D20-920B-6A048CB7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126" name="Picture 6" descr="“猫”的图片搜索结果">
            <a:extLst>
              <a:ext uri="{FF2B5EF4-FFF2-40B4-BE49-F238E27FC236}">
                <a16:creationId xmlns:a16="http://schemas.microsoft.com/office/drawing/2014/main" id="{AD96913F-3195-4EC9-9C8D-BEAA3483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1589871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“猫”的图片搜索结果">
            <a:extLst>
              <a:ext uri="{FF2B5EF4-FFF2-40B4-BE49-F238E27FC236}">
                <a16:creationId xmlns:a16="http://schemas.microsoft.com/office/drawing/2014/main" id="{9B70B574-4A67-4543-BECA-5BF688E3F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1589871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EA8E6D-30C6-4A9A-BF0D-A02659CF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1589871"/>
            <a:ext cx="1328737" cy="8620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E25F0F6-8098-4048-A5A5-7F7BD2834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1589871"/>
            <a:ext cx="857248" cy="857248"/>
          </a:xfrm>
          <a:prstGeom prst="rect">
            <a:avLst/>
          </a:prstGeom>
        </p:spPr>
      </p:pic>
      <p:sp>
        <p:nvSpPr>
          <p:cNvPr id="18" name="文字方塊 39">
            <a:extLst>
              <a:ext uri="{FF2B5EF4-FFF2-40B4-BE49-F238E27FC236}">
                <a16:creationId xmlns:a16="http://schemas.microsoft.com/office/drawing/2014/main" id="{EB4A6560-0B3B-406B-9BAC-690FE129F6F1}"/>
              </a:ext>
            </a:extLst>
          </p:cNvPr>
          <p:cNvSpPr txBox="1"/>
          <p:nvPr/>
        </p:nvSpPr>
        <p:spPr>
          <a:xfrm>
            <a:off x="1794378" y="25782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9" name="文字方塊 40">
            <a:extLst>
              <a:ext uri="{FF2B5EF4-FFF2-40B4-BE49-F238E27FC236}">
                <a16:creationId xmlns:a16="http://schemas.microsoft.com/office/drawing/2014/main" id="{9540D4D3-1AA7-44D0-A5E3-25A9A600B5D9}"/>
              </a:ext>
            </a:extLst>
          </p:cNvPr>
          <p:cNvSpPr txBox="1"/>
          <p:nvPr/>
        </p:nvSpPr>
        <p:spPr>
          <a:xfrm>
            <a:off x="4641092" y="257823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20" name="文字方塊 39">
            <a:extLst>
              <a:ext uri="{FF2B5EF4-FFF2-40B4-BE49-F238E27FC236}">
                <a16:creationId xmlns:a16="http://schemas.microsoft.com/office/drawing/2014/main" id="{504A2DF6-0B7F-409F-816F-977F634B204C}"/>
              </a:ext>
            </a:extLst>
          </p:cNvPr>
          <p:cNvSpPr txBox="1"/>
          <p:nvPr/>
        </p:nvSpPr>
        <p:spPr>
          <a:xfrm>
            <a:off x="3112371" y="259158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1" name="文字方塊 40">
            <a:extLst>
              <a:ext uri="{FF2B5EF4-FFF2-40B4-BE49-F238E27FC236}">
                <a16:creationId xmlns:a16="http://schemas.microsoft.com/office/drawing/2014/main" id="{FCD63D29-D9B3-474F-9918-78F5EFE30854}"/>
              </a:ext>
            </a:extLst>
          </p:cNvPr>
          <p:cNvSpPr txBox="1"/>
          <p:nvPr/>
        </p:nvSpPr>
        <p:spPr>
          <a:xfrm>
            <a:off x="6231010" y="2591586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2" name="Picture 6" descr="“猫”的图片搜索结果">
            <a:extLst>
              <a:ext uri="{FF2B5EF4-FFF2-40B4-BE49-F238E27FC236}">
                <a16:creationId xmlns:a16="http://schemas.microsoft.com/office/drawing/2014/main" id="{81283274-5CEE-4E37-B3EB-85E1B0CA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3522016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“猫”的图片搜索结果">
            <a:extLst>
              <a:ext uri="{FF2B5EF4-FFF2-40B4-BE49-F238E27FC236}">
                <a16:creationId xmlns:a16="http://schemas.microsoft.com/office/drawing/2014/main" id="{826D2D49-1218-46F6-BF25-A8E10E8E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3522016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7D0E1AF-65A6-437F-9560-FFB32371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3522016"/>
            <a:ext cx="1328737" cy="8620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80C2078-7BF3-4F2F-B186-F7A054360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3522016"/>
            <a:ext cx="857248" cy="857248"/>
          </a:xfrm>
          <a:prstGeom prst="rect">
            <a:avLst/>
          </a:prstGeom>
        </p:spPr>
      </p:pic>
      <p:pic>
        <p:nvPicPr>
          <p:cNvPr id="26" name="Picture 6" descr="“猫”的图片搜索结果">
            <a:extLst>
              <a:ext uri="{FF2B5EF4-FFF2-40B4-BE49-F238E27FC236}">
                <a16:creationId xmlns:a16="http://schemas.microsoft.com/office/drawing/2014/main" id="{3AC3A9E7-2D87-4D61-AA5F-C3DDCF0CE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4780700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“猫”的图片搜索结果">
            <a:extLst>
              <a:ext uri="{FF2B5EF4-FFF2-40B4-BE49-F238E27FC236}">
                <a16:creationId xmlns:a16="http://schemas.microsoft.com/office/drawing/2014/main" id="{0DE14F62-FC23-437D-B2E0-DBF75E44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4780700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CC9CCA1-5408-431F-89C1-18FB5670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4780700"/>
            <a:ext cx="1328737" cy="86201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52A63B6-E239-4BD0-A6C3-92AECE82A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4780700"/>
            <a:ext cx="857248" cy="857248"/>
          </a:xfrm>
          <a:prstGeom prst="rect">
            <a:avLst/>
          </a:prstGeom>
        </p:spPr>
      </p:pic>
      <p:sp>
        <p:nvSpPr>
          <p:cNvPr id="30" name="文字方塊 39">
            <a:extLst>
              <a:ext uri="{FF2B5EF4-FFF2-40B4-BE49-F238E27FC236}">
                <a16:creationId xmlns:a16="http://schemas.microsoft.com/office/drawing/2014/main" id="{CDA6D0C3-39AB-45AC-AA29-BC02221852A3}"/>
              </a:ext>
            </a:extLst>
          </p:cNvPr>
          <p:cNvSpPr txBox="1"/>
          <p:nvPr/>
        </p:nvSpPr>
        <p:spPr>
          <a:xfrm>
            <a:off x="1794378" y="576906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1" name="文字方塊 40">
            <a:extLst>
              <a:ext uri="{FF2B5EF4-FFF2-40B4-BE49-F238E27FC236}">
                <a16:creationId xmlns:a16="http://schemas.microsoft.com/office/drawing/2014/main" id="{BDB7D785-9EB9-4E68-BFBA-5B193E8D861D}"/>
              </a:ext>
            </a:extLst>
          </p:cNvPr>
          <p:cNvSpPr txBox="1"/>
          <p:nvPr/>
        </p:nvSpPr>
        <p:spPr>
          <a:xfrm>
            <a:off x="4641092" y="5769064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32" name="文字方塊 39">
            <a:extLst>
              <a:ext uri="{FF2B5EF4-FFF2-40B4-BE49-F238E27FC236}">
                <a16:creationId xmlns:a16="http://schemas.microsoft.com/office/drawing/2014/main" id="{555EFD52-BD58-4994-8DAE-E5A42C97A922}"/>
              </a:ext>
            </a:extLst>
          </p:cNvPr>
          <p:cNvSpPr txBox="1"/>
          <p:nvPr/>
        </p:nvSpPr>
        <p:spPr>
          <a:xfrm>
            <a:off x="3112371" y="578241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3" name="文字方塊 40">
            <a:extLst>
              <a:ext uri="{FF2B5EF4-FFF2-40B4-BE49-F238E27FC236}">
                <a16:creationId xmlns:a16="http://schemas.microsoft.com/office/drawing/2014/main" id="{8D19BE08-18F2-4AEF-BC15-8A09DD7C705B}"/>
              </a:ext>
            </a:extLst>
          </p:cNvPr>
          <p:cNvSpPr txBox="1"/>
          <p:nvPr/>
        </p:nvSpPr>
        <p:spPr>
          <a:xfrm>
            <a:off x="6231010" y="578241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5140" name="Picture 20" descr="“狗”的图片搜索结果">
            <a:extLst>
              <a:ext uri="{FF2B5EF4-FFF2-40B4-BE49-F238E27FC236}">
                <a16:creationId xmlns:a16="http://schemas.microsoft.com/office/drawing/2014/main" id="{9ACC94B5-726A-42EE-894C-BA7BE8CD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01" y="4774848"/>
            <a:ext cx="1127399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“猫”的图片搜索结果">
            <a:extLst>
              <a:ext uri="{FF2B5EF4-FFF2-40B4-BE49-F238E27FC236}">
                <a16:creationId xmlns:a16="http://schemas.microsoft.com/office/drawing/2014/main" id="{3D4A4F16-59C7-43C1-9C67-3082E881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19" y="4774848"/>
            <a:ext cx="1264118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33977-990F-48BD-8B10-3350156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为什么需要学习机器学习？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33B34B-D0CD-41D2-803C-8D192544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14152-BEE6-8740-8BC2-BEA8A9605BAA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ECB6E5-3012-43ED-96E1-F8AF926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640F76-883C-40EF-9AD3-8C5834A1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BF7A6-B673-4A63-84E3-2FA03A2DC2F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Picture 2" descr="ai head">
            <a:extLst>
              <a:ext uri="{FF2B5EF4-FFF2-40B4-BE49-F238E27FC236}">
                <a16:creationId xmlns:a16="http://schemas.microsoft.com/office/drawing/2014/main" id="{ACAC611B-6E57-4817-B16F-009B1A01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9"/>
          <a:stretch/>
        </p:blipFill>
        <p:spPr bwMode="auto">
          <a:xfrm>
            <a:off x="766233" y="1111624"/>
            <a:ext cx="10668000" cy="49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6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AD3E-BE9E-42C6-B249-B76CE569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机器学习与数学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59A90-3F96-4C2A-9877-9F19781C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要深入了解机器学习（特别是深度学习）算法，需要一定的数学基础。</a:t>
            </a:r>
            <a:endParaRPr lang="en-US" altLang="zh-CN" dirty="0"/>
          </a:p>
          <a:p>
            <a:pPr lvl="1"/>
            <a:r>
              <a:rPr lang="zh-CN" altLang="en-US" dirty="0"/>
              <a:t>本课程以了解机器学习的基本原理与简单应用为主，对算法的原理部分简要说明。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如果你想更深入全面了解机器学习算法的原理，你需要了解：</a:t>
            </a:r>
            <a:endParaRPr lang="en-US" altLang="zh-CN" dirty="0"/>
          </a:p>
          <a:p>
            <a:pPr lvl="1"/>
            <a:r>
              <a:rPr lang="zh-CN" altLang="en-US" dirty="0"/>
              <a:t>线性代数：矩阵</a:t>
            </a:r>
            <a:r>
              <a:rPr lang="en-US" altLang="zh-CN" dirty="0"/>
              <a:t>/</a:t>
            </a:r>
            <a:r>
              <a:rPr lang="zh-CN" altLang="en-US" dirty="0"/>
              <a:t>向量运算（转置、逆、乘积）、矩阵论（空间、子空间、矩阵分解）等；</a:t>
            </a:r>
            <a:endParaRPr lang="en-US" altLang="zh-CN" dirty="0"/>
          </a:p>
          <a:p>
            <a:pPr lvl="1"/>
            <a:r>
              <a:rPr lang="zh-CN" altLang="en-US" dirty="0"/>
              <a:t>高等数学（微积分）：微分、积分、偏导、梯度等；</a:t>
            </a:r>
            <a:endParaRPr lang="en-US" altLang="zh-CN" dirty="0"/>
          </a:p>
          <a:p>
            <a:pPr lvl="1"/>
            <a:r>
              <a:rPr lang="zh-CN" altLang="en-US" dirty="0"/>
              <a:t>概率论：概率计算、贝叶斯公式、概率分布（正态分布、无偏估计）等；</a:t>
            </a:r>
            <a:endParaRPr lang="en-US" altLang="zh-CN" dirty="0"/>
          </a:p>
          <a:p>
            <a:pPr lvl="1"/>
            <a:r>
              <a:rPr lang="zh-CN" altLang="en-US" dirty="0"/>
              <a:t>最优化（凸优化）：范数、拉格朗日乘子法、</a:t>
            </a:r>
            <a:r>
              <a:rPr lang="en-US" altLang="zh-CN" dirty="0"/>
              <a:t>KTT</a:t>
            </a:r>
            <a:r>
              <a:rPr lang="zh-CN" altLang="en-US" dirty="0"/>
              <a:t>条件等。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825FE-4341-4CF0-941C-B4BABC1B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B2C1F-3E29-4D40-AE04-8AE26158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94379-8134-4263-994B-7087BE0D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0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C90B4-A40A-46C1-B377-D17BA45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D590F-BDB6-4099-BAE5-F5750586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周志华</a:t>
            </a:r>
            <a:r>
              <a:rPr lang="en-US" altLang="zh-CN" dirty="0"/>
              <a:t>.</a:t>
            </a:r>
            <a:r>
              <a:rPr lang="zh-CN" altLang="en-US" dirty="0"/>
              <a:t>机器学习</a:t>
            </a:r>
            <a:r>
              <a:rPr lang="en-US" altLang="zh-CN" dirty="0"/>
              <a:t>.</a:t>
            </a:r>
            <a:r>
              <a:rPr lang="zh-CN" altLang="en-US" dirty="0"/>
              <a:t>清华大学出版社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Ian </a:t>
            </a:r>
            <a:r>
              <a:rPr lang="en-US" altLang="zh-CN" dirty="0" err="1"/>
              <a:t>Goodfellow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/>
              <a:t>Bengio</a:t>
            </a:r>
            <a:r>
              <a:rPr lang="en-US" altLang="zh-CN" dirty="0"/>
              <a:t>, etc. Deep learning.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F9A90-79CD-46C9-A82B-361D2E39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90F6D-696D-4411-BC80-2EBFBBD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F391A-119B-4975-904F-29D16D2F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18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第二</a:t>
            </a:r>
            <a:r>
              <a:rPr kumimoji="1" lang="zh-CN" altLang="en-US"/>
              <a:t>章：回归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2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5A80D-18D6-42E1-BD49-64E88617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一元线性回归：房价预测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9A636946-A956-43FD-9D29-8526A6B369D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</p:spPr>
            <p:txBody>
              <a:bodyPr anchor="ctr"/>
              <a:lstStyle/>
              <a:p>
                <a:r>
                  <a:rPr lang="zh-CN" altLang="en-US" dirty="0"/>
                  <a:t>监督学习：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已知的数据有</a:t>
                </a:r>
                <a:r>
                  <a:rPr lang="zh-CN" altLang="en-US" b="1" dirty="0"/>
                  <a:t>正确结果</a:t>
                </a:r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回归：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预测的输出是</a:t>
                </a:r>
                <a:r>
                  <a:rPr lang="zh-CN" altLang="en-US" b="1" dirty="0"/>
                  <a:t>连续值</a:t>
                </a:r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r>
                  <a:rPr lang="zh-CN" altLang="en-US" dirty="0"/>
                  <a:t>符号表示：</a:t>
                </a:r>
                <a:endParaRPr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</a:t>
                </a:r>
                <a:r>
                  <a:rPr lang="zh-CN" altLang="en-US" dirty="0"/>
                  <a:t>表示为向量</a:t>
                </a:r>
              </a:p>
            </p:txBody>
          </p:sp>
        </mc:Choice>
        <mc:Fallback xmlns="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9A636946-A956-43FD-9D29-8526A6B36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  <a:blipFill>
                <a:blip r:embed="rId2"/>
                <a:stretch>
                  <a:fillRect l="-1121" r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3522E053-E523-498D-8B06-C20AB220B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ABF30-1F8F-4FD4-9AFB-3A8776AB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11ADB-4940-4F5F-8822-F66BFD15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57E66-7741-4638-BFCE-C6BE6F7B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6" name="内容占位符 6">
            <a:extLst>
              <a:ext uri="{FF2B5EF4-FFF2-40B4-BE49-F238E27FC236}">
                <a16:creationId xmlns:a16="http://schemas.microsoft.com/office/drawing/2014/main" id="{EB980026-D29F-4C6E-9BFC-18210325D8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343242"/>
              </p:ext>
            </p:extLst>
          </p:nvPr>
        </p:nvGraphicFramePr>
        <p:xfrm>
          <a:off x="8224646" y="4284794"/>
          <a:ext cx="242556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2783">
                  <a:extLst>
                    <a:ext uri="{9D8B030D-6E8A-4147-A177-3AD203B41FA5}">
                      <a16:colId xmlns:a16="http://schemas.microsoft.com/office/drawing/2014/main" val="849694925"/>
                    </a:ext>
                  </a:extLst>
                </a:gridCol>
                <a:gridCol w="1212783">
                  <a:extLst>
                    <a:ext uri="{9D8B030D-6E8A-4147-A177-3AD203B41FA5}">
                      <a16:colId xmlns:a16="http://schemas.microsoft.com/office/drawing/2014/main" val="203259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面积 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房价 </a:t>
                      </a:r>
                      <a:r>
                        <a:rPr lang="en-US" altLang="zh-CN" dirty="0"/>
                        <a:t>(y)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4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84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6CFFB-B21D-4816-8B60-4F694DE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一元线性回归：模型选择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B2897-6538-42C2-ACB0-1A31F84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B425A-3171-4E97-89FA-80AFA748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C4534-974F-4C9E-B28B-699F862B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BD0E0E32-A568-44E3-89AF-900661C8F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/>
                  <a:t>假设：输出与输入之间的关系是线性的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模型：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1" dirty="0"/>
                  <a:t>是参数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模型选择：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参数选取不同值时，对应不同函数。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哪个函数的表现最好？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如何选择出最好的函数？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D0E0E32-A568-44E3-89AF-900661C8F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14">
            <a:extLst>
              <a:ext uri="{FF2B5EF4-FFF2-40B4-BE49-F238E27FC236}">
                <a16:creationId xmlns:a16="http://schemas.microsoft.com/office/drawing/2014/main" id="{CA915622-2D59-44FD-B4E4-7AD11D27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EA0638-0410-4EC6-84F4-1A23C7402721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67FD76-2C8E-4BD3-B647-AA153E470261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30E730C-2EF6-476D-B193-EB414A1C87EE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第一章：什么是机器学习</a:t>
            </a:r>
          </a:p>
        </p:txBody>
      </p:sp>
    </p:spTree>
    <p:extLst>
      <p:ext uri="{BB962C8B-B14F-4D97-AF65-F5344CB8AC3E}">
        <p14:creationId xmlns:p14="http://schemas.microsoft.com/office/powerpoint/2010/main" val="89116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0F6F0-C510-4BBE-89E6-A8C9A8A5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8605A4-A425-4CD5-8D59-3ADEED6DE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/>
                  <a:t>如何选择参数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zh-CN" altLang="en-US" dirty="0"/>
                  <a:t>对于训练数据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尽可能接近。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残差</a:t>
                </a:r>
                <a:r>
                  <a:rPr lang="zh-CN" altLang="en-US" dirty="0"/>
                  <a:t>：预测值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与真实值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的差。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最小二乘法：使所有残差的平方和最小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损失函数（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使损失函数最小的参数值即为最好的参数选择，这一过程就是模型的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训练</a:t>
                </a:r>
                <a:r>
                  <a:rPr lang="zh-CN" altLang="en-US" dirty="0"/>
                  <a:t>过程。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线性回归就是根据损失函数的定义来学习出最佳的参数。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68605A4-A425-4CD5-8D59-3ADEED6DE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 rotWithShape="0">
                <a:blip r:embed="rId2"/>
                <a:stretch>
                  <a:fillRect l="-686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13FA6-F7A2-4197-B8DA-F29481A0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23841-CED2-4B9C-8F0A-FE5DBE62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AF170-3554-43A2-BA79-E5FF54F2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内容占位符 14">
            <a:extLst>
              <a:ext uri="{FF2B5EF4-FFF2-40B4-BE49-F238E27FC236}">
                <a16:creationId xmlns:a16="http://schemas.microsoft.com/office/drawing/2014/main" id="{9AFCF1CC-4784-410E-B4A4-0CEA25C2A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93906AA-D657-4AAA-8F8D-DC8087721264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6D09FB-D13D-47E9-A513-50281374E973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823F8C7-6F36-48A0-A850-97D4586184C8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0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kumimoji="1" lang="en-US" altLang="zh-CN" dirty="0"/>
              </a:p>
              <a:p>
                <a:r>
                  <a:rPr kumimoji="1" lang="zh-CN" altLang="en-US" sz="2800" dirty="0"/>
                  <a:t>假设：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𝑤𝑥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+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/>
                  <a:t>参数：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/>
                  <a:t>损失函数：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i="1">
                                    <a:latin typeface="Cambria Math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/>
                  <a:t>目标：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arg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kumimoji="1" lang="zh-CN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min</m:t>
                            </m:r>
                          </m:fName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𝑏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0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一元线性回归：如何学习出合适的参数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4" y="1225628"/>
            <a:ext cx="5029919" cy="335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</p:spPr>
            <p:txBody>
              <a:bodyPr/>
              <a:lstStyle/>
              <a:p>
                <a:r>
                  <a:rPr kumimoji="1" lang="zh-CN" altLang="en-US" dirty="0"/>
                  <a:t>想象你站在一个山谷的某个位置，你的目的是走到谷底，应该怎么走？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类似地，损失函数就像山谷，初始时随机选取参数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就像你在山谷中的初始位置，最终要得到的使损失函数最小的参数取值就像山谷的谷底。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梯度下降：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梯度：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kumimoji="1" lang="mr-IN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mr-IN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，表示函数在该点处沿着该方向变化最快，变化率最大。</a:t>
                </a:r>
                <a:endParaRPr lang="en-US" altLang="zh-CN" dirty="0"/>
              </a:p>
              <a:p>
                <a:pPr lvl="1"/>
                <a:r>
                  <a:rPr kumimoji="1" lang="zh-CN" altLang="en-US" dirty="0"/>
                  <a:t>想象把一个小球放到一个山谷中的位置，该小球滚动的方向的相反方向就是该点的梯度。</a:t>
                </a:r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  <a:blipFill rotWithShape="0">
                <a:blip r:embed="rId3"/>
                <a:stretch>
                  <a:fillRect l="-1294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1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一元线性回归：梯度下降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4" y="1225628"/>
            <a:ext cx="5029919" cy="335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</p:spPr>
            <p:txBody>
              <a:bodyPr/>
              <a:lstStyle/>
              <a:p>
                <a:r>
                  <a:rPr kumimoji="1" lang="zh-CN" altLang="en-US" dirty="0"/>
                  <a:t>梯度下降算法：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初始时随机参数取值</a:t>
                </a:r>
                <a14:m>
                  <m:oMath xmlns:m="http://schemas.openxmlformats.org/officeDocument/2006/math">
                    <m:r>
                      <a:rPr kumimoji="1" lang="en-US" altLang="zh-CN" b="0" i="0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循环：每次迭代沿负梯度方向“迈一小步”，更新参数值，使得损失函数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的值下降：</a:t>
                </a:r>
                <a:endParaRPr kumimoji="1" lang="en-US" altLang="zh-CN" dirty="0"/>
              </a:p>
              <a:p>
                <a:pPr lvl="1"/>
                <a:endParaRPr kumimoji="1" lang="en-US" altLang="zh-CN" b="0" i="1" dirty="0">
                  <a:latin typeface="Cambria Math" charset="0"/>
                  <a:sym typeface="Wingdings"/>
                </a:endParaRPr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当损失函数达到最小值的时候（两次迭代的损失函数的差小于一定的阈值），结束算法，输出参数值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𝑤</m:t>
                    </m:r>
                    <m:r>
                      <a:rPr kumimoji="1" lang="en-US" altLang="zh-CN" i="1" dirty="0">
                        <a:latin typeface="Cambria Math" charset="0"/>
                      </a:rPr>
                      <m:t>, 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𝑏</m:t>
                    </m:r>
                    <m:r>
                      <a:rPr kumimoji="1" lang="en-US" altLang="zh-CN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r>
                  <a:rPr kumimoji="1" lang="zh-CN" altLang="en-US" dirty="0"/>
                  <a:t>思考：梯度下降一定能得到使损失函数最小的参数值吗？</a:t>
                </a:r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  <a:blipFill rotWithShape="0">
                <a:blip r:embed="rId6"/>
                <a:stretch>
                  <a:fillRect l="-1294" t="-982" r="-324" b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85359" y="2597774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359" y="2597774"/>
                <a:ext cx="2545238" cy="13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23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一元线性回归：梯度下降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513" y="4225196"/>
            <a:ext cx="5107821" cy="1803699"/>
          </a:xfrm>
        </p:spPr>
        <p:txBody>
          <a:bodyPr/>
          <a:lstStyle/>
          <a:p>
            <a:r>
              <a:rPr kumimoji="1" lang="zh-CN" altLang="en-US" dirty="0"/>
              <a:t>如果损失函数是单峰函数，则梯度下降可以收敛到</a:t>
            </a:r>
            <a:r>
              <a:rPr kumimoji="1" lang="zh-CN" altLang="en-US" b="1" dirty="0"/>
              <a:t>全局最小值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dirty="0"/>
              <a:t>如果损失函数不保证单峰，则梯度下降只能保证收敛到</a:t>
            </a:r>
            <a:r>
              <a:rPr kumimoji="1" lang="zh-CN" altLang="en-US" b="1" dirty="0"/>
              <a:t>局部最小值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线性回归的损失函数是单峰凸函数。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452" y="1110493"/>
            <a:ext cx="4046296" cy="283328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60" y="1104524"/>
            <a:ext cx="4258879" cy="28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77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一元线性回归：学习率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6625537" cy="4967287"/>
              </a:xfrm>
            </p:spPr>
            <p:txBody>
              <a:bodyPr/>
              <a:lstStyle/>
              <a:p>
                <a:r>
                  <a:rPr kumimoji="1" lang="zh-CN" altLang="en-US" dirty="0">
                    <a:sym typeface="Wingdings"/>
                  </a:rPr>
                  <a:t>迭代式：</a:t>
                </a:r>
                <a:endParaRPr kumimoji="1" lang="en-US" altLang="zh-CN" dirty="0">
                  <a:sym typeface="Wingdings"/>
                </a:endParaRPr>
              </a:p>
              <a:p>
                <a:endParaRPr kumimoji="1" lang="en-US" altLang="zh-CN" dirty="0">
                  <a:ea typeface="Cambria Math" charset="0"/>
                  <a:cs typeface="Cambria Math" charset="0"/>
                  <a:sym typeface="Wingdings"/>
                </a:endParaRPr>
              </a:p>
              <a:p>
                <a:endParaRPr kumimoji="1" lang="en-US" altLang="zh-CN" dirty="0">
                  <a:ea typeface="Cambria Math" charset="0"/>
                  <a:cs typeface="Cambria Math" charset="0"/>
                  <a:sym typeface="Wingdings"/>
                </a:endParaRPr>
              </a:p>
              <a:p>
                <a:endParaRPr kumimoji="1" lang="en-US" altLang="zh-CN" dirty="0">
                  <a:ea typeface="Cambria Math" charset="0"/>
                  <a:cs typeface="Cambria Math" charset="0"/>
                  <a:sym typeface="Wingdings"/>
                </a:endParaRPr>
              </a:p>
              <a:p>
                <a:r>
                  <a:rPr kumimoji="1"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/>
                  <a:t>被称为学习率（一般需要手动设置）：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/>
                  <a:t>设置的过小：梯度下降过程会很慢；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/>
                  <a:t>设置的过大：梯度下降可能越过最小值，甚至导致损失函数的不收敛。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一般情况下，学习率设置在</a:t>
                </a:r>
                <a:r>
                  <a:rPr kumimoji="1" lang="en-US" altLang="zh-CN" dirty="0"/>
                  <a:t>10</a:t>
                </a:r>
                <a:r>
                  <a:rPr kumimoji="1" lang="en-US" altLang="zh-CN" baseline="30000" dirty="0"/>
                  <a:t>-4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/>
                  <a:t>10</a:t>
                </a:r>
                <a:r>
                  <a:rPr kumimoji="1" lang="en-US" altLang="zh-CN" baseline="30000" dirty="0"/>
                  <a:t>-2</a:t>
                </a:r>
                <a:r>
                  <a:rPr kumimoji="1" lang="zh-CN" altLang="en-US" dirty="0"/>
                  <a:t>之间。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6625537" cy="4967287"/>
              </a:xfrm>
              <a:blipFill rotWithShape="0">
                <a:blip r:embed="rId4"/>
                <a:stretch>
                  <a:fillRect l="-1104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65" y="1225629"/>
            <a:ext cx="3779668" cy="2519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74275" y="1419423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75" y="1419423"/>
                <a:ext cx="2545238" cy="13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679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一元线性回归：梯度下降*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批量梯度下降法（</a:t>
            </a:r>
            <a:r>
              <a:rPr lang="en-US" altLang="zh-CN" dirty="0"/>
              <a:t>Batch Gradient Descent,</a:t>
            </a:r>
            <a:r>
              <a:rPr lang="zh-CN" altLang="en-US" dirty="0"/>
              <a:t> </a:t>
            </a:r>
            <a:r>
              <a:rPr lang="en-US" altLang="zh-CN" dirty="0"/>
              <a:t>BGD</a:t>
            </a:r>
            <a:r>
              <a:rPr kumimoji="1" lang="zh-CN" altLang="en-US" dirty="0"/>
              <a:t>）：使用训练集的所有样本来计算梯度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优点：可以得到最优解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缺点：当样本数量很多时，训练过程很慢</a:t>
            </a:r>
            <a:endParaRPr kumimoji="1" lang="en-US" altLang="zh-CN" dirty="0"/>
          </a:p>
          <a:p>
            <a:r>
              <a:rPr kumimoji="1" lang="zh-CN" altLang="en-US" dirty="0"/>
              <a:t>随机梯度下降法（</a:t>
            </a:r>
            <a:r>
              <a:rPr kumimoji="1" lang="en-US" altLang="zh-CN" dirty="0"/>
              <a:t>Stochastic Gradient Descent,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SGD</a:t>
            </a:r>
            <a:r>
              <a:rPr kumimoji="1" lang="zh-CN" altLang="en-US" dirty="0"/>
              <a:t>）：从训练集中随机选取一个样本来计算梯度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优点：训练速度快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缺点：准确度下降，不一定保证最优；迭代次数较多</a:t>
            </a:r>
            <a:endParaRPr kumimoji="1" lang="en-US" altLang="zh-CN" dirty="0"/>
          </a:p>
          <a:p>
            <a:r>
              <a:rPr kumimoji="1" lang="zh-CN" altLang="en-US" dirty="0"/>
              <a:t>小批量梯度下降法（</a:t>
            </a:r>
            <a:r>
              <a:rPr kumimoji="1" lang="en-US" altLang="zh-CN" dirty="0"/>
              <a:t>Mini-batch Gradient Descent,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MBGD</a:t>
            </a:r>
            <a:r>
              <a:rPr kumimoji="1" lang="zh-CN" altLang="en-US" dirty="0"/>
              <a:t>）：从训练集中随机挑选若干个样本来计算梯度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兼顾前两种方法的优点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6217571" y="0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571" y="0"/>
                <a:ext cx="3617657" cy="9578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79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一元线性回归是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多元线性回归</a:t>
                </a:r>
                <a:r>
                  <a:rPr kumimoji="1" lang="zh-CN" altLang="en-US" dirty="0"/>
                  <a:t>的一个特例，即只有一个特征的线性回归。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符号表示：</a:t>
                </a:r>
                <a:endParaRPr kumimoji="1"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个训练实例的第</a:t>
                </a:r>
                <a:r>
                  <a:rPr lang="en-US" altLang="zh-CN" i="1" dirty="0"/>
                  <a:t>j</a:t>
                </a:r>
                <a:r>
                  <a:rPr lang="zh-CN" altLang="en-US" dirty="0"/>
                  <a:t>个特征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𝑁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表示样本数量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表示特征数量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9174847"/>
                  </p:ext>
                </p:extLst>
              </p:nvPr>
            </p:nvGraphicFramePr>
            <p:xfrm>
              <a:off x="6636468" y="4310069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val="849694925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面积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卧室个数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建成时间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房价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78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xmlns="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9174847"/>
                  </p:ext>
                </p:extLst>
              </p:nvPr>
            </p:nvGraphicFramePr>
            <p:xfrm>
              <a:off x="6636468" y="4310069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xmlns="" val="849694925"/>
                        </a:ext>
                      </a:extLst>
                    </a:gridCol>
                    <a:gridCol w="1185683"/>
                    <a:gridCol w="1185683"/>
                    <a:gridCol w="1185683">
                      <a:extLst>
                        <a:ext uri="{9D8B030D-6E8A-4147-A177-3AD203B41FA5}">
                          <a16:colId xmlns:a16="http://schemas.microsoft.com/office/drawing/2014/main" xmlns="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3" t="-3279" r="-3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3" t="-3279" r="-2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546" t="-3279" r="-1025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3279" r="-20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5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81786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520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假设：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一元线性回归：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多元线性回归：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或向量形式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 dirty="0" smtClean="0">
                        <a:latin typeface="Cambria Math" charset="0"/>
                      </a:rPr>
                      <m:t>𝒙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要学习的参数：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=(</m:t>
                    </m:r>
                    <m:r>
                      <a:rPr lang="en-US" altLang="zh-CN" b="1" i="1" smtClean="0">
                        <a:latin typeface="Cambria Math" charset="0"/>
                      </a:rPr>
                      <m:t>𝒘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使用最小二乘法定义损失函数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学习一个参数组合的取值，使得损失函数值最小。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使用梯度下降法学习出最优的参数组合。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86" t="-982" b="-2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653804" y="4890166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804" y="4890166"/>
                <a:ext cx="2545238" cy="13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605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多元线性回归：正规方程法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使用梯度下降法求解最优参数时需要不断迭代得到；</a:t>
            </a:r>
            <a:endParaRPr kumimoji="1" lang="en-US" altLang="zh-CN" dirty="0"/>
          </a:p>
          <a:p>
            <a:r>
              <a:rPr kumimoji="1" lang="zh-CN" altLang="en-US" dirty="0"/>
              <a:t>对于</a:t>
            </a:r>
            <a:r>
              <a:rPr kumimoji="1" lang="zh-CN" altLang="en-US" b="1" dirty="0"/>
              <a:t>某些</a:t>
            </a:r>
            <a:r>
              <a:rPr kumimoji="1" lang="zh-CN" altLang="en-US" dirty="0"/>
              <a:t>机器学习问题（损失函数的最优化是凸优化问题），可以直接通过解析方法直接得到最优解，即正规方程。</a:t>
            </a:r>
            <a:endParaRPr kumimoji="1" lang="en-US" altLang="zh-CN" dirty="0"/>
          </a:p>
          <a:p>
            <a:r>
              <a:rPr kumimoji="1" lang="zh-CN" altLang="en-US" dirty="0"/>
              <a:t>线性回归问题可以使用正规方程求解最优参数值。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内容占位符 6">
                <a:extLst>
                  <a:ext uri="{FF2B5EF4-FFF2-40B4-BE49-F238E27FC236}">
                    <a16:creationId xmlns:a16="http://schemas.microsoft.com/office/drawing/2014/main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16122346"/>
                  </p:ext>
                </p:extLst>
              </p:nvPr>
            </p:nvGraphicFramePr>
            <p:xfrm>
              <a:off x="1253762" y="2748548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val="849694925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面积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卧室个数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建成时间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房价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78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内容占位符 6">
                <a:extLst>
                  <a:ext uri="{FF2B5EF4-FFF2-40B4-BE49-F238E27FC236}">
                    <a16:creationId xmlns:a16="http://schemas.microsoft.com/office/drawing/2014/main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16122346"/>
                  </p:ext>
                </p:extLst>
              </p:nvPr>
            </p:nvGraphicFramePr>
            <p:xfrm>
              <a:off x="1253762" y="2748548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val="849694925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13" t="-3279" r="-30153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3279" r="-20153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46" t="-3279" r="-102577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279" r="-2051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78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065621" y="3000685"/>
                <a:ext cx="4741682" cy="1191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110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130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80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90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mr-IN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435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327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500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621" y="3000685"/>
                <a:ext cx="4741682" cy="1191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燕尾形箭头 6"/>
          <p:cNvSpPr/>
          <p:nvPr/>
        </p:nvSpPr>
        <p:spPr>
          <a:xfrm>
            <a:off x="6195508" y="3466009"/>
            <a:ext cx="1253765" cy="268086"/>
          </a:xfrm>
          <a:prstGeom prst="notchedRightArrow">
            <a:avLst>
              <a:gd name="adj1" fmla="val 50000"/>
              <a:gd name="adj2" fmla="val 116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1AAC50-8456-46EE-9E8B-4EA08C80E6F1}"/>
                  </a:ext>
                </a:extLst>
              </p:cNvPr>
              <p:cNvSpPr txBox="1"/>
              <p:nvPr/>
            </p:nvSpPr>
            <p:spPr>
              <a:xfrm>
                <a:off x="1241425" y="4747214"/>
                <a:ext cx="4425949" cy="1417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1AAC50-8456-46EE-9E8B-4EA08C80E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25" y="4747214"/>
                <a:ext cx="4425949" cy="1417055"/>
              </a:xfrm>
              <a:prstGeom prst="rect">
                <a:avLst/>
              </a:prstGeom>
              <a:blipFill>
                <a:blip r:embed="rId5"/>
                <a:stretch>
                  <a:fillRect l="-1240" r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3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6BEC1-8E01-4033-9E8D-E80CDC4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A2F31-B29B-4AD3-8BEB-CC1A791A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21C10-1A7A-4DA3-B090-F84BC1BF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3D4B4-E892-44B3-A996-95CC5C96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E5279-6EB8-4DAF-BEEF-B9DAAC2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146" name="Picture 2" descr="http://photocdn.sohu.com/20160119/mp55295281_1453182841488_2.jpeg">
            <a:extLst>
              <a:ext uri="{FF2B5EF4-FFF2-40B4-BE49-F238E27FC236}">
                <a16:creationId xmlns:a16="http://schemas.microsoft.com/office/drawing/2014/main" id="{116E99F8-60AE-47AB-8FA5-7919F5F4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17" y="1052516"/>
            <a:ext cx="9969965" cy="49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32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FBAE-E92E-4481-AF01-812B86CD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多元线性回归：梯度下降法与正规方程法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976FB-6BBE-4CBB-BCD6-DA29C635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在定义了损失函数之后，梯度下降法与正规方程法都可以求解最优参数。</a:t>
            </a:r>
            <a:endParaRPr lang="en-US" altLang="zh-CN" dirty="0"/>
          </a:p>
          <a:p>
            <a:r>
              <a:rPr lang="zh-CN" altLang="en-US" dirty="0"/>
              <a:t>梯度下降法：</a:t>
            </a:r>
            <a:endParaRPr lang="en-US" altLang="zh-CN" dirty="0"/>
          </a:p>
          <a:p>
            <a:pPr lvl="1"/>
            <a:r>
              <a:rPr lang="zh-CN" altLang="en-US" dirty="0"/>
              <a:t>优点：可以应用到几乎所有机器学习问题</a:t>
            </a:r>
            <a:endParaRPr lang="en-US" altLang="zh-CN" dirty="0"/>
          </a:p>
          <a:p>
            <a:pPr lvl="1"/>
            <a:r>
              <a:rPr lang="zh-CN" altLang="en-US" dirty="0"/>
              <a:t>缺点：需要迭代多次</a:t>
            </a:r>
            <a:endParaRPr lang="en-US" altLang="zh-CN" dirty="0"/>
          </a:p>
          <a:p>
            <a:r>
              <a:rPr lang="zh-CN" altLang="en-US" dirty="0"/>
              <a:t>正规方程法：</a:t>
            </a:r>
            <a:endParaRPr lang="en-US" altLang="zh-CN" dirty="0"/>
          </a:p>
          <a:p>
            <a:pPr lvl="1"/>
            <a:r>
              <a:rPr lang="zh-CN" altLang="en-US" dirty="0"/>
              <a:t>优点：不需要迭代，结果保证最优</a:t>
            </a:r>
            <a:endParaRPr lang="en-US" altLang="zh-CN" dirty="0"/>
          </a:p>
          <a:p>
            <a:pPr lvl="1"/>
            <a:r>
              <a:rPr lang="zh-CN" altLang="en-US" dirty="0"/>
              <a:t>缺点：当特征特别多时运行时间长；并非所有问题都有解析解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E40C3-28D3-48EF-84FB-D4EEB39F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60080-96B0-40B0-BE64-3BCE9BD2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15B7A-FC3B-4A75-85E6-2ED9971B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125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C06B-92AF-4E39-8855-CB21008C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线性回归：框架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2A80A-52CF-4943-9661-439610A9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数据集准备：将数据集划分为训练集与测试集两部分</a:t>
            </a:r>
            <a:endParaRPr lang="en-US" altLang="zh-CN" dirty="0"/>
          </a:p>
          <a:p>
            <a:r>
              <a:rPr lang="zh-CN" altLang="en-US" dirty="0"/>
              <a:t>数据预处理：（如果有必要的话，）对数据进行适当的预处理</a:t>
            </a:r>
            <a:endParaRPr lang="en-US" altLang="zh-CN" dirty="0"/>
          </a:p>
          <a:p>
            <a:pPr lvl="1"/>
            <a:r>
              <a:rPr lang="en-US" altLang="zh-CN" dirty="0"/>
              <a:t>One-hot encoding</a:t>
            </a:r>
            <a:r>
              <a:rPr lang="zh-CN" altLang="en-US" dirty="0"/>
              <a:t>：如果某些特征是类别值，如何处理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训练：将训练集“喂”给回归器模型，模型通过某些方法求出最优的参数组合</a:t>
            </a:r>
            <a:endParaRPr lang="en-US" altLang="zh-CN" dirty="0"/>
          </a:p>
          <a:p>
            <a:r>
              <a:rPr lang="zh-CN" altLang="en-US" dirty="0"/>
              <a:t>测试：假设测试集的真实结果未知，将测试集传给模型得到预测结果</a:t>
            </a:r>
            <a:endParaRPr lang="en-US" altLang="zh-CN" dirty="0"/>
          </a:p>
          <a:p>
            <a:r>
              <a:rPr lang="zh-CN" altLang="en-US" dirty="0"/>
              <a:t>评估：将预测的结果与测试集的真实结果比对，评估模型预测的好与坏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C9ED1-12E8-4FB8-B644-F6B5E2D9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2E536-FC9F-4A06-BADA-62DC6F65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4560A-008F-40D2-86AC-411BC43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796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数据预处理：</a:t>
            </a:r>
            <a:r>
              <a:rPr kumimoji="1" lang="en-US" altLang="zh-CN" dirty="0"/>
              <a:t>One-hot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如果某个特征是类别型数据，如何将其映射为数值型数据：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例如：某列特征为“操作系统”，取值包括：</a:t>
            </a:r>
            <a:r>
              <a:rPr kumimoji="1" lang="en-US" altLang="zh-CN" dirty="0"/>
              <a:t>Win,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Linux,</a:t>
            </a:r>
            <a:r>
              <a:rPr kumimoji="1" lang="zh-CN" altLang="en-US" dirty="0"/>
              <a:t> </a:t>
            </a:r>
            <a:r>
              <a:rPr kumimoji="1" lang="en-US" altLang="zh-CN" dirty="0"/>
              <a:t>OSX.</a:t>
            </a:r>
          </a:p>
          <a:p>
            <a:r>
              <a:rPr kumimoji="1" lang="en-US" altLang="zh-CN" dirty="0"/>
              <a:t>One-hot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  <a:r>
              <a:rPr kumimoji="1" lang="zh-CN" altLang="en-US" dirty="0"/>
              <a:t>（独热编码）：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将每个特征变为一个长度为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的向量，向量中只有一位为</a:t>
            </a:r>
            <a:r>
              <a:rPr kumimoji="1" lang="en-US" altLang="zh-CN" dirty="0"/>
              <a:t>1.</a:t>
            </a:r>
          </a:p>
          <a:p>
            <a:pPr lvl="1"/>
            <a:r>
              <a:rPr kumimoji="1" lang="zh-CN" altLang="en-US" dirty="0"/>
              <a:t>例如：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77760"/>
              </p:ext>
            </p:extLst>
          </p:nvPr>
        </p:nvGraphicFramePr>
        <p:xfrm>
          <a:off x="1690357" y="2970496"/>
          <a:ext cx="10026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操作系统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Windows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Linux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OSX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36707"/>
              </p:ext>
            </p:extLst>
          </p:nvPr>
        </p:nvGraphicFramePr>
        <p:xfrm>
          <a:off x="4501661" y="2970496"/>
          <a:ext cx="28347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is_win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is_linux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is_osx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虚尾箭头 8"/>
          <p:cNvSpPr/>
          <p:nvPr/>
        </p:nvSpPr>
        <p:spPr>
          <a:xfrm>
            <a:off x="3069771" y="3450872"/>
            <a:ext cx="1055077" cy="52260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602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回归：模型评估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如何评估一个回归模型结果的好与坏？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预测值与真实值越接近说明模型效果越好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均方误差</a:t>
                </a:r>
                <a:r>
                  <a:rPr kumimoji="1" lang="en-US" altLang="zh-CN" dirty="0"/>
                  <a:t>(Mean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Squared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Error,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MSE)</a:t>
                </a:r>
                <a:r>
                  <a:rPr kumimoji="1" lang="zh-CN" altLang="en-US" dirty="0"/>
                  <a:t>：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𝑀𝑆𝐸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dirty="0" smtClean="0">
                            <a:latin typeface="Cambria Math" charset="0"/>
                          </a:rPr>
                          <m:t>𝒚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kumimoji="1" lang="zh-CN" altLang="en-US" b="0" i="1" dirty="0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1" i="1" dirty="0" smtClean="0">
                                <a:latin typeface="Cambria Math" charset="0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kumimoji="1" lang="en-US" altLang="zh-CN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 smtClean="0">
                                <a:latin typeface="Cambria Math" charset="0"/>
                              </a:rPr>
                              <m:t>𝒚</m:t>
                            </m:r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1" i="1" dirty="0" smtClean="0"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is-I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dirty="0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dirty="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kumimoji="1" lang="en-US" altLang="zh-CN" b="0" i="1" dirty="0" smtClean="0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551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多项式回归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多项式回归：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多项式回归可以转换为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多元线性回归</a:t>
                </a:r>
                <a:r>
                  <a:rPr kumimoji="1" lang="zh-CN" altLang="en-US" dirty="0"/>
                  <a:t>：将每个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 dirty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zh-CN" altLang="en-US" dirty="0"/>
                  <a:t>看成一个特征即可。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是超参数（</a:t>
                </a:r>
                <a:r>
                  <a:rPr kumimoji="1" lang="en-US" altLang="zh-CN" dirty="0"/>
                  <a:t>super-parameter</a:t>
                </a:r>
                <a:r>
                  <a:rPr kumimoji="1" lang="zh-CN" altLang="en-US" dirty="0"/>
                  <a:t>），需要手动调整。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69517" y="1576307"/>
                <a:ext cx="5851345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dirty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 dirty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 dirty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i="1" dirty="0">
                          <a:latin typeface="Cambria Math" charset="0"/>
                        </a:rPr>
                        <m:t>𝑥</m:t>
                      </m:r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+…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17" y="1576307"/>
                <a:ext cx="5851345" cy="468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356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B94BA26-996E-4E3D-A935-7825752389CB}"/>
              </a:ext>
            </a:extLst>
          </p:cNvPr>
          <p:cNvSpPr txBox="1">
            <a:spLocks/>
          </p:cNvSpPr>
          <p:nvPr/>
        </p:nvSpPr>
        <p:spPr bwMode="auto">
          <a:xfrm>
            <a:off x="755651" y="1052516"/>
            <a:ext cx="10668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2425" indent="-352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过拟合：如果数据有过多的特征，学习出来的模型可能会在训练集上“</a:t>
            </a:r>
            <a:r>
              <a:rPr kumimoji="1" lang="zh-CN" altLang="en-US" dirty="0">
                <a:solidFill>
                  <a:srgbClr val="FF0000"/>
                </a:solidFill>
              </a:rPr>
              <a:t>完美</a:t>
            </a:r>
            <a:r>
              <a:rPr kumimoji="1" lang="zh-CN" altLang="en-US" dirty="0"/>
              <a:t>”拟合，但对于测试集之外的数据则表现极差。</a:t>
            </a:r>
            <a:endParaRPr kumimoji="1" lang="en-US" altLang="zh-CN" dirty="0"/>
          </a:p>
          <a:p>
            <a:r>
              <a:rPr kumimoji="1" lang="zh-CN" altLang="en-US" dirty="0"/>
              <a:t>一般来说，过拟合表示在当前的数据规模上选择了过于复杂的模型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2" y="3256820"/>
            <a:ext cx="2960147" cy="197343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过拟合与正则化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10" y="3256819"/>
            <a:ext cx="2960147" cy="19734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16" y="3256819"/>
            <a:ext cx="2960147" cy="19734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6DF6CC3-80FA-4E22-AE87-111A8459A08A}"/>
              </a:ext>
            </a:extLst>
          </p:cNvPr>
          <p:cNvSpPr txBox="1"/>
          <p:nvPr/>
        </p:nvSpPr>
        <p:spPr>
          <a:xfrm>
            <a:off x="923922" y="5419288"/>
            <a:ext cx="296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欠拟合</a:t>
            </a:r>
            <a:r>
              <a:rPr lang="en-US" altLang="zh-CN" dirty="0"/>
              <a:t>(Underfit)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97B2FD-B689-4F20-AA7E-9FE00BE06238}"/>
              </a:ext>
            </a:extLst>
          </p:cNvPr>
          <p:cNvSpPr txBox="1"/>
          <p:nvPr/>
        </p:nvSpPr>
        <p:spPr>
          <a:xfrm>
            <a:off x="8085710" y="5419288"/>
            <a:ext cx="296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过拟合</a:t>
            </a:r>
            <a:r>
              <a:rPr lang="en-US" altLang="zh-CN" dirty="0"/>
              <a:t>(Overfit)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8DD817-169F-446A-9D68-16B3139D9F70}"/>
              </a:ext>
            </a:extLst>
          </p:cNvPr>
          <p:cNvSpPr txBox="1"/>
          <p:nvPr/>
        </p:nvSpPr>
        <p:spPr>
          <a:xfrm>
            <a:off x="923921" y="2597348"/>
            <a:ext cx="296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k=1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9312B2-4BB3-49DB-AC66-BBC929AC9802}"/>
              </a:ext>
            </a:extLst>
          </p:cNvPr>
          <p:cNvSpPr txBox="1"/>
          <p:nvPr/>
        </p:nvSpPr>
        <p:spPr>
          <a:xfrm>
            <a:off x="4504815" y="2597348"/>
            <a:ext cx="296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k=5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EE61D8-7E7E-4604-9D27-6D684C97703D}"/>
              </a:ext>
            </a:extLst>
          </p:cNvPr>
          <p:cNvSpPr txBox="1"/>
          <p:nvPr/>
        </p:nvSpPr>
        <p:spPr>
          <a:xfrm>
            <a:off x="8026400" y="2597347"/>
            <a:ext cx="296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k=9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23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BBC75-7127-4920-853C-5C193391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过拟合与正则化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29EEE-1411-480B-B8B2-E35E5FB7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如何解决过拟合问题？</a:t>
            </a:r>
            <a:endParaRPr lang="en-US" altLang="zh-CN" dirty="0"/>
          </a:p>
          <a:p>
            <a:pPr lvl="1"/>
            <a:r>
              <a:rPr lang="zh-CN" altLang="en-US" dirty="0"/>
              <a:t>获取更多的数据</a:t>
            </a:r>
            <a:endParaRPr lang="en-US" altLang="zh-CN" dirty="0"/>
          </a:p>
          <a:p>
            <a:pPr lvl="1"/>
            <a:r>
              <a:rPr lang="zh-CN" altLang="en-US" dirty="0"/>
              <a:t>使用更简单的模型或选取更少的特征</a:t>
            </a:r>
            <a:endParaRPr lang="en-US" altLang="zh-CN" dirty="0"/>
          </a:p>
          <a:p>
            <a:pPr lvl="1"/>
            <a:r>
              <a:rPr lang="zh-CN" altLang="en-US" dirty="0"/>
              <a:t>正则化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010DB-4E93-439B-B8B9-7AE63DC3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BA947-5600-46EF-8DB3-193E3E94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9E28F-117D-4C5A-8E63-1FE196C1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98B31-3ABF-4C01-9D2F-11C6CF2A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418E6-588F-4BA9-99DA-877BAED3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07CFC-4B29-45C9-9440-27BC2C24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A3925-FE23-4200-8DD7-A55F36F3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C628E-9AF1-48D1-AC54-3D530E61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122" name="Picture 2" descr="https://www.commitstrip.com/wp-content/uploads/2017/06/Strip-IA-construite-de-IF-english650-final.jpg">
            <a:extLst>
              <a:ext uri="{FF2B5EF4-FFF2-40B4-BE49-F238E27FC236}">
                <a16:creationId xmlns:a16="http://schemas.microsoft.com/office/drawing/2014/main" id="{4DF110C7-8D63-4D66-8762-40C57374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95" y="1089276"/>
            <a:ext cx="5299494" cy="493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59625E3-2CC6-4590-99B2-E66279F9DB23}"/>
              </a:ext>
            </a:extLst>
          </p:cNvPr>
          <p:cNvSpPr/>
          <p:nvPr/>
        </p:nvSpPr>
        <p:spPr>
          <a:xfrm>
            <a:off x="7010400" y="6034254"/>
            <a:ext cx="4215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http://www.commitstrip.com/en/2017/06/07/ai-inside/?</a:t>
            </a:r>
          </a:p>
        </p:txBody>
      </p:sp>
    </p:spTree>
    <p:extLst>
      <p:ext uri="{BB962C8B-B14F-4D97-AF65-F5344CB8AC3E}">
        <p14:creationId xmlns:p14="http://schemas.microsoft.com/office/powerpoint/2010/main" val="411131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75E97-A77B-49E8-B5D9-964F93E8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人工智能与机器学习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B7FE1-5355-4D9B-B1FB-527AD72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3D19A-5644-4860-B10A-2A8DEBCF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5CB6F-8159-4202-83F7-3D1F0122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BB02B-25CD-47DD-B20A-32CA7D6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026" name="Picture 2" descr="What's the difference between Artificial Intelligence (AI), Machine Learning, and Deep Learning? ">
            <a:extLst>
              <a:ext uri="{FF2B5EF4-FFF2-40B4-BE49-F238E27FC236}">
                <a16:creationId xmlns:a16="http://schemas.microsoft.com/office/drawing/2014/main" id="{49FA5ABC-542B-4875-A220-1DB242D2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 t="5817" r="2478" b="4315"/>
          <a:stretch/>
        </p:blipFill>
        <p:spPr bwMode="auto">
          <a:xfrm>
            <a:off x="1584656" y="1053306"/>
            <a:ext cx="8473744" cy="511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F47F0-F9F0-4384-A28D-2F7EA66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01DEF-B716-4266-9CFF-A80375B7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Arthur Samuel (1959). Machine Learning: Field of study that gives computers the ability to learn without being explicitly programmed.</a:t>
            </a:r>
          </a:p>
          <a:p>
            <a:pPr lvl="1"/>
            <a:r>
              <a:rPr lang="zh-CN" altLang="en-US" dirty="0"/>
              <a:t>“在不直接针对问题进行编程的情况下，赋予计算机学习能力的一个研究领域。”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Tom Mitchell (1998) Well-posed Learning Problem: A computer program is said to learn from experience E with respect to some task T and some performance measure P, if its performance on T, as measured by P, improves with experience E.</a:t>
            </a:r>
          </a:p>
          <a:p>
            <a:pPr lvl="1"/>
            <a:r>
              <a:rPr lang="zh-CN" altLang="en-US" dirty="0"/>
              <a:t>“对于某类任务</a:t>
            </a:r>
            <a:r>
              <a:rPr lang="en-US" altLang="zh-CN" dirty="0"/>
              <a:t>T</a:t>
            </a:r>
            <a:r>
              <a:rPr lang="zh-CN" altLang="en-US" dirty="0"/>
              <a:t>和性能度量</a:t>
            </a:r>
            <a:r>
              <a:rPr lang="en-US" altLang="zh-CN" dirty="0"/>
              <a:t>P</a:t>
            </a:r>
            <a:r>
              <a:rPr lang="zh-CN" altLang="en-US" dirty="0"/>
              <a:t>，如果一个计算机程序在</a:t>
            </a:r>
            <a:r>
              <a:rPr lang="en-US" altLang="zh-CN" dirty="0"/>
              <a:t>T</a:t>
            </a:r>
            <a:r>
              <a:rPr lang="zh-CN" altLang="en-US" dirty="0"/>
              <a:t>上以</a:t>
            </a:r>
            <a:r>
              <a:rPr lang="en-US" altLang="zh-CN" dirty="0"/>
              <a:t>P</a:t>
            </a:r>
            <a:r>
              <a:rPr lang="zh-CN" altLang="en-US" dirty="0"/>
              <a:t>衡量的性能随着经验</a:t>
            </a:r>
            <a:r>
              <a:rPr lang="en-US" altLang="zh-CN" dirty="0"/>
              <a:t>E</a:t>
            </a:r>
            <a:r>
              <a:rPr lang="zh-CN" altLang="en-US" dirty="0"/>
              <a:t>而自我完善，那么我们称这个计算机程序在从经验</a:t>
            </a:r>
            <a:r>
              <a:rPr lang="en-US" altLang="zh-CN" dirty="0"/>
              <a:t>E</a:t>
            </a:r>
            <a:r>
              <a:rPr lang="zh-CN" altLang="en-US" dirty="0"/>
              <a:t>学习。”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E74D4-2629-42B4-A639-65AD2231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C5854-4521-4BA4-812A-84224CC3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B5A36-C297-4A63-9508-0EB0F59E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35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AF670-A5A4-4402-B878-0D72BD26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2E9B-2346-4C80-B8CF-C4F95BB0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例如，你想买苹果，如何挑选出好吃的苹果？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非机器学习编程方式（直接针对问题进行编程）：</a:t>
            </a:r>
            <a:endParaRPr lang="en-US" altLang="zh-CN" dirty="0"/>
          </a:p>
          <a:p>
            <a:pPr lvl="1"/>
            <a:r>
              <a:rPr lang="zh-CN" altLang="en-US" dirty="0"/>
              <a:t>如果苹果颜色是红的，重量在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之间，产地在北方，那么它是好苹果，否则是坏苹果。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lvl="2"/>
            <a:r>
              <a:rPr lang="zh-CN" altLang="en-US" dirty="0"/>
              <a:t>很难考虑到所有的可能性</a:t>
            </a:r>
            <a:endParaRPr lang="en-US" altLang="zh-CN" dirty="0"/>
          </a:p>
          <a:p>
            <a:pPr lvl="2"/>
            <a:r>
              <a:rPr lang="zh-CN" altLang="en-US" dirty="0"/>
              <a:t>程序无法超越程序员</a:t>
            </a:r>
            <a:endParaRPr lang="en-US" altLang="zh-CN" dirty="0"/>
          </a:p>
          <a:p>
            <a:pPr lvl="2"/>
            <a:r>
              <a:rPr lang="zh-CN" altLang="en-US" dirty="0"/>
              <a:t>需要大量的人类工作以及专业知识</a:t>
            </a:r>
            <a:endParaRPr lang="en-US" altLang="zh-CN" dirty="0"/>
          </a:p>
          <a:p>
            <a:pPr lvl="2"/>
            <a:r>
              <a:rPr lang="zh-CN" altLang="en-US" dirty="0"/>
              <a:t>同类型但不同问题的规则不同</a:t>
            </a:r>
            <a:endParaRPr lang="en-US" altLang="zh-CN" dirty="0"/>
          </a:p>
          <a:p>
            <a:r>
              <a:rPr lang="zh-CN" altLang="en-US" dirty="0"/>
              <a:t>机器学习的编程方式：程序考虑许多规律，通过</a:t>
            </a:r>
            <a:r>
              <a:rPr lang="zh-CN" altLang="en-US" b="1" dirty="0"/>
              <a:t>数据</a:t>
            </a:r>
            <a:r>
              <a:rPr lang="zh-CN" altLang="en-US" dirty="0"/>
              <a:t>找出表现最好的规律来作为结果。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7F895-C717-496A-B177-F8F0AA7A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4A687-EC6D-400B-9A11-BD0B0460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4A806-D958-4E7E-9F65-B19FF015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D12D45B-71E3-473A-9FD4-BDB875D0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99287"/>
              </p:ext>
            </p:extLst>
          </p:nvPr>
        </p:nvGraphicFramePr>
        <p:xfrm>
          <a:off x="1338246" y="1471644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0xf20221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河北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0xee2e1f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38CFB-0345-441B-AD1A-0A415250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CA06F-A0A4-4646-941C-486BB210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AE77E-B6CF-4BD1-87D3-6C123055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8DCE8-899D-4052-91B3-B72D127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ED0D80-61B1-4050-811E-8C2BBF74C98C}"/>
              </a:ext>
            </a:extLst>
          </p:cNvPr>
          <p:cNvSpPr/>
          <p:nvPr/>
        </p:nvSpPr>
        <p:spPr>
          <a:xfrm>
            <a:off x="8730322" y="176832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22">
            <a:extLst>
              <a:ext uri="{FF2B5EF4-FFF2-40B4-BE49-F238E27FC236}">
                <a16:creationId xmlns:a16="http://schemas.microsoft.com/office/drawing/2014/main" id="{3195B14A-0E3B-43EE-AB34-14218035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413" y="1561048"/>
            <a:ext cx="931280" cy="1051432"/>
          </a:xfrm>
          <a:prstGeom prst="rect">
            <a:avLst/>
          </a:prstGeom>
        </p:spPr>
      </p:pic>
      <p:pic>
        <p:nvPicPr>
          <p:cNvPr id="23" name="圖片 23">
            <a:extLst>
              <a:ext uri="{FF2B5EF4-FFF2-40B4-BE49-F238E27FC236}">
                <a16:creationId xmlns:a16="http://schemas.microsoft.com/office/drawing/2014/main" id="{2A883490-DCBE-4E53-9929-31FEA0EE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413" y="2817823"/>
            <a:ext cx="899978" cy="1075096"/>
          </a:xfrm>
          <a:prstGeom prst="rect">
            <a:avLst/>
          </a:prstGeom>
        </p:spPr>
      </p:pic>
      <p:sp>
        <p:nvSpPr>
          <p:cNvPr id="24" name="文字方塊 24">
            <a:extLst>
              <a:ext uri="{FF2B5EF4-FFF2-40B4-BE49-F238E27FC236}">
                <a16:creationId xmlns:a16="http://schemas.microsoft.com/office/drawing/2014/main" id="{C0263DDF-1D6D-4FA1-8F3D-8A2BC3A63611}"/>
              </a:ext>
            </a:extLst>
          </p:cNvPr>
          <p:cNvSpPr txBox="1"/>
          <p:nvPr/>
        </p:nvSpPr>
        <p:spPr>
          <a:xfrm>
            <a:off x="8736113" y="3182627"/>
            <a:ext cx="93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25">
            <a:extLst>
              <a:ext uri="{FF2B5EF4-FFF2-40B4-BE49-F238E27FC236}">
                <a16:creationId xmlns:a16="http://schemas.microsoft.com/office/drawing/2014/main" id="{7A8B5F87-28B9-4BCD-92F3-F5B2BEB6FBE7}"/>
              </a:ext>
            </a:extLst>
          </p:cNvPr>
          <p:cNvSpPr txBox="1"/>
          <p:nvPr/>
        </p:nvSpPr>
        <p:spPr>
          <a:xfrm>
            <a:off x="8730322" y="4458370"/>
            <a:ext cx="107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26">
            <a:extLst>
              <a:ext uri="{FF2B5EF4-FFF2-40B4-BE49-F238E27FC236}">
                <a16:creationId xmlns:a16="http://schemas.microsoft.com/office/drawing/2014/main" id="{DC98FF27-FDDE-4A3A-A4C7-DC5ABF2A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14" y="4098262"/>
            <a:ext cx="915693" cy="1181883"/>
          </a:xfrm>
          <a:prstGeom prst="rect">
            <a:avLst/>
          </a:prstGeom>
        </p:spPr>
      </p:pic>
      <p:pic>
        <p:nvPicPr>
          <p:cNvPr id="27" name="圖片 3">
            <a:extLst>
              <a:ext uri="{FF2B5EF4-FFF2-40B4-BE49-F238E27FC236}">
                <a16:creationId xmlns:a16="http://schemas.microsoft.com/office/drawing/2014/main" id="{09096899-FF6D-429A-92C8-9E7E8F3BE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772025" y="2164261"/>
            <a:ext cx="1323975" cy="2247900"/>
          </a:xfrm>
          <a:prstGeom prst="rect">
            <a:avLst/>
          </a:prstGeom>
        </p:spPr>
      </p:pic>
      <p:sp>
        <p:nvSpPr>
          <p:cNvPr id="28" name="文字方塊 15">
            <a:extLst>
              <a:ext uri="{FF2B5EF4-FFF2-40B4-BE49-F238E27FC236}">
                <a16:creationId xmlns:a16="http://schemas.microsoft.com/office/drawing/2014/main" id="{D6B06996-B3AF-40BA-BC93-895C80DEA802}"/>
              </a:ext>
            </a:extLst>
          </p:cNvPr>
          <p:cNvSpPr txBox="1"/>
          <p:nvPr/>
        </p:nvSpPr>
        <p:spPr>
          <a:xfrm>
            <a:off x="8118402" y="5378701"/>
            <a:ext cx="146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大量图片</a:t>
            </a:r>
            <a:endParaRPr lang="zh-TW" altLang="en-US" sz="2400" dirty="0"/>
          </a:p>
        </p:txBody>
      </p:sp>
      <p:sp>
        <p:nvSpPr>
          <p:cNvPr id="29" name="文字方塊 16">
            <a:extLst>
              <a:ext uri="{FF2B5EF4-FFF2-40B4-BE49-F238E27FC236}">
                <a16:creationId xmlns:a16="http://schemas.microsoft.com/office/drawing/2014/main" id="{5B9ED6F4-0637-41F0-B528-3B15CCE91C64}"/>
              </a:ext>
            </a:extLst>
          </p:cNvPr>
          <p:cNvSpPr txBox="1"/>
          <p:nvPr/>
        </p:nvSpPr>
        <p:spPr>
          <a:xfrm>
            <a:off x="5090474" y="5392414"/>
            <a:ext cx="84841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</a:t>
            </a:r>
            <a:endParaRPr lang="zh-TW" altLang="en-US" sz="2400" dirty="0"/>
          </a:p>
        </p:txBody>
      </p:sp>
      <p:cxnSp>
        <p:nvCxnSpPr>
          <p:cNvPr id="30" name="直線單箭頭接點 18">
            <a:extLst>
              <a:ext uri="{FF2B5EF4-FFF2-40B4-BE49-F238E27FC236}">
                <a16:creationId xmlns:a16="http://schemas.microsoft.com/office/drawing/2014/main" id="{ED0F6F3D-4FF8-4672-8160-FE272B188CFB}"/>
              </a:ext>
            </a:extLst>
          </p:cNvPr>
          <p:cNvCxnSpPr/>
          <p:nvPr/>
        </p:nvCxnSpPr>
        <p:spPr>
          <a:xfrm flipH="1" flipV="1">
            <a:off x="5461849" y="4412161"/>
            <a:ext cx="0" cy="980253"/>
          </a:xfrm>
          <a:prstGeom prst="straightConnector1">
            <a:avLst/>
          </a:prstGeom>
          <a:ln w="38100">
            <a:solidFill>
              <a:srgbClr val="00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箭號 (下彎) 19">
            <a:extLst>
              <a:ext uri="{FF2B5EF4-FFF2-40B4-BE49-F238E27FC236}">
                <a16:creationId xmlns:a16="http://schemas.microsoft.com/office/drawing/2014/main" id="{03211EF6-E77F-414F-8999-D781D4FE443A}"/>
              </a:ext>
            </a:extLst>
          </p:cNvPr>
          <p:cNvSpPr/>
          <p:nvPr/>
        </p:nvSpPr>
        <p:spPr>
          <a:xfrm rot="20016909">
            <a:off x="3236736" y="1946188"/>
            <a:ext cx="1498166" cy="700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弧形箭號 (下彎) 20">
            <a:extLst>
              <a:ext uri="{FF2B5EF4-FFF2-40B4-BE49-F238E27FC236}">
                <a16:creationId xmlns:a16="http://schemas.microsoft.com/office/drawing/2014/main" id="{27529EEB-049E-4AEE-A4B4-EFBED607850D}"/>
              </a:ext>
            </a:extLst>
          </p:cNvPr>
          <p:cNvSpPr/>
          <p:nvPr/>
        </p:nvSpPr>
        <p:spPr>
          <a:xfrm rot="9648183">
            <a:off x="3478002" y="4714725"/>
            <a:ext cx="1596844" cy="669147"/>
          </a:xfrm>
          <a:prstGeom prst="curvedDownArrow">
            <a:avLst>
              <a:gd name="adj1" fmla="val 25000"/>
              <a:gd name="adj2" fmla="val 505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文字方塊 17">
            <a:extLst>
              <a:ext uri="{FF2B5EF4-FFF2-40B4-BE49-F238E27FC236}">
                <a16:creationId xmlns:a16="http://schemas.microsoft.com/office/drawing/2014/main" id="{0903127E-3CE9-4CCF-8ED3-A932FB7C3B6F}"/>
              </a:ext>
            </a:extLst>
          </p:cNvPr>
          <p:cNvSpPr txBox="1"/>
          <p:nvPr/>
        </p:nvSpPr>
        <p:spPr>
          <a:xfrm>
            <a:off x="4453971" y="1306656"/>
            <a:ext cx="239931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Learning ......</a:t>
            </a:r>
            <a:endParaRPr lang="zh-TW" altLang="en-US" sz="2400" dirty="0"/>
          </a:p>
        </p:txBody>
      </p:sp>
      <p:pic>
        <p:nvPicPr>
          <p:cNvPr id="34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5433C88E-CA93-4C19-B5C4-B268A4F1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14" y="2951049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14">
            <a:extLst>
              <a:ext uri="{FF2B5EF4-FFF2-40B4-BE49-F238E27FC236}">
                <a16:creationId xmlns:a16="http://schemas.microsoft.com/office/drawing/2014/main" id="{6B9AE08C-3526-4F30-A792-29BD20283793}"/>
              </a:ext>
            </a:extLst>
          </p:cNvPr>
          <p:cNvSpPr txBox="1"/>
          <p:nvPr/>
        </p:nvSpPr>
        <p:spPr>
          <a:xfrm>
            <a:off x="1289815" y="4037907"/>
            <a:ext cx="297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This is </a:t>
            </a:r>
            <a:r>
              <a:rPr lang="en-US" altLang="zh-CN" sz="2800" dirty="0"/>
              <a:t>a</a:t>
            </a:r>
            <a:r>
              <a:rPr lang="en-US" altLang="zh-TW" sz="2800" dirty="0"/>
              <a:t> "cat"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33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8" grpId="0"/>
      <p:bldP spid="31" grpId="0" animBg="1"/>
      <p:bldP spid="32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643E1-7647-4208-BA5E-8F558C7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机器学习≈程序通过数据找出最正确的规律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A032E-57EF-444C-9DE4-98A6B647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机器学习的目的就是找到问题的规律（函数）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语音识别：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图像识别：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围棋</a:t>
            </a:r>
            <a:r>
              <a:rPr lang="en-US" altLang="zh-CN" dirty="0"/>
              <a:t>AI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58633-8D37-4388-B282-4E83E283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C7178-14EB-4109-B0FC-CE51882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CE0CF-4AED-47E2-8168-A4391E23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6CBF1C74-A606-403D-B03C-CDE8AEF3792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63058" y="239052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39052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8">
            <a:extLst>
              <a:ext uri="{FF2B5EF4-FFF2-40B4-BE49-F238E27FC236}">
                <a16:creationId xmlns:a16="http://schemas.microsoft.com/office/drawing/2014/main" id="{86F09955-8ADC-4760-A3EE-D5CC28A0526E}"/>
              </a:ext>
            </a:extLst>
          </p:cNvPr>
          <p:cNvSpPr txBox="1"/>
          <p:nvPr/>
        </p:nvSpPr>
        <p:spPr>
          <a:xfrm>
            <a:off x="5685757" y="2359341"/>
            <a:ext cx="272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pic>
        <p:nvPicPr>
          <p:cNvPr id="9" name="圖片 11">
            <a:extLst>
              <a:ext uri="{FF2B5EF4-FFF2-40B4-BE49-F238E27FC236}">
                <a16:creationId xmlns:a16="http://schemas.microsoft.com/office/drawing/2014/main" id="{C6AB4598-5943-4A21-AA07-865D97A847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334055"/>
            <a:ext cx="2921108" cy="516844"/>
          </a:xfrm>
          <a:prstGeom prst="rect">
            <a:avLst/>
          </a:prstGeom>
        </p:spPr>
      </p:pic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905F5424-ADB9-4D8E-8423-2B5950B53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64485"/>
              </p:ext>
            </p:extLst>
          </p:nvPr>
        </p:nvGraphicFramePr>
        <p:xfrm>
          <a:off x="1863057" y="3420012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3420012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7">
            <a:extLst>
              <a:ext uri="{FF2B5EF4-FFF2-40B4-BE49-F238E27FC236}">
                <a16:creationId xmlns:a16="http://schemas.microsoft.com/office/drawing/2014/main" id="{389CB547-3633-486B-BFE0-673AECDBA2AA}"/>
              </a:ext>
            </a:extLst>
          </p:cNvPr>
          <p:cNvSpPr txBox="1"/>
          <p:nvPr/>
        </p:nvSpPr>
        <p:spPr>
          <a:xfrm>
            <a:off x="5685757" y="3388589"/>
            <a:ext cx="129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“Cat”</a:t>
            </a:r>
            <a:endParaRPr lang="zh-TW" altLang="en-US" sz="2800" dirty="0"/>
          </a:p>
        </p:txBody>
      </p:sp>
      <p:pic>
        <p:nvPicPr>
          <p:cNvPr id="12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01A4C000-ACF8-43CF-91CB-081E28A7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99" y="3275055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8E14440-161E-470A-BB36-DE87ED092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0283"/>
              </p:ext>
            </p:extLst>
          </p:nvPr>
        </p:nvGraphicFramePr>
        <p:xfrm>
          <a:off x="1863057" y="4651178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方程式" r:id="rId8" imgW="1790640" imgH="215640" progId="Equation.3">
                  <p:embed/>
                </p:oleObj>
              </mc:Choice>
              <mc:Fallback>
                <p:oleObj name="方程式" r:id="rId8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4651178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9">
            <a:extLst>
              <a:ext uri="{FF2B5EF4-FFF2-40B4-BE49-F238E27FC236}">
                <a16:creationId xmlns:a16="http://schemas.microsoft.com/office/drawing/2014/main" id="{5B375907-9A8C-4D88-8995-A50C64906A53}"/>
              </a:ext>
            </a:extLst>
          </p:cNvPr>
          <p:cNvSpPr txBox="1"/>
          <p:nvPr/>
        </p:nvSpPr>
        <p:spPr>
          <a:xfrm>
            <a:off x="5685758" y="4593489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“5-5”</a:t>
            </a:r>
            <a:endParaRPr lang="zh-TW" altLang="en-US" sz="2800" dirty="0"/>
          </a:p>
        </p:txBody>
      </p:sp>
      <p:pic>
        <p:nvPicPr>
          <p:cNvPr id="15" name="Picture 2" descr="http://y2.ifengimg.com/a/2016_11/2c7ef418c729099.jpg">
            <a:extLst>
              <a:ext uri="{FF2B5EF4-FFF2-40B4-BE49-F238E27FC236}">
                <a16:creationId xmlns:a16="http://schemas.microsoft.com/office/drawing/2014/main" id="{0F5019D2-D980-4F1C-92A4-0A7FF1F6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5" y="4476642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12449</TotalTime>
  <Words>2411</Words>
  <Application>Microsoft Office PowerPoint</Application>
  <PresentationFormat>宽屏</PresentationFormat>
  <Paragraphs>500</Paragraphs>
  <Slides>36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方程式</vt:lpstr>
      <vt:lpstr>机器学习入门</vt:lpstr>
      <vt:lpstr>第一章：什么是机器学习</vt:lpstr>
      <vt:lpstr>人工智能时代？</vt:lpstr>
      <vt:lpstr>人工智能时代？</vt:lpstr>
      <vt:lpstr>人工智能与机器学习</vt:lpstr>
      <vt:lpstr>什么是机器学习？</vt:lpstr>
      <vt:lpstr>什么是机器学习？</vt:lpstr>
      <vt:lpstr>什么是机器学习？</vt:lpstr>
      <vt:lpstr>机器学习≈程序通过数据找出最正确的规律</vt:lpstr>
      <vt:lpstr>机器学习大致框架</vt:lpstr>
      <vt:lpstr>机器学习大致框架</vt:lpstr>
      <vt:lpstr>机器学习包括哪些？</vt:lpstr>
      <vt:lpstr>监督学习与非监督学习</vt:lpstr>
      <vt:lpstr>为什么需要学习机器学习？</vt:lpstr>
      <vt:lpstr>机器学习与数学</vt:lpstr>
      <vt:lpstr>参考资料</vt:lpstr>
      <vt:lpstr>第二章：回归</vt:lpstr>
      <vt:lpstr>一元线性回归：房价预测</vt:lpstr>
      <vt:lpstr>一元线性回归：模型选择</vt:lpstr>
      <vt:lpstr>一元线性回归：损失函数</vt:lpstr>
      <vt:lpstr>一元线性回归：小结</vt:lpstr>
      <vt:lpstr>一元线性回归：如何学习出合适的参数</vt:lpstr>
      <vt:lpstr>一元线性回归：梯度下降</vt:lpstr>
      <vt:lpstr>一元线性回归：梯度下降</vt:lpstr>
      <vt:lpstr>一元线性回归：学习率</vt:lpstr>
      <vt:lpstr>一元线性回归：梯度下降*</vt:lpstr>
      <vt:lpstr>多元线性回归</vt:lpstr>
      <vt:lpstr>多元线性回归</vt:lpstr>
      <vt:lpstr>多元线性回归：正规方程法</vt:lpstr>
      <vt:lpstr>多元线性回归：梯度下降法与正规方程法</vt:lpstr>
      <vt:lpstr>线性回归：框架</vt:lpstr>
      <vt:lpstr>数据预处理：One-hot Encoding</vt:lpstr>
      <vt:lpstr>回归：模型评估</vt:lpstr>
      <vt:lpstr>多项式回归</vt:lpstr>
      <vt:lpstr>过拟合与正则化</vt:lpstr>
      <vt:lpstr>过拟合与正则化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赵天宇</dc:creator>
  <cp:lastModifiedBy>赵天宇</cp:lastModifiedBy>
  <cp:revision>523</cp:revision>
  <dcterms:created xsi:type="dcterms:W3CDTF">2016-12-14T02:29:00Z</dcterms:created>
  <dcterms:modified xsi:type="dcterms:W3CDTF">2018-07-07T16:46:00Z</dcterms:modified>
</cp:coreProperties>
</file>