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7" r:id="rId27"/>
    <p:sldId id="366" r:id="rId28"/>
    <p:sldId id="36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5" autoAdjust="0"/>
    <p:restoredTop sz="88987" autoAdjust="0"/>
  </p:normalViewPr>
  <p:slideViewPr>
    <p:cSldViewPr snapToGrid="0">
      <p:cViewPr>
        <p:scale>
          <a:sx n="136" d="100"/>
          <a:sy n="136" d="100"/>
        </p:scale>
        <p:origin x="1168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2018年7月5日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2018年7月5日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2018年7月5日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4.wmf"/><Relationship Id="rId8" Type="http://schemas.openxmlformats.org/officeDocument/2006/relationships/image" Target="../media/image9.jpe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image" Target="../media/image9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image" Target="../media/image11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jpeg"/><Relationship Id="rId8" Type="http://schemas.openxmlformats.org/officeDocument/2006/relationships/oleObject" Target="../embeddings/oleObject3.bin"/><Relationship Id="rId9" Type="http://schemas.openxmlformats.org/officeDocument/2006/relationships/image" Target="../media/image12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="" xmlns:a16="http://schemas.microsoft.com/office/drawing/2014/main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="" xmlns:a16="http://schemas.microsoft.com/office/drawing/2014/main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</a:t>
            </a:r>
            <a:endParaRPr lang="en-US" altLang="zh-CN" sz="2400" dirty="0"/>
          </a:p>
          <a:p>
            <a:pPr algn="ctr"/>
            <a:r>
              <a:rPr lang="zh-CN" altLang="en-US" sz="2400" dirty="0"/>
              <a:t>函数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="" xmlns:a16="http://schemas.microsoft.com/office/drawing/2014/main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="" xmlns:a16="http://schemas.microsoft.com/office/drawing/2014/main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="" xmlns:a16="http://schemas.microsoft.com/office/drawing/2014/main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="" xmlns:a16="http://schemas.microsoft.com/office/drawing/2014/main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="" xmlns:a16="http://schemas.microsoft.com/office/drawing/2014/main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="" xmlns:a16="http://schemas.microsoft.com/office/drawing/2014/main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="" xmlns:a16="http://schemas.microsoft.com/office/drawing/2014/main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="" xmlns:a16="http://schemas.microsoft.com/office/drawing/2014/main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="" xmlns:a16="http://schemas.microsoft.com/office/drawing/2014/main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表现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="" xmlns:a16="http://schemas.microsoft.com/office/drawing/2014/main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="" xmlns:a16="http://schemas.microsoft.com/office/drawing/2014/main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="" xmlns:a16="http://schemas.microsoft.com/office/drawing/2014/main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更好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="" xmlns:a16="http://schemas.microsoft.com/office/drawing/2014/main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="" xmlns:a16="http://schemas.microsoft.com/office/drawing/2014/main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="" xmlns:a16="http://schemas.microsoft.com/office/drawing/2014/main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="" xmlns:a16="http://schemas.microsoft.com/office/drawing/2014/main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="" xmlns:a16="http://schemas.microsoft.com/office/drawing/2014/main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="" xmlns:a16="http://schemas.microsoft.com/office/drawing/2014/main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="" xmlns:a16="http://schemas.microsoft.com/office/drawing/2014/main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一系列函数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="" xmlns:a16="http://schemas.microsoft.com/office/drawing/2014/main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="" xmlns:a16="http://schemas.microsoft.com/office/drawing/2014/main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模型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="" xmlns:a16="http://schemas.microsoft.com/office/drawing/2014/main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训练集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="" xmlns:a16="http://schemas.microsoft.com/office/drawing/2014/main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函数的表现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="" xmlns:a16="http://schemas.microsoft.com/office/drawing/2014/main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="" xmlns:a16="http://schemas.microsoft.com/office/drawing/2014/main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="" xmlns:a16="http://schemas.microsoft.com/office/drawing/2014/main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="" xmlns:a16="http://schemas.microsoft.com/office/drawing/2014/main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="" xmlns:a16="http://schemas.microsoft.com/office/drawing/2014/main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="" xmlns:a16="http://schemas.microsoft.com/office/drawing/2014/main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="" xmlns:a16="http://schemas.microsoft.com/office/drawing/2014/main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="" xmlns:a16="http://schemas.microsoft.com/office/drawing/2014/main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="" xmlns:a16="http://schemas.microsoft.com/office/drawing/2014/main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选择表现最好的函数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="" xmlns:a16="http://schemas.microsoft.com/office/drawing/2014/main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="" xmlns:a16="http://schemas.microsoft.com/office/drawing/2014/main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</a:t>
            </a:r>
            <a:r>
              <a:rPr lang="zh-CN" altLang="en-US" sz="2400" dirty="0" smtClean="0"/>
              <a:t>  使用</a:t>
            </a:r>
            <a:endParaRPr lang="en-US" altLang="zh-TW" sz="2400" dirty="0"/>
          </a:p>
        </p:txBody>
      </p:sp>
      <p:cxnSp>
        <p:nvCxnSpPr>
          <p:cNvPr id="24" name="直線單箭頭接點 40">
            <a:extLst>
              <a:ext uri="{FF2B5EF4-FFF2-40B4-BE49-F238E27FC236}">
                <a16:creationId xmlns="" xmlns:a16="http://schemas.microsoft.com/office/drawing/2014/main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="" xmlns:a16="http://schemas.microsoft.com/office/drawing/2014/main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="" xmlns:a16="http://schemas.microsoft.com/office/drawing/2014/main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="" xmlns:a16="http://schemas.microsoft.com/office/drawing/2014/main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="" xmlns:a16="http://schemas.microsoft.com/office/drawing/2014/main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="" xmlns:a16="http://schemas.microsoft.com/office/drawing/2014/main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训练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="" xmlns:a16="http://schemas.microsoft.com/office/drawing/2014/main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测试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="" xmlns:a16="http://schemas.microsoft.com/office/drawing/2014/main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="" xmlns:a16="http://schemas.microsoft.com/office/drawing/2014/main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="" xmlns:a16="http://schemas.microsoft.com/office/drawing/2014/main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="" xmlns:a16="http://schemas.microsoft.com/office/drawing/2014/main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="" xmlns:a16="http://schemas.microsoft.com/office/drawing/2014/main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="" xmlns:a16="http://schemas.microsoft.com/office/drawing/2014/main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="" xmlns:a16="http://schemas.microsoft.com/office/drawing/2014/main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="" xmlns:a16="http://schemas.microsoft.com/office/drawing/2014/main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="" xmlns:a16="http://schemas.microsoft.com/office/drawing/2014/main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="" xmlns:a16="http://schemas.microsoft.com/office/drawing/2014/main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="" xmlns:a16="http://schemas.microsoft.com/office/drawing/2014/main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="" xmlns:a16="http://schemas.microsoft.com/office/drawing/2014/main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="" xmlns:a16="http://schemas.microsoft.com/office/drawing/2014/main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="" xmlns:a16="http://schemas.microsoft.com/office/drawing/2014/main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="" xmlns:a16="http://schemas.microsoft.com/office/drawing/2014/main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="" xmlns:a16="http://schemas.microsoft.com/office/drawing/2014/main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="" xmlns:a16="http://schemas.microsoft.com/office/drawing/2014/main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="" xmlns:a16="http://schemas.microsoft.com/office/drawing/2014/main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="" xmlns:a16="http://schemas.microsoft.com/office/drawing/2014/main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="" xmlns:a16="http://schemas.microsoft.com/office/drawing/2014/main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="" xmlns:a16="http://schemas.microsoft.com/office/drawing/2014/main" id="{9A636946-A956-43FD-9D29-8526A6B369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</p:spPr>
            <p:txBody>
              <a:bodyPr anchor="ctr"/>
              <a:lstStyle/>
              <a:p>
                <a:r>
                  <a:rPr lang="zh-CN" altLang="en-US" dirty="0"/>
                  <a:t>监督学习：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已知的数据有</a:t>
                </a:r>
                <a:r>
                  <a:rPr lang="zh-CN" altLang="en-US" b="1" dirty="0"/>
                  <a:t>正确结果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回归：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预测的输出是</a:t>
                </a:r>
                <a:r>
                  <a:rPr lang="zh-CN" altLang="en-US" b="1" dirty="0"/>
                  <a:t>连续值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符号表示：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/>
                  <a:t>表示为向量</a:t>
                </a:r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  <a:blipFill>
                <a:blip r:embed="rId2"/>
                <a:stretch>
                  <a:fillRect l="-1121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="" xmlns:a16="http://schemas.microsoft.com/office/drawing/2014/main" id="{3522E053-E523-498D-8B06-C20AB220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="" xmlns:a16="http://schemas.microsoft.com/office/drawing/2014/main" id="{EB980026-D29F-4C6E-9BFC-18210325D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43242"/>
              </p:ext>
            </p:extLst>
          </p:nvPr>
        </p:nvGraphicFramePr>
        <p:xfrm>
          <a:off x="8224646" y="4284794"/>
          <a:ext cx="242556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783">
                  <a:extLst>
                    <a:ext uri="{9D8B030D-6E8A-4147-A177-3AD203B41FA5}">
                      <a16:colId xmlns="" xmlns:a16="http://schemas.microsoft.com/office/drawing/2014/main" val="849694925"/>
                    </a:ext>
                  </a:extLst>
                </a:gridCol>
                <a:gridCol w="1212783">
                  <a:extLst>
                    <a:ext uri="{9D8B030D-6E8A-4147-A177-3AD203B41FA5}">
                      <a16:colId xmlns="" xmlns:a16="http://schemas.microsoft.com/office/drawing/2014/main" val="20325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面积 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房价 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0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72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30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55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17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F6CFFB-B21D-4816-8B60-4F694DE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一元线性回归：模型选择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5B2897-6538-42C2-ACB0-1A31F84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14B425A-3171-4E97-89FA-80AFA74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15C4534-974F-4C9E-B28B-699F862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="" xmlns:a16="http://schemas.microsoft.com/office/drawing/2014/main" id="{BD0E0E32-A568-44E3-89AF-900661C8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 smtClean="0"/>
                  <a:t>假设：输出与输入之间的关系是线性的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模型</a:t>
                </a:r>
                <a:r>
                  <a:rPr lang="zh-CN" altLang="en-US" b="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1" dirty="0"/>
                  <a:t>是参数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模型选择：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参数选取不同值时，对应不同函数。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哪个函数的表现最好？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如何选择出最好的函数？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0E0E32-A568-44E3-89AF-900661C8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14">
            <a:extLst>
              <a:ext uri="{FF2B5EF4-FFF2-40B4-BE49-F238E27FC236}">
                <a16:creationId xmlns="" xmlns:a16="http://schemas.microsoft.com/office/drawing/2014/main" id="{CA915622-2D59-44FD-B4E4-7AD11D2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B8EA0638-0410-4EC6-84F4-1A23C7402721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9667FD76-2C8E-4BD3-B647-AA153E470261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430E730C-2EF6-476D-B193-EB414A1C87EE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20F6F0-C510-4BBE-89E6-A8C9A8A5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一元线性回归：损失函数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68605A4-A425-4CD5-8D59-3ADEED6DE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如何选择参数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对于训练数据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尽可能接近。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残差</a:t>
                </a:r>
                <a:r>
                  <a:rPr lang="zh-CN" altLang="en-US" dirty="0"/>
                  <a:t>：预测值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与真实值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的差。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最小二乘法：使所有残差的平方和最小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损失</a:t>
                </a:r>
                <a:r>
                  <a:rPr lang="zh-CN" altLang="en-US" dirty="0" smtClean="0"/>
                  <a:t>函数（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使损失函数最小的参数值即为最好的参数选择，这一过程就是模型的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训练</a:t>
                </a:r>
                <a:r>
                  <a:rPr lang="zh-CN" altLang="en-US" dirty="0"/>
                  <a:t>过程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线性回归就是根据损失函数的定义来学习出最佳的参数。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8605A4-A425-4CD5-8D59-3ADEED6D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7913FA6-F7A2-4197-B8DA-F29481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5823841-CED2-4B9C-8F0A-FE5DBE6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0AF170-3554-43A2-BA79-E5FF54F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内容占位符 14">
            <a:extLst>
              <a:ext uri="{FF2B5EF4-FFF2-40B4-BE49-F238E27FC236}">
                <a16:creationId xmlns="" xmlns:a16="http://schemas.microsoft.com/office/drawing/2014/main" id="{9AFCF1CC-4784-410E-B4A4-0CEA25C2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993906AA-D657-4AAA-8F8D-DC8087721264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5B6D09FB-D13D-47E9-A513-50281374E973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823F8C7-6F36-48A0-A850-97D4586184C8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0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一元线性回归：小结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dirty="0" smtClean="0"/>
              </a:p>
              <a:p>
                <a:r>
                  <a:rPr kumimoji="1" lang="zh-CN" altLang="en-US" sz="2800" dirty="0" smtClean="0"/>
                  <a:t>假设：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𝑤𝑥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+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 smtClean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参数：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 smtClean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sz="2800" dirty="0" smtClean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目标：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arg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kumimoji="1" lang="zh-CN" altLang="en-US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0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一元线性回归：如何学习出合适的参数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 smtClean="0"/>
                  <a:t>想象你站在一个山谷的某个位置，你的目的是走到谷底，应该怎么走？</a:t>
                </a:r>
                <a:endParaRPr kumimoji="1" lang="en-US" altLang="zh-CN" dirty="0"/>
              </a:p>
              <a:p>
                <a:r>
                  <a:rPr kumimoji="1" lang="zh-CN" altLang="en-US" dirty="0" smtClean="0"/>
                  <a:t>类似地，损失函数就像山谷，初始时随机选取参数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就像你在山谷中的初始位置，最终要得到的使损失函数最小的参数取值就像山谷的谷底。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梯度下降：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梯度：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，表示函数</a:t>
                </a:r>
                <a:r>
                  <a:rPr lang="zh-CN" altLang="en-US" dirty="0"/>
                  <a:t>在该点处沿着该</a:t>
                </a:r>
                <a:r>
                  <a:rPr lang="zh-CN" altLang="en-US" dirty="0" smtClean="0"/>
                  <a:t>方向变化</a:t>
                </a:r>
                <a:r>
                  <a:rPr lang="zh-CN" altLang="en-US" dirty="0"/>
                  <a:t>最快，变化率最</a:t>
                </a:r>
                <a:r>
                  <a:rPr lang="zh-CN" altLang="en-US" dirty="0" smtClean="0"/>
                  <a:t>大。</a:t>
                </a:r>
                <a:endParaRPr lang="en-US" altLang="zh-CN" dirty="0" smtClean="0"/>
              </a:p>
              <a:p>
                <a:pPr lvl="1"/>
                <a:r>
                  <a:rPr kumimoji="1" lang="zh-CN" altLang="en-US" dirty="0" smtClean="0"/>
                  <a:t>想象把一个小球放到一个山谷中的位置，该小球滚动的方向的相反方向就是该点的梯度。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一元线性回归：梯度下降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 smtClean="0"/>
                  <a:t>梯度下降算法：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初始时随机参数取值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循环：每次迭代沿负梯度方向“迈一小步”，更新参数值，使得损失函数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的值下降</a:t>
                </a:r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𝑤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𝑏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=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𝑤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sym typeface="Wingdings"/>
                          </a:rPr>
                          <m:t>𝑏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−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⋅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𝛻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。（⍺被称为学习率）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当损失函数达到最小值的时候（两次迭代的损失函数的差小于一定的阈值），结束算法，输出参数值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 smtClean="0"/>
                  <a:t>思考：梯度下降一定能得到使损失函数最小的参数值吗？</a:t>
                </a:r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982" r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一元线性回归：梯度下降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513" y="4225196"/>
            <a:ext cx="5107821" cy="1803699"/>
          </a:xfrm>
        </p:spPr>
        <p:txBody>
          <a:bodyPr/>
          <a:lstStyle/>
          <a:p>
            <a:r>
              <a:rPr kumimoji="1" lang="zh-CN" altLang="en-US" dirty="0" smtClean="0"/>
              <a:t>如果损失函数是单峰函数，则梯度下降可以收敛到</a:t>
            </a:r>
            <a:r>
              <a:rPr kumimoji="1" lang="zh-CN" altLang="en-US" b="1" dirty="0" smtClean="0"/>
              <a:t>全局最小值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如果损失函数不保证单峰，则梯度下降只能保证收敛到</a:t>
            </a:r>
            <a:r>
              <a:rPr kumimoji="1" lang="zh-CN" altLang="en-US" b="1" dirty="0" smtClean="0"/>
              <a:t>局部最小值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线性回归的损失函数是单峰凸函数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52" y="1110493"/>
            <a:ext cx="4046296" cy="28332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60" y="1104524"/>
            <a:ext cx="4258879" cy="2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一元线性回归：学习率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</p:spPr>
            <p:txBody>
              <a:bodyPr/>
              <a:lstStyle/>
              <a:p>
                <a:r>
                  <a:rPr kumimoji="1" lang="zh-CN" altLang="en-US" dirty="0" smtClean="0">
                    <a:sym typeface="Wingdings"/>
                  </a:rPr>
                  <a:t>迭代式：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𝑤</m:t>
                        </m:r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𝑏</m:t>
                        </m:r>
                      </m:e>
                    </m:d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=</m:t>
                    </m:r>
                    <m:d>
                      <m:dPr>
                        <m:ctrlP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𝑤</m:t>
                        </m:r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charset="0"/>
                            <a:sym typeface="Wingdings"/>
                          </a:rPr>
                          <m:t>𝑏</m:t>
                        </m:r>
                      </m:e>
                    </m:d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−</m:t>
                    </m:r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⋅</m:t>
                    </m:r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𝛻</m:t>
                    </m:r>
                    <m:r>
                      <a:rPr kumimoji="1" lang="en-US" altLang="zh-CN" i="1" dirty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𝐿</m:t>
                    </m:r>
                  </m:oMath>
                </a14:m>
                <a:endParaRPr kumimoji="1" lang="en-US" altLang="zh-CN" dirty="0" smtClean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 smtClean="0">
                  <a:ea typeface="Cambria Math" charset="0"/>
                  <a:cs typeface="Cambria Math" charset="0"/>
                  <a:sym typeface="Wingdings"/>
                </a:endParaRPr>
              </a:p>
              <a:p>
                <a:r>
                  <a:rPr kumimoji="1" lang="zh-CN" altLang="en-US" dirty="0" smtClean="0"/>
                  <a:t>其中，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被称为学习率（一般需要手动设置）：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设置的过小：梯度下降过程会很慢；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设置的过大：梯度下降可能越过最小值，甚至导致损失函数的不收敛。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一般情况下，学习率设置在</a:t>
                </a:r>
                <a:r>
                  <a:rPr kumimoji="1" lang="en-US" altLang="zh-CN" dirty="0" smtClean="0"/>
                  <a:t>10</a:t>
                </a:r>
                <a:r>
                  <a:rPr kumimoji="1" lang="en-US" altLang="zh-CN" baseline="30000" dirty="0" smtClean="0"/>
                  <a:t>-4</a:t>
                </a:r>
                <a:r>
                  <a:rPr kumimoji="1" lang="zh-CN" altLang="en-US" dirty="0" smtClean="0"/>
                  <a:t>到</a:t>
                </a:r>
                <a:r>
                  <a:rPr kumimoji="1" lang="en-US" altLang="zh-CN" dirty="0" smtClean="0"/>
                  <a:t>10</a:t>
                </a:r>
                <a:r>
                  <a:rPr kumimoji="1" lang="en-US" altLang="zh-CN" baseline="30000" dirty="0" smtClean="0"/>
                  <a:t>-2</a:t>
                </a:r>
                <a:r>
                  <a:rPr kumimoji="1" lang="zh-CN" altLang="en-US" dirty="0" smtClean="0"/>
                  <a:t>之间。</a:t>
                </a:r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  <a:blipFill rotWithShape="0">
                <a:blip r:embed="rId2"/>
                <a:stretch>
                  <a:fillRect l="-11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5" y="1225629"/>
            <a:ext cx="3779668" cy="25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一元线性回归：梯度下降*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批量梯度下降法（</a:t>
            </a:r>
            <a:r>
              <a:rPr lang="en-US" altLang="zh-CN" dirty="0" smtClean="0"/>
              <a:t>Batch </a:t>
            </a:r>
            <a:r>
              <a:rPr lang="en-US" altLang="zh-CN" dirty="0"/>
              <a:t>Gradient </a:t>
            </a:r>
            <a:r>
              <a:rPr lang="en-US" altLang="zh-CN" dirty="0" smtClean="0"/>
              <a:t>Descent,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BGD</a:t>
            </a:r>
            <a:r>
              <a:rPr kumimoji="1" lang="zh-CN" altLang="en-US" dirty="0" smtClean="0"/>
              <a:t>）：使用训练集的所有样本来计算梯度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优点：可以得到最优解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缺点：当样本数量很多时，训练过程很慢</a:t>
            </a:r>
            <a:endParaRPr kumimoji="1" lang="en-US" altLang="zh-CN" dirty="0" smtClean="0"/>
          </a:p>
          <a:p>
            <a:r>
              <a:rPr kumimoji="1" lang="zh-CN" altLang="en-US" dirty="0" smtClean="0"/>
              <a:t>随机梯度下降</a:t>
            </a:r>
            <a:r>
              <a:rPr kumimoji="1" lang="zh-CN" altLang="en-US" dirty="0"/>
              <a:t>法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Stochastic Gradient Descent,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SGD</a:t>
            </a:r>
            <a:r>
              <a:rPr kumimoji="1" lang="zh-CN" altLang="en-US" dirty="0" smtClean="0"/>
              <a:t>）：从训练集中随机选取一个样本来计算梯度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优点：训练速度快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缺点：准确度下降，不一定保证最优；迭代次数较多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小批量梯度下降法（</a:t>
            </a:r>
            <a:r>
              <a:rPr kumimoji="1" lang="en-US" altLang="zh-CN" dirty="0"/>
              <a:t>Mini-batch Gradient </a:t>
            </a:r>
            <a:r>
              <a:rPr kumimoji="1" lang="en-US" altLang="zh-CN" dirty="0" smtClean="0"/>
              <a:t>Descent,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MBGD</a:t>
            </a:r>
            <a:r>
              <a:rPr kumimoji="1" lang="zh-CN" altLang="en-US" dirty="0" smtClean="0"/>
              <a:t>）：从训练集中随机挑选若干个样本来计算梯度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兼顾前两种方法的优点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9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多元线性回归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一元线性回归是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 smtClean="0"/>
                  <a:t>的一个特例，即只有一个特征的线性回归。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符号表示：</a:t>
                </a:r>
                <a:endParaRPr kumimoji="1" lang="en-US" altLang="zh-CN" dirty="0"/>
              </a:p>
              <a:p>
                <a:pPr lvl="1"/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个训练实例的第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特征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表示样本数量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表示特征数量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=""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="" xmlns:a16="http://schemas.microsoft.com/office/drawing/2014/main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=""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面积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卧室个数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建成时间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房价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3" t="-3279" r="-3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3" t="-3279" r="-2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546" t="-3279" r="-1025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279" r="-20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0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多元线性回归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假设：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一元线性回归：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多元线性回归：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或向量形式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 smtClean="0">
                        <a:latin typeface="Cambria Math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要学习的参数：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=(</m:t>
                    </m:r>
                    <m:r>
                      <a:rPr lang="en-US" altLang="zh-CN" b="1" i="1" smtClean="0">
                        <a:latin typeface="Cambria Math" charset="0"/>
                      </a:rPr>
                      <m:t>𝒘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使用最小二乘法定义损失函数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学习一个参数组合的取值，使得损失函数值最小。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60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="" xmlns:a16="http://schemas.microsoft.com/office/drawing/2014/main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="" xmlns:a16="http://schemas.microsoft.com/office/drawing/2014/main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="" xmlns:a16="http://schemas.microsoft.com/office/drawing/2014/main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="" xmlns:a16="http://schemas.microsoft.com/office/drawing/2014/main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="" xmlns:a16="http://schemas.microsoft.com/office/drawing/2014/main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="" xmlns:a16="http://schemas.microsoft.com/office/drawing/2014/main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="" xmlns:a16="http://schemas.microsoft.com/office/drawing/2014/main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="" xmlns:a16="http://schemas.microsoft.com/office/drawing/2014/main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="" xmlns:a16="http://schemas.microsoft.com/office/drawing/2014/main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="" xmlns:a16="http://schemas.microsoft.com/office/drawing/2014/main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="" xmlns:a16="http://schemas.microsoft.com/office/drawing/2014/main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="" xmlns:a16="http://schemas.microsoft.com/office/drawing/2014/main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="" xmlns:a16="http://schemas.microsoft.com/office/drawing/2014/main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="" xmlns:a16="http://schemas.microsoft.com/office/drawing/2014/main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="" xmlns:a16="http://schemas.microsoft.com/office/drawing/2014/main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="" xmlns:a16="http://schemas.microsoft.com/office/drawing/2014/main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="" xmlns:a16="http://schemas.microsoft.com/office/drawing/2014/main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2018年7月5日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="" xmlns:a16="http://schemas.microsoft.com/office/drawing/2014/main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="" xmlns:a16="http://schemas.microsoft.com/office/drawing/2014/main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="" xmlns:a16="http://schemas.microsoft.com/office/drawing/2014/main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="" xmlns:a16="http://schemas.microsoft.com/office/drawing/2014/main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="" xmlns:a16="http://schemas.microsoft.com/office/drawing/2014/main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="" xmlns:a16="http://schemas.microsoft.com/office/drawing/2014/main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="" xmlns:a16="http://schemas.microsoft.com/office/drawing/2014/main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="" xmlns:a16="http://schemas.microsoft.com/office/drawing/2014/main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="" xmlns:a16="http://schemas.microsoft.com/office/drawing/2014/main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11442</TotalTime>
  <Words>1574</Words>
  <Application>Microsoft Macintosh PowerPoint</Application>
  <PresentationFormat>宽屏</PresentationFormat>
  <Paragraphs>362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Calibri</vt:lpstr>
      <vt:lpstr>Cambria Math</vt:lpstr>
      <vt:lpstr>Times New Roman</vt:lpstr>
      <vt:lpstr>Verdana</vt:lpstr>
      <vt:lpstr>Wingdings</vt:lpstr>
      <vt:lpstr>宋体</vt:lpstr>
      <vt:lpstr>Arial</vt:lpstr>
      <vt:lpstr>Profile</vt:lpstr>
      <vt:lpstr>方程式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  <vt:lpstr>一元线性回归：模型选择</vt:lpstr>
      <vt:lpstr>一元线性回归：损失函数</vt:lpstr>
      <vt:lpstr>一元线性回归：小结</vt:lpstr>
      <vt:lpstr>一元线性回归：如何学习出合适的参数</vt:lpstr>
      <vt:lpstr>一元线性回归：梯度下降</vt:lpstr>
      <vt:lpstr>一元线性回归：梯度下降</vt:lpstr>
      <vt:lpstr>一元线性回归：学习率</vt:lpstr>
      <vt:lpstr>一元线性回归：梯度下降*</vt:lpstr>
      <vt:lpstr>多元线性回归</vt:lpstr>
      <vt:lpstr>多元线性回归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 天宇</cp:lastModifiedBy>
  <cp:revision>498</cp:revision>
  <dcterms:created xsi:type="dcterms:W3CDTF">2016-12-14T02:29:00Z</dcterms:created>
  <dcterms:modified xsi:type="dcterms:W3CDTF">2018-07-05T13:49:56Z</dcterms:modified>
</cp:coreProperties>
</file>