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6" r:id="rId3"/>
    <p:sldId id="354" r:id="rId4"/>
    <p:sldId id="355" r:id="rId5"/>
    <p:sldId id="343" r:id="rId6"/>
    <p:sldId id="341" r:id="rId7"/>
    <p:sldId id="344" r:id="rId8"/>
    <p:sldId id="345" r:id="rId9"/>
    <p:sldId id="346" r:id="rId10"/>
    <p:sldId id="347" r:id="rId11"/>
    <p:sldId id="342" r:id="rId12"/>
    <p:sldId id="348" r:id="rId13"/>
    <p:sldId id="349" r:id="rId14"/>
    <p:sldId id="351" r:id="rId15"/>
    <p:sldId id="352" r:id="rId16"/>
    <p:sldId id="356" r:id="rId17"/>
    <p:sldId id="353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7" r:id="rId27"/>
    <p:sldId id="366" r:id="rId28"/>
    <p:sldId id="368" r:id="rId29"/>
    <p:sldId id="369" r:id="rId30"/>
    <p:sldId id="371" r:id="rId31"/>
    <p:sldId id="370" r:id="rId32"/>
    <p:sldId id="372" r:id="rId33"/>
    <p:sldId id="373" r:id="rId34"/>
    <p:sldId id="374" r:id="rId35"/>
    <p:sldId id="375" r:id="rId36"/>
    <p:sldId id="378" r:id="rId37"/>
    <p:sldId id="376" r:id="rId38"/>
    <p:sldId id="377" r:id="rId39"/>
    <p:sldId id="379" r:id="rId40"/>
    <p:sldId id="380" r:id="rId41"/>
    <p:sldId id="382" r:id="rId42"/>
    <p:sldId id="381" r:id="rId43"/>
    <p:sldId id="384" r:id="rId44"/>
    <p:sldId id="383" r:id="rId45"/>
    <p:sldId id="385" r:id="rId46"/>
    <p:sldId id="388" r:id="rId47"/>
    <p:sldId id="386" r:id="rId48"/>
    <p:sldId id="387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0" autoAdjust="0"/>
    <p:restoredTop sz="88987" autoAdjust="0"/>
  </p:normalViewPr>
  <p:slideViewPr>
    <p:cSldViewPr snapToGrid="0">
      <p:cViewPr varScale="1">
        <p:scale>
          <a:sx n="114" d="100"/>
          <a:sy n="114" d="100"/>
        </p:scale>
        <p:origin x="6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08DF1-FEBF-0B42-BAEF-80253477F2CD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B477F-D4A3-0543-97DA-3D27D2D09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381E9-91C5-4038-AA82-DA62C619497A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DEE04-E490-4F52-8E8D-8F07B6F10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DEE04-E490-4F52-8E8D-8F07B6F10B6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187960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912286" y="908050"/>
            <a:ext cx="75819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/>
              <a:t>Python</a:t>
            </a:r>
            <a:r>
              <a:rPr lang="zh-CN" altLang="en-US" sz="3000" dirty="0"/>
              <a:t>全栈班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2063751" y="4221163"/>
            <a:ext cx="4131733" cy="146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/>
              <a:t>赵天宇</a:t>
            </a:r>
          </a:p>
          <a:p>
            <a:r>
              <a:rPr lang="en-US" altLang="zh-CN" sz="2100"/>
              <a:t>ztypl@hotmail.com</a:t>
            </a:r>
          </a:p>
          <a:p>
            <a:fld id="{BBB03C1E-6B36-441B-9FFE-D377CAF69C91}" type="datetime2">
              <a:rPr lang="zh-CN" altLang="en-US" sz="2100" smtClean="0"/>
              <a:pPr/>
              <a:t>2018年7月8日</a:t>
            </a:fld>
            <a:endParaRPr lang="en-US" altLang="zh-CN" sz="2100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912286" y="3071815"/>
            <a:ext cx="10365313" cy="60325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041080" y="1135666"/>
            <a:ext cx="2641600" cy="8534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0A0C-D2BF-F54B-AC69-85D92687E128}" type="datetime2">
              <a:rPr lang="zh-CN" altLang="en-US" smtClean="0"/>
              <a:t>2018年7月8日</a:t>
            </a:fld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9C382-F21B-4F65-934A-3F0D2F5023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9BC0-8F7C-AD4E-A5EF-723D6509022B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6DE60-C711-4BA1-89FA-B3D593B70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4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2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4954-FBA6-004C-9F64-B5906C493530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B4A79-6BE8-40EC-BDB0-48DD8C43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3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5EC9-DAF2-2246-B1A8-BF50D3A94F16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23442-E96E-4C6E-8722-C73A57029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68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3" y="304800"/>
            <a:ext cx="10678583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CBA9-A64B-4A40-8440-30FE5787C8B2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0A81-C5CE-4C6A-B06A-8C63994BD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325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9EB70-B654-4058-838F-8806615D92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92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fld id="{841F93BA-D9BF-BC4B-BA86-175867B95F50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B17D4-0CBA-41AA-B1E7-777C77D314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052516"/>
            <a:ext cx="52324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7A401-5AD9-944A-97D0-B7D938414F8F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24B7B-9641-4218-96EA-4FB23F3B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D3F11-29DF-7F43-BDD3-524D0F58A418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7E86-116C-4042-9219-A367F6135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4152-BEE6-8740-8BC2-BEA8A9605BAA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F7A6-B673-4A63-84E3-2FA03A2DC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308E-237D-9F4E-8509-7AA24F98750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20A00-DFEE-41D0-B888-E25B8595F3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0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9DA4E-5C6F-FB47-BC01-AAA2D0AD43C8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D8893-B835-4572-8C64-ECF747F24F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8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0F44-F846-E443-858D-216A0A768584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18B23-9643-4F6C-A294-67F1FB31CE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0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0"/>
            <a:ext cx="10668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1" y="908050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0872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381753"/>
            <a:ext cx="2641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7BCF5363-C0A9-D348-A026-116C987FE407}" type="datetime2">
              <a:rPr lang="zh-CN" altLang="en-US" smtClean="0"/>
              <a:t>2018年7月8日</a:t>
            </a:fld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3"/>
            <a:ext cx="3860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91"/>
            <a:ext cx="2641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pPr>
              <a:defRPr/>
            </a:pPr>
            <a:fld id="{0149C382-F21B-4F65-934A-3F0D2F502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52"/>
          <a:stretch/>
        </p:blipFill>
        <p:spPr>
          <a:xfrm>
            <a:off x="9152546" y="212876"/>
            <a:ext cx="2640971" cy="8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52425" indent="-3524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7869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2703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043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png"/><Relationship Id="rId5" Type="http://schemas.openxmlformats.org/officeDocument/2006/relationships/image" Target="../media/image1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7.png"/><Relationship Id="rId12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image" Target="../media/image17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4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1.emf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1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jpg"/><Relationship Id="rId4" Type="http://schemas.openxmlformats.org/officeDocument/2006/relationships/image" Target="../media/image10.wmf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机器学习入门</a:t>
            </a:r>
          </a:p>
        </p:txBody>
      </p:sp>
    </p:spTree>
    <p:extLst>
      <p:ext uri="{BB962C8B-B14F-4D97-AF65-F5344CB8AC3E}">
        <p14:creationId xmlns:p14="http://schemas.microsoft.com/office/powerpoint/2010/main" val="106390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9F269-BE5F-4251-8EE3-D3B207D7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DEE5A-D5C1-4B57-B7EE-6148332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59747-7DCE-498E-9C00-87842F1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圖片 4">
            <a:extLst>
              <a:ext uri="{FF2B5EF4-FFF2-40B4-BE49-F238E27FC236}">
                <a16:creationId xmlns:a16="http://schemas.microsoft.com/office/drawing/2014/main" id="{AD60FF85-BB82-48C3-A8D5-F3FE31FE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68" y="2212985"/>
            <a:ext cx="4657932" cy="1690978"/>
          </a:xfrm>
          <a:prstGeom prst="rect">
            <a:avLst/>
          </a:prstGeom>
        </p:spPr>
      </p:pic>
      <p:sp>
        <p:nvSpPr>
          <p:cNvPr id="8" name="圓柱 5">
            <a:extLst>
              <a:ext uri="{FF2B5EF4-FFF2-40B4-BE49-F238E27FC236}">
                <a16:creationId xmlns:a16="http://schemas.microsoft.com/office/drawing/2014/main" id="{A4910C58-B916-4377-8A20-3433B9850A89}"/>
              </a:ext>
            </a:extLst>
          </p:cNvPr>
          <p:cNvSpPr/>
          <p:nvPr/>
        </p:nvSpPr>
        <p:spPr>
          <a:xfrm>
            <a:off x="1369789" y="187554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</a:t>
            </a:r>
            <a:endParaRPr lang="en-US" altLang="zh-CN" sz="2400" dirty="0"/>
          </a:p>
          <a:p>
            <a:pPr algn="ctr"/>
            <a:r>
              <a:rPr lang="zh-CN" altLang="en-US" sz="2400" dirty="0"/>
              <a:t>函数</a:t>
            </a:r>
            <a:endParaRPr lang="zh-TW" altLang="en-US" sz="2400" dirty="0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DB4A9ABD-5112-4CDC-A5E0-E36AF7F715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84272"/>
              </p:ext>
            </p:extLst>
          </p:nvPr>
        </p:nvGraphicFramePr>
        <p:xfrm>
          <a:off x="3101933" y="2504575"/>
          <a:ext cx="1419559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33" y="2504575"/>
                        <a:ext cx="1419559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8">
            <a:extLst>
              <a:ext uri="{FF2B5EF4-FFF2-40B4-BE49-F238E27FC236}">
                <a16:creationId xmlns:a16="http://schemas.microsoft.com/office/drawing/2014/main" id="{86701675-F63F-493D-9E34-74AA169451B4}"/>
              </a:ext>
            </a:extLst>
          </p:cNvPr>
          <p:cNvGrpSpPr/>
          <p:nvPr/>
        </p:nvGrpSpPr>
        <p:grpSpPr>
          <a:xfrm>
            <a:off x="7776562" y="1158251"/>
            <a:ext cx="3342513" cy="827342"/>
            <a:chOff x="4749800" y="2047360"/>
            <a:chExt cx="3342513" cy="827342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id="{040F69FC-3664-4FA8-B1DA-31B1C77DBB7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49800" y="2235200"/>
            <a:ext cx="21129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方程式" r:id="rId6" imgW="990360" imgH="215640" progId="Equation.3">
                    <p:embed/>
                  </p:oleObj>
                </mc:Choice>
                <mc:Fallback>
                  <p:oleObj name="方程式" r:id="rId6" imgW="990360" imgH="215640" progId="Equation.3">
                    <p:embed/>
                    <p:pic>
                      <p:nvPicPr>
                        <p:cNvPr id="7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9800" y="2235200"/>
                          <a:ext cx="21129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75">
              <a:extLst>
                <a:ext uri="{FF2B5EF4-FFF2-40B4-BE49-F238E27FC236}">
                  <a16:creationId xmlns:a16="http://schemas.microsoft.com/office/drawing/2014/main" id="{670B65FB-1B58-460A-A2C7-9B516017E47F}"/>
                </a:ext>
              </a:extLst>
            </p:cNvPr>
            <p:cNvSpPr txBox="1"/>
            <p:nvPr/>
          </p:nvSpPr>
          <p:spPr>
            <a:xfrm>
              <a:off x="6654931" y="2212761"/>
              <a:ext cx="1437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“cat”</a:t>
              </a:r>
              <a:endParaRPr lang="zh-TW" altLang="en-US" sz="2400" dirty="0"/>
            </a:p>
          </p:txBody>
        </p:sp>
        <p:pic>
          <p:nvPicPr>
            <p:cNvPr id="13" name="Picture 12" descr="https://encrypted-tbn1.gstatic.com/images?q=tbn:ANd9GcRcwlRKAlSIaCI4W5PRYVbuBQQXifF-56bFqAjh9DMe-_3Lh8_YKw">
              <a:extLst>
                <a:ext uri="{FF2B5EF4-FFF2-40B4-BE49-F238E27FC236}">
                  <a16:creationId xmlns:a16="http://schemas.microsoft.com/office/drawing/2014/main" id="{8C80662D-B3B1-445B-954A-759D044D7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731" y="2047360"/>
              <a:ext cx="1089847" cy="827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字方塊 11">
            <a:extLst>
              <a:ext uri="{FF2B5EF4-FFF2-40B4-BE49-F238E27FC236}">
                <a16:creationId xmlns:a16="http://schemas.microsoft.com/office/drawing/2014/main" id="{B6644981-91B8-4F8D-ADBA-C049EED9F47D}"/>
              </a:ext>
            </a:extLst>
          </p:cNvPr>
          <p:cNvSpPr txBox="1"/>
          <p:nvPr/>
        </p:nvSpPr>
        <p:spPr>
          <a:xfrm>
            <a:off x="6547011" y="963607"/>
            <a:ext cx="144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图像识别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15" name="文字方塊 17">
            <a:extLst>
              <a:ext uri="{FF2B5EF4-FFF2-40B4-BE49-F238E27FC236}">
                <a16:creationId xmlns:a16="http://schemas.microsoft.com/office/drawing/2014/main" id="{CD148FFE-0C1A-43A6-BF00-843E46F6C4A9}"/>
              </a:ext>
            </a:extLst>
          </p:cNvPr>
          <p:cNvSpPr txBox="1"/>
          <p:nvPr/>
        </p:nvSpPr>
        <p:spPr>
          <a:xfrm>
            <a:off x="3101935" y="1968522"/>
            <a:ext cx="141956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6" name="圓柱 22">
            <a:extLst>
              <a:ext uri="{FF2B5EF4-FFF2-40B4-BE49-F238E27FC236}">
                <a16:creationId xmlns:a16="http://schemas.microsoft.com/office/drawing/2014/main" id="{C2AC9E2D-2713-4B72-979B-D486E2F2639C}"/>
              </a:ext>
            </a:extLst>
          </p:cNvPr>
          <p:cNvSpPr/>
          <p:nvPr/>
        </p:nvSpPr>
        <p:spPr>
          <a:xfrm>
            <a:off x="1311010" y="505664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7" name="圓角矩形 26">
            <a:extLst>
              <a:ext uri="{FF2B5EF4-FFF2-40B4-BE49-F238E27FC236}">
                <a16:creationId xmlns:a16="http://schemas.microsoft.com/office/drawing/2014/main" id="{BA910896-9C8A-4898-8A5B-12C3717695B2}"/>
              </a:ext>
            </a:extLst>
          </p:cNvPr>
          <p:cNvSpPr/>
          <p:nvPr/>
        </p:nvSpPr>
        <p:spPr>
          <a:xfrm>
            <a:off x="1173109" y="350248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</a:t>
            </a:r>
            <a:r>
              <a:rPr lang="en-US" altLang="zh-CN" sz="2400" dirty="0"/>
              <a:t>f</a:t>
            </a:r>
            <a:r>
              <a:rPr lang="zh-CN" altLang="en-US" sz="2400" dirty="0"/>
              <a:t>的</a:t>
            </a:r>
            <a:endParaRPr lang="en-US" altLang="zh-CN" sz="2400" dirty="0"/>
          </a:p>
          <a:p>
            <a:pPr algn="ctr"/>
            <a:r>
              <a:rPr lang="zh-CN" altLang="en-US" sz="2400" dirty="0"/>
              <a:t>表现</a:t>
            </a:r>
            <a:endParaRPr lang="en-US" altLang="zh-TW" sz="2400" baseline="30000" dirty="0"/>
          </a:p>
        </p:txBody>
      </p:sp>
      <p:cxnSp>
        <p:nvCxnSpPr>
          <p:cNvPr id="18" name="直線單箭頭接點 27">
            <a:extLst>
              <a:ext uri="{FF2B5EF4-FFF2-40B4-BE49-F238E27FC236}">
                <a16:creationId xmlns:a16="http://schemas.microsoft.com/office/drawing/2014/main" id="{46B85095-3D68-40D1-8931-E74F8BFC4A97}"/>
              </a:ext>
            </a:extLst>
          </p:cNvPr>
          <p:cNvCxnSpPr/>
          <p:nvPr/>
        </p:nvCxnSpPr>
        <p:spPr>
          <a:xfrm flipV="1">
            <a:off x="2150214" y="461511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8">
            <a:extLst>
              <a:ext uri="{FF2B5EF4-FFF2-40B4-BE49-F238E27FC236}">
                <a16:creationId xmlns:a16="http://schemas.microsoft.com/office/drawing/2014/main" id="{A206D4A2-B23E-47CB-8E7C-FB5098DFC78F}"/>
              </a:ext>
            </a:extLst>
          </p:cNvPr>
          <p:cNvCxnSpPr/>
          <p:nvPr/>
        </p:nvCxnSpPr>
        <p:spPr>
          <a:xfrm>
            <a:off x="2150214" y="299974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35">
            <a:extLst>
              <a:ext uri="{FF2B5EF4-FFF2-40B4-BE49-F238E27FC236}">
                <a16:creationId xmlns:a16="http://schemas.microsoft.com/office/drawing/2014/main" id="{0A08F64A-9EC0-49B2-84C0-50B4665A68B2}"/>
              </a:ext>
            </a:extLst>
          </p:cNvPr>
          <p:cNvSpPr txBox="1"/>
          <p:nvPr/>
        </p:nvSpPr>
        <p:spPr>
          <a:xfrm>
            <a:off x="7173985" y="2809892"/>
            <a:ext cx="1205154" cy="461665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更好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F11FF2-B145-4B42-B084-B85010584F4B}"/>
              </a:ext>
            </a:extLst>
          </p:cNvPr>
          <p:cNvSpPr/>
          <p:nvPr/>
        </p:nvSpPr>
        <p:spPr>
          <a:xfrm>
            <a:off x="7653552" y="554975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37">
            <a:extLst>
              <a:ext uri="{FF2B5EF4-FFF2-40B4-BE49-F238E27FC236}">
                <a16:creationId xmlns:a16="http://schemas.microsoft.com/office/drawing/2014/main" id="{27F61E55-40D2-48CA-B2A4-3CCAE158D2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3499" y="4508249"/>
            <a:ext cx="931280" cy="1051432"/>
          </a:xfrm>
          <a:prstGeom prst="rect">
            <a:avLst/>
          </a:prstGeom>
        </p:spPr>
      </p:pic>
      <p:pic>
        <p:nvPicPr>
          <p:cNvPr id="23" name="圖片 38">
            <a:extLst>
              <a:ext uri="{FF2B5EF4-FFF2-40B4-BE49-F238E27FC236}">
                <a16:creationId xmlns:a16="http://schemas.microsoft.com/office/drawing/2014/main" id="{F6E24B6C-ACFB-4945-9215-71CF20EB2D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2308" y="4484585"/>
            <a:ext cx="899978" cy="1075096"/>
          </a:xfrm>
          <a:prstGeom prst="rect">
            <a:avLst/>
          </a:prstGeom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2077EC58-688B-45DA-9585-8B5EFF747C21}"/>
              </a:ext>
            </a:extLst>
          </p:cNvPr>
          <p:cNvSpPr txBox="1"/>
          <p:nvPr/>
        </p:nvSpPr>
        <p:spPr>
          <a:xfrm>
            <a:off x="9137238" y="55544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40">
            <a:extLst>
              <a:ext uri="{FF2B5EF4-FFF2-40B4-BE49-F238E27FC236}">
                <a16:creationId xmlns:a16="http://schemas.microsoft.com/office/drawing/2014/main" id="{9B562F25-BDA7-4165-AFD0-755F0492DDD4}"/>
              </a:ext>
            </a:extLst>
          </p:cNvPr>
          <p:cNvSpPr txBox="1"/>
          <p:nvPr/>
        </p:nvSpPr>
        <p:spPr>
          <a:xfrm>
            <a:off x="10265034" y="5517192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41">
            <a:extLst>
              <a:ext uri="{FF2B5EF4-FFF2-40B4-BE49-F238E27FC236}">
                <a16:creationId xmlns:a16="http://schemas.microsoft.com/office/drawing/2014/main" id="{553DEC0C-4B49-4913-BCEC-5D63BB85CC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9815" y="4484585"/>
            <a:ext cx="823790" cy="106326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3BD42B8-3326-4826-B0D6-BDA00A58F35C}"/>
              </a:ext>
            </a:extLst>
          </p:cNvPr>
          <p:cNvSpPr/>
          <p:nvPr/>
        </p:nvSpPr>
        <p:spPr>
          <a:xfrm>
            <a:off x="5559526" y="4719927"/>
            <a:ext cx="2185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input:</a:t>
            </a:r>
            <a:endParaRPr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44BEC7-2CBA-49D3-A79C-080951F115D9}"/>
              </a:ext>
            </a:extLst>
          </p:cNvPr>
          <p:cNvSpPr/>
          <p:nvPr/>
        </p:nvSpPr>
        <p:spPr>
          <a:xfrm>
            <a:off x="5415316" y="5513418"/>
            <a:ext cx="2251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output: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0278E6-750A-4352-9346-FBC6383426E2}"/>
              </a:ext>
            </a:extLst>
          </p:cNvPr>
          <p:cNvSpPr/>
          <p:nvPr/>
        </p:nvSpPr>
        <p:spPr>
          <a:xfrm>
            <a:off x="5441241" y="4310003"/>
            <a:ext cx="5875796" cy="172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页脚占位符 4">
            <a:extLst>
              <a:ext uri="{FF2B5EF4-FFF2-40B4-BE49-F238E27FC236}">
                <a16:creationId xmlns:a16="http://schemas.microsoft.com/office/drawing/2014/main" id="{695CF0EE-630A-4A8F-A959-CFD22241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81753"/>
            <a:ext cx="3860800" cy="3397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/>
      <p:bldP spid="24" grpId="0"/>
      <p:bldP spid="25" grpId="0"/>
      <p:bldP spid="27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F3B5-A64D-4DCA-9CCC-7F0B3E5C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机器学习大致框架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07CC5-4A08-4769-88D9-A1F0705A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F1510-3F67-489C-A753-6C05543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F7477-5D18-493B-A5F8-5A256123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圓柱 5">
            <a:extLst>
              <a:ext uri="{FF2B5EF4-FFF2-40B4-BE49-F238E27FC236}">
                <a16:creationId xmlns:a16="http://schemas.microsoft.com/office/drawing/2014/main" id="{13C5A888-600E-40BA-B575-C62CA28FAFBB}"/>
              </a:ext>
            </a:extLst>
          </p:cNvPr>
          <p:cNvSpPr/>
          <p:nvPr/>
        </p:nvSpPr>
        <p:spPr>
          <a:xfrm>
            <a:off x="1114000" y="1505682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一系列函数</a:t>
            </a:r>
            <a:endParaRPr lang="zh-TW" altLang="en-US" sz="2400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B342BC5F-B650-4540-9688-EFCEDE2DC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79126"/>
              </p:ext>
            </p:extLst>
          </p:nvPr>
        </p:nvGraphicFramePr>
        <p:xfrm>
          <a:off x="2846144" y="2134708"/>
          <a:ext cx="1318331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44" y="2134708"/>
                        <a:ext cx="1318331" cy="461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17">
            <a:extLst>
              <a:ext uri="{FF2B5EF4-FFF2-40B4-BE49-F238E27FC236}">
                <a16:creationId xmlns:a16="http://schemas.microsoft.com/office/drawing/2014/main" id="{2CAA0C11-3A8B-40A7-A982-7BB53CDC819F}"/>
              </a:ext>
            </a:extLst>
          </p:cNvPr>
          <p:cNvSpPr txBox="1"/>
          <p:nvPr/>
        </p:nvSpPr>
        <p:spPr>
          <a:xfrm>
            <a:off x="2846146" y="1598655"/>
            <a:ext cx="131833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模型</a:t>
            </a:r>
            <a:endParaRPr lang="zh-TW" altLang="en-US" sz="2800" dirty="0"/>
          </a:p>
        </p:txBody>
      </p:sp>
      <p:sp>
        <p:nvSpPr>
          <p:cNvPr id="10" name="圓柱 22">
            <a:extLst>
              <a:ext uri="{FF2B5EF4-FFF2-40B4-BE49-F238E27FC236}">
                <a16:creationId xmlns:a16="http://schemas.microsoft.com/office/drawing/2014/main" id="{4689B7FC-28CB-4E77-AA46-F3899D14A7C7}"/>
              </a:ext>
            </a:extLst>
          </p:cNvPr>
          <p:cNvSpPr/>
          <p:nvPr/>
        </p:nvSpPr>
        <p:spPr>
          <a:xfrm>
            <a:off x="1055221" y="4686775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训练集</a:t>
            </a:r>
            <a:endParaRPr lang="zh-TW" altLang="en-US" sz="2400" dirty="0"/>
          </a:p>
        </p:txBody>
      </p:sp>
      <p:sp>
        <p:nvSpPr>
          <p:cNvPr id="11" name="圓角矩形 26">
            <a:extLst>
              <a:ext uri="{FF2B5EF4-FFF2-40B4-BE49-F238E27FC236}">
                <a16:creationId xmlns:a16="http://schemas.microsoft.com/office/drawing/2014/main" id="{9DD17BD5-9907-471E-A83F-29D943BAD1CF}"/>
              </a:ext>
            </a:extLst>
          </p:cNvPr>
          <p:cNvSpPr/>
          <p:nvPr/>
        </p:nvSpPr>
        <p:spPr>
          <a:xfrm>
            <a:off x="917320" y="3132613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函数的表现</a:t>
            </a:r>
            <a:endParaRPr lang="en-US" altLang="zh-TW" sz="2400" baseline="30000" dirty="0"/>
          </a:p>
        </p:txBody>
      </p:sp>
      <p:cxnSp>
        <p:nvCxnSpPr>
          <p:cNvPr id="12" name="直線單箭頭接點 27">
            <a:extLst>
              <a:ext uri="{FF2B5EF4-FFF2-40B4-BE49-F238E27FC236}">
                <a16:creationId xmlns:a16="http://schemas.microsoft.com/office/drawing/2014/main" id="{FA22C4C8-C34F-4BC3-87E1-C118C0554106}"/>
              </a:ext>
            </a:extLst>
          </p:cNvPr>
          <p:cNvCxnSpPr/>
          <p:nvPr/>
        </p:nvCxnSpPr>
        <p:spPr>
          <a:xfrm flipV="1">
            <a:off x="1894425" y="4245247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28">
            <a:extLst>
              <a:ext uri="{FF2B5EF4-FFF2-40B4-BE49-F238E27FC236}">
                <a16:creationId xmlns:a16="http://schemas.microsoft.com/office/drawing/2014/main" id="{B17D1325-CC48-4623-97BF-443E5683FC4B}"/>
              </a:ext>
            </a:extLst>
          </p:cNvPr>
          <p:cNvCxnSpPr/>
          <p:nvPr/>
        </p:nvCxnSpPr>
        <p:spPr>
          <a:xfrm>
            <a:off x="1894425" y="2629881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2221F9C-A2E1-455E-86C1-FC74E2207922}"/>
              </a:ext>
            </a:extLst>
          </p:cNvPr>
          <p:cNvSpPr/>
          <p:nvPr/>
        </p:nvSpPr>
        <p:spPr>
          <a:xfrm>
            <a:off x="3032624" y="5649432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15" name="圖片 30">
            <a:extLst>
              <a:ext uri="{FF2B5EF4-FFF2-40B4-BE49-F238E27FC236}">
                <a16:creationId xmlns:a16="http://schemas.microsoft.com/office/drawing/2014/main" id="{B25A19E1-0BB5-4C02-82BC-71B53B7C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346" y="4574348"/>
            <a:ext cx="931280" cy="1051432"/>
          </a:xfrm>
          <a:prstGeom prst="rect">
            <a:avLst/>
          </a:prstGeom>
        </p:spPr>
      </p:pic>
      <p:pic>
        <p:nvPicPr>
          <p:cNvPr id="16" name="圖片 31">
            <a:extLst>
              <a:ext uri="{FF2B5EF4-FFF2-40B4-BE49-F238E27FC236}">
                <a16:creationId xmlns:a16="http://schemas.microsoft.com/office/drawing/2014/main" id="{528BF1DC-96E5-432E-930C-E42789F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908" y="4574348"/>
            <a:ext cx="899978" cy="1075096"/>
          </a:xfrm>
          <a:prstGeom prst="rect">
            <a:avLst/>
          </a:prstGeom>
        </p:spPr>
      </p:pic>
      <p:sp>
        <p:nvSpPr>
          <p:cNvPr id="17" name="文字方塊 32">
            <a:extLst>
              <a:ext uri="{FF2B5EF4-FFF2-40B4-BE49-F238E27FC236}">
                <a16:creationId xmlns:a16="http://schemas.microsoft.com/office/drawing/2014/main" id="{C11864DB-A316-4618-AC61-927E470CCE7C}"/>
              </a:ext>
            </a:extLst>
          </p:cNvPr>
          <p:cNvSpPr txBox="1"/>
          <p:nvPr/>
        </p:nvSpPr>
        <p:spPr>
          <a:xfrm>
            <a:off x="4579627" y="5666798"/>
            <a:ext cx="95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A9C145A0-8904-479A-95AC-D2AC4E35ACC6}"/>
              </a:ext>
            </a:extLst>
          </p:cNvPr>
          <p:cNvSpPr txBox="1"/>
          <p:nvPr/>
        </p:nvSpPr>
        <p:spPr>
          <a:xfrm>
            <a:off x="5735164" y="5625780"/>
            <a:ext cx="111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19" name="圖片 34">
            <a:extLst>
              <a:ext uri="{FF2B5EF4-FFF2-40B4-BE49-F238E27FC236}">
                <a16:creationId xmlns:a16="http://schemas.microsoft.com/office/drawing/2014/main" id="{A038C83F-7859-4E23-AC82-58985F09E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68" y="4586168"/>
            <a:ext cx="823790" cy="1063264"/>
          </a:xfrm>
          <a:prstGeom prst="rect">
            <a:avLst/>
          </a:prstGeom>
        </p:spPr>
      </p:pic>
      <p:graphicFrame>
        <p:nvGraphicFramePr>
          <p:cNvPr id="20" name="Object 12">
            <a:extLst>
              <a:ext uri="{FF2B5EF4-FFF2-40B4-BE49-F238E27FC236}">
                <a16:creationId xmlns:a16="http://schemas.microsoft.com/office/drawing/2014/main" id="{96426069-D24E-4BD7-82BB-1B73EFEF1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128497"/>
              </p:ext>
            </p:extLst>
          </p:nvPr>
        </p:nvGraphicFramePr>
        <p:xfrm>
          <a:off x="4907027" y="3685701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方程式" r:id="rId8" imgW="203040" imgH="228600" progId="Equation.3">
                  <p:embed/>
                </p:oleObj>
              </mc:Choice>
              <mc:Fallback>
                <p:oleObj name="方程式" r:id="rId8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027" y="3685701"/>
                        <a:ext cx="43338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4">
            <a:extLst>
              <a:ext uri="{FF2B5EF4-FFF2-40B4-BE49-F238E27FC236}">
                <a16:creationId xmlns:a16="http://schemas.microsoft.com/office/drawing/2014/main" id="{3E25C831-FB74-41F0-AA84-D84356E0AF3F}"/>
              </a:ext>
            </a:extLst>
          </p:cNvPr>
          <p:cNvSpPr txBox="1"/>
          <p:nvPr/>
        </p:nvSpPr>
        <p:spPr>
          <a:xfrm>
            <a:off x="3319163" y="3203884"/>
            <a:ext cx="349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选择表现最好的函数</a:t>
            </a:r>
            <a:endParaRPr lang="zh-TW" altLang="en-US" sz="2000" dirty="0"/>
          </a:p>
        </p:txBody>
      </p:sp>
      <p:cxnSp>
        <p:nvCxnSpPr>
          <p:cNvPr id="22" name="直線單箭頭接點 25">
            <a:extLst>
              <a:ext uri="{FF2B5EF4-FFF2-40B4-BE49-F238E27FC236}">
                <a16:creationId xmlns:a16="http://schemas.microsoft.com/office/drawing/2014/main" id="{53A5D98D-FBCD-45B4-B8B8-4A768E39354F}"/>
              </a:ext>
            </a:extLst>
          </p:cNvPr>
          <p:cNvCxnSpPr>
            <a:cxnSpLocks/>
          </p:cNvCxnSpPr>
          <p:nvPr/>
        </p:nvCxnSpPr>
        <p:spPr>
          <a:xfrm>
            <a:off x="2846145" y="3685701"/>
            <a:ext cx="53851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37">
            <a:extLst>
              <a:ext uri="{FF2B5EF4-FFF2-40B4-BE49-F238E27FC236}">
                <a16:creationId xmlns:a16="http://schemas.microsoft.com/office/drawing/2014/main" id="{F4E281F4-8ADF-4B41-A0A7-3C8616D02E03}"/>
              </a:ext>
            </a:extLst>
          </p:cNvPr>
          <p:cNvSpPr/>
          <p:nvPr/>
        </p:nvSpPr>
        <p:spPr>
          <a:xfrm>
            <a:off x="8231333" y="310122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/>
              <a:t>  </a:t>
            </a:r>
            <a:r>
              <a:rPr lang="zh-CN" altLang="en-US" sz="2400" dirty="0"/>
              <a:t>  使用</a:t>
            </a:r>
            <a:endParaRPr lang="en-US" altLang="zh-TW" sz="2400" dirty="0"/>
          </a:p>
        </p:txBody>
      </p:sp>
      <p:cxnSp>
        <p:nvCxnSpPr>
          <p:cNvPr id="24" name="直線單箭頭接點 40">
            <a:extLst>
              <a:ext uri="{FF2B5EF4-FFF2-40B4-BE49-F238E27FC236}">
                <a16:creationId xmlns:a16="http://schemas.microsoft.com/office/drawing/2014/main" id="{EED9F2A7-BB3D-4DB0-A5FE-4D6726DB5890}"/>
              </a:ext>
            </a:extLst>
          </p:cNvPr>
          <p:cNvCxnSpPr/>
          <p:nvPr/>
        </p:nvCxnSpPr>
        <p:spPr>
          <a:xfrm flipV="1">
            <a:off x="9271062" y="425136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41">
            <a:extLst>
              <a:ext uri="{FF2B5EF4-FFF2-40B4-BE49-F238E27FC236}">
                <a16:creationId xmlns:a16="http://schemas.microsoft.com/office/drawing/2014/main" id="{3647F264-2339-4D70-BBD8-3C898E77A058}"/>
              </a:ext>
            </a:extLst>
          </p:cNvPr>
          <p:cNvCxnSpPr/>
          <p:nvPr/>
        </p:nvCxnSpPr>
        <p:spPr>
          <a:xfrm flipV="1">
            <a:off x="9247000" y="260391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A0956AA3-74B0-4839-9A31-5A2A2895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82210"/>
              </p:ext>
            </p:extLst>
          </p:nvPr>
        </p:nvGraphicFramePr>
        <p:xfrm>
          <a:off x="9608100" y="3415588"/>
          <a:ext cx="433388" cy="46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方程式" r:id="rId10" imgW="203040" imgH="228600" progId="Equation.3">
                  <p:embed/>
                </p:oleObj>
              </mc:Choice>
              <mc:Fallback>
                <p:oleObj name="方程式" r:id="rId10" imgW="20304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8100" y="3415588"/>
                        <a:ext cx="433388" cy="4621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4D67006C-9A71-4B9D-A460-CE8C4DA6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47" y="4903638"/>
            <a:ext cx="1089847" cy="8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45">
            <a:extLst>
              <a:ext uri="{FF2B5EF4-FFF2-40B4-BE49-F238E27FC236}">
                <a16:creationId xmlns:a16="http://schemas.microsoft.com/office/drawing/2014/main" id="{00C6E81C-A033-4C81-A001-D621CD84248E}"/>
              </a:ext>
            </a:extLst>
          </p:cNvPr>
          <p:cNvSpPr txBox="1"/>
          <p:nvPr/>
        </p:nvSpPr>
        <p:spPr>
          <a:xfrm>
            <a:off x="8528309" y="2093106"/>
            <a:ext cx="143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C2FDE-73E1-49AA-9B98-6BFAC871FAFD}"/>
              </a:ext>
            </a:extLst>
          </p:cNvPr>
          <p:cNvSpPr/>
          <p:nvPr/>
        </p:nvSpPr>
        <p:spPr>
          <a:xfrm>
            <a:off x="812800" y="1349612"/>
            <a:ext cx="6743120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74733E-FA25-4E88-AB42-320E3CA89A14}"/>
              </a:ext>
            </a:extLst>
          </p:cNvPr>
          <p:cNvSpPr/>
          <p:nvPr/>
        </p:nvSpPr>
        <p:spPr>
          <a:xfrm>
            <a:off x="7553498" y="1349612"/>
            <a:ext cx="3087606" cy="47992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47">
            <a:extLst>
              <a:ext uri="{FF2B5EF4-FFF2-40B4-BE49-F238E27FC236}">
                <a16:creationId xmlns:a16="http://schemas.microsoft.com/office/drawing/2014/main" id="{017A0524-DF83-490A-BF4B-E426793D8FD8}"/>
              </a:ext>
            </a:extLst>
          </p:cNvPr>
          <p:cNvSpPr txBox="1"/>
          <p:nvPr/>
        </p:nvSpPr>
        <p:spPr>
          <a:xfrm>
            <a:off x="5862418" y="1490526"/>
            <a:ext cx="14047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训练</a:t>
            </a:r>
            <a:endParaRPr lang="zh-TW" altLang="en-US" sz="2400" dirty="0"/>
          </a:p>
        </p:txBody>
      </p:sp>
      <p:sp>
        <p:nvSpPr>
          <p:cNvPr id="32" name="文字方塊 48">
            <a:extLst>
              <a:ext uri="{FF2B5EF4-FFF2-40B4-BE49-F238E27FC236}">
                <a16:creationId xmlns:a16="http://schemas.microsoft.com/office/drawing/2014/main" id="{2D346CE1-A373-4747-87DC-E08EDA429EBC}"/>
              </a:ext>
            </a:extLst>
          </p:cNvPr>
          <p:cNvSpPr txBox="1"/>
          <p:nvPr/>
        </p:nvSpPr>
        <p:spPr>
          <a:xfrm>
            <a:off x="7756892" y="1490527"/>
            <a:ext cx="129140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测试</a:t>
            </a:r>
            <a:endParaRPr lang="zh-TW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1CF628-4430-4B3F-AE2F-E19A55CCEFBD}"/>
              </a:ext>
            </a:extLst>
          </p:cNvPr>
          <p:cNvSpPr/>
          <p:nvPr/>
        </p:nvSpPr>
        <p:spPr>
          <a:xfrm>
            <a:off x="927335" y="1445363"/>
            <a:ext cx="3490967" cy="1253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0F3F945-585E-4A1F-94B5-CF3A08FD50C3}"/>
              </a:ext>
            </a:extLst>
          </p:cNvPr>
          <p:cNvSpPr/>
          <p:nvPr/>
        </p:nvSpPr>
        <p:spPr>
          <a:xfrm>
            <a:off x="927336" y="3122741"/>
            <a:ext cx="191880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6AB394-5659-480E-BABE-2331F31E0EC6}"/>
              </a:ext>
            </a:extLst>
          </p:cNvPr>
          <p:cNvSpPr/>
          <p:nvPr/>
        </p:nvSpPr>
        <p:spPr>
          <a:xfrm>
            <a:off x="3201909" y="3110843"/>
            <a:ext cx="3797079" cy="1100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52">
            <a:extLst>
              <a:ext uri="{FF2B5EF4-FFF2-40B4-BE49-F238E27FC236}">
                <a16:creationId xmlns:a16="http://schemas.microsoft.com/office/drawing/2014/main" id="{6D4B55D2-7DFD-4ABB-B5C8-39E4081FF0C7}"/>
              </a:ext>
            </a:extLst>
          </p:cNvPr>
          <p:cNvSpPr txBox="1"/>
          <p:nvPr/>
        </p:nvSpPr>
        <p:spPr>
          <a:xfrm>
            <a:off x="169195" y="2479772"/>
            <a:ext cx="139155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7" name="文字方塊 53">
            <a:extLst>
              <a:ext uri="{FF2B5EF4-FFF2-40B4-BE49-F238E27FC236}">
                <a16:creationId xmlns:a16="http://schemas.microsoft.com/office/drawing/2014/main" id="{50E29081-D45A-4F28-9EFF-5460C6A952AA}"/>
              </a:ext>
            </a:extLst>
          </p:cNvPr>
          <p:cNvSpPr txBox="1"/>
          <p:nvPr/>
        </p:nvSpPr>
        <p:spPr>
          <a:xfrm>
            <a:off x="113578" y="4190811"/>
            <a:ext cx="13802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</a:t>
            </a:r>
            <a:endParaRPr lang="zh-TW" altLang="en-US" sz="2800" dirty="0"/>
          </a:p>
        </p:txBody>
      </p:sp>
      <p:sp>
        <p:nvSpPr>
          <p:cNvPr id="38" name="文字方塊 54">
            <a:extLst>
              <a:ext uri="{FF2B5EF4-FFF2-40B4-BE49-F238E27FC236}">
                <a16:creationId xmlns:a16="http://schemas.microsoft.com/office/drawing/2014/main" id="{ACB38E13-E3DD-4362-8BF2-C842A6C48388}"/>
              </a:ext>
            </a:extLst>
          </p:cNvPr>
          <p:cNvSpPr txBox="1"/>
          <p:nvPr/>
        </p:nvSpPr>
        <p:spPr>
          <a:xfrm>
            <a:off x="3045539" y="3984838"/>
            <a:ext cx="1470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3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FABF-4FB1-4F36-9513-8945F183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机器学习包括哪些？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CD801-DECC-4617-8BD3-2A35547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机器学习场景</a:t>
            </a:r>
            <a:r>
              <a:rPr lang="en-US" altLang="zh-CN" sz="2000" dirty="0"/>
              <a:t>(</a:t>
            </a:r>
            <a:r>
              <a:rPr lang="en-US" altLang="zh-TW" sz="1800" dirty="0"/>
              <a:t>scenario)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监督学习 </a:t>
            </a:r>
            <a:r>
              <a:rPr lang="en-US" altLang="zh-CN" sz="1800" dirty="0"/>
              <a:t>(supervised learning)</a:t>
            </a:r>
          </a:p>
          <a:p>
            <a:pPr lvl="1"/>
            <a:r>
              <a:rPr lang="zh-CN" altLang="en-US" sz="1800" dirty="0"/>
              <a:t>非监督学习 </a:t>
            </a:r>
            <a:r>
              <a:rPr lang="en-US" altLang="zh-CN" sz="1800" dirty="0"/>
              <a:t>(unsupervised learning)</a:t>
            </a:r>
          </a:p>
          <a:p>
            <a:pPr lvl="1"/>
            <a:r>
              <a:rPr lang="zh-CN" altLang="en-US" sz="1800" dirty="0"/>
              <a:t>半监督学习 </a:t>
            </a:r>
            <a:r>
              <a:rPr lang="en-US" altLang="zh-CN" sz="1800" dirty="0"/>
              <a:t>(semi-supervised learning)</a:t>
            </a:r>
          </a:p>
          <a:p>
            <a:pPr lvl="1"/>
            <a:r>
              <a:rPr lang="zh-CN" altLang="en-US" sz="1800" dirty="0"/>
              <a:t>增强学习 </a:t>
            </a:r>
            <a:r>
              <a:rPr lang="en-US" altLang="zh-CN" sz="1800" dirty="0"/>
              <a:t>(reinforcement learning)</a:t>
            </a:r>
          </a:p>
          <a:p>
            <a:pPr lvl="1"/>
            <a:r>
              <a:rPr lang="zh-CN" altLang="en-US" sz="1800" dirty="0"/>
              <a:t>迁移学习 </a:t>
            </a:r>
            <a:r>
              <a:rPr lang="en-US" altLang="zh-CN" sz="1800" dirty="0"/>
              <a:t>(transfer learning)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机器学习任务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1800" dirty="0"/>
              <a:t>回归 </a:t>
            </a:r>
            <a:r>
              <a:rPr lang="en-US" altLang="zh-CN" sz="1800" dirty="0"/>
              <a:t>(regression)</a:t>
            </a:r>
          </a:p>
          <a:p>
            <a:pPr lvl="1"/>
            <a:r>
              <a:rPr lang="zh-CN" altLang="en-US" sz="1800" dirty="0"/>
              <a:t>分类 </a:t>
            </a:r>
            <a:r>
              <a:rPr lang="en-US" altLang="zh-CN" sz="1800" dirty="0"/>
              <a:t>(classification)</a:t>
            </a:r>
          </a:p>
          <a:p>
            <a:pPr lvl="1"/>
            <a:r>
              <a:rPr lang="zh-CN" altLang="en-US" sz="1800" dirty="0"/>
              <a:t>聚类 </a:t>
            </a:r>
            <a:r>
              <a:rPr lang="en-US" altLang="zh-CN" sz="1800" dirty="0"/>
              <a:t>(clustering)</a:t>
            </a:r>
          </a:p>
          <a:p>
            <a:pPr lvl="1"/>
            <a:r>
              <a:rPr lang="zh-CN" altLang="en-US" sz="1800" dirty="0"/>
              <a:t>降维 </a:t>
            </a:r>
            <a:r>
              <a:rPr lang="en-US" altLang="zh-CN" sz="1800" dirty="0"/>
              <a:t>(dimensionality reduction)</a:t>
            </a:r>
          </a:p>
          <a:p>
            <a:pPr lvl="1"/>
            <a:r>
              <a:rPr lang="zh-CN" altLang="en-US" sz="1800" dirty="0"/>
              <a:t>异常检测 </a:t>
            </a:r>
            <a:r>
              <a:rPr lang="en-US" altLang="zh-CN" sz="1800" dirty="0"/>
              <a:t>(anomaly detection)</a:t>
            </a:r>
          </a:p>
          <a:p>
            <a:pPr lvl="1"/>
            <a:r>
              <a:rPr lang="zh-CN" altLang="en-US" sz="1800" dirty="0"/>
              <a:t>结构预测 </a:t>
            </a:r>
            <a:r>
              <a:rPr lang="en-US" altLang="zh-CN" sz="1800" dirty="0"/>
              <a:t>(structured prediction)</a:t>
            </a:r>
          </a:p>
          <a:p>
            <a:pPr lvl="1"/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8FBBD-1904-43DF-87E5-827E773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48CA5-9EF4-4AA9-AC2E-8CA93B35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E97E5-38B6-483C-A03E-1007DD1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54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ECAB-F1F5-4970-9B27-3664D47E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监督学习与非监督学习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54DA1-D7B2-4E6F-B664-AB3C21CA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监督学习：利用一组</a:t>
            </a:r>
            <a:r>
              <a:rPr lang="zh-CN" altLang="en-US" b="1" dirty="0"/>
              <a:t>有标记的数据</a:t>
            </a:r>
            <a:r>
              <a:rPr lang="zh-CN" altLang="en-US" dirty="0"/>
              <a:t>（</a:t>
            </a:r>
            <a:r>
              <a:rPr lang="en-US" altLang="zh-CN" dirty="0"/>
              <a:t>labeled data</a:t>
            </a:r>
            <a:r>
              <a:rPr lang="zh-CN" altLang="en-US" dirty="0"/>
              <a:t>）来进行训练。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非监督学习：利用一组</a:t>
            </a:r>
            <a:r>
              <a:rPr lang="zh-CN" altLang="en-US" b="1" dirty="0"/>
              <a:t>无标记的数据</a:t>
            </a:r>
            <a:r>
              <a:rPr lang="zh-CN" altLang="en-US" dirty="0"/>
              <a:t>（</a:t>
            </a:r>
            <a:r>
              <a:rPr lang="en-US" altLang="zh-CN" dirty="0"/>
              <a:t>unlabeled data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半监督学习：利用一组包括部分标记的数据和部分无标记的数据来进行训练。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B7D36-9DAA-4A61-8ACF-9B9A2C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21D9D-CF75-401C-89BE-6BA073E7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E6159-A365-4D20-920B-6A048CB7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126" name="Picture 6" descr="“猫”的图片搜索结果">
            <a:extLst>
              <a:ext uri="{FF2B5EF4-FFF2-40B4-BE49-F238E27FC236}">
                <a16:creationId xmlns:a16="http://schemas.microsoft.com/office/drawing/2014/main" id="{AD96913F-3195-4EC9-9C8D-BEAA3483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1589871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“猫”的图片搜索结果">
            <a:extLst>
              <a:ext uri="{FF2B5EF4-FFF2-40B4-BE49-F238E27FC236}">
                <a16:creationId xmlns:a16="http://schemas.microsoft.com/office/drawing/2014/main" id="{9B70B574-4A67-4543-BECA-5BF688E3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1589871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EA8E6D-30C6-4A9A-BF0D-A02659CF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1589871"/>
            <a:ext cx="1328737" cy="8620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25F0F6-8098-4048-A5A5-7F7BD283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1589871"/>
            <a:ext cx="857248" cy="857248"/>
          </a:xfrm>
          <a:prstGeom prst="rect">
            <a:avLst/>
          </a:prstGeom>
        </p:spPr>
      </p:pic>
      <p:sp>
        <p:nvSpPr>
          <p:cNvPr id="18" name="文字方塊 39">
            <a:extLst>
              <a:ext uri="{FF2B5EF4-FFF2-40B4-BE49-F238E27FC236}">
                <a16:creationId xmlns:a16="http://schemas.microsoft.com/office/drawing/2014/main" id="{EB4A6560-0B3B-406B-9BAC-690FE129F6F1}"/>
              </a:ext>
            </a:extLst>
          </p:cNvPr>
          <p:cNvSpPr txBox="1"/>
          <p:nvPr/>
        </p:nvSpPr>
        <p:spPr>
          <a:xfrm>
            <a:off x="1794378" y="257823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19" name="文字方塊 40">
            <a:extLst>
              <a:ext uri="{FF2B5EF4-FFF2-40B4-BE49-F238E27FC236}">
                <a16:creationId xmlns:a16="http://schemas.microsoft.com/office/drawing/2014/main" id="{9540D4D3-1AA7-44D0-A5E3-25A9A600B5D9}"/>
              </a:ext>
            </a:extLst>
          </p:cNvPr>
          <p:cNvSpPr txBox="1"/>
          <p:nvPr/>
        </p:nvSpPr>
        <p:spPr>
          <a:xfrm>
            <a:off x="4641092" y="257823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20" name="文字方塊 39">
            <a:extLst>
              <a:ext uri="{FF2B5EF4-FFF2-40B4-BE49-F238E27FC236}">
                <a16:creationId xmlns:a16="http://schemas.microsoft.com/office/drawing/2014/main" id="{504A2DF6-0B7F-409F-816F-977F634B204C}"/>
              </a:ext>
            </a:extLst>
          </p:cNvPr>
          <p:cNvSpPr txBox="1"/>
          <p:nvPr/>
        </p:nvSpPr>
        <p:spPr>
          <a:xfrm>
            <a:off x="3112371" y="2591586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1" name="文字方塊 40">
            <a:extLst>
              <a:ext uri="{FF2B5EF4-FFF2-40B4-BE49-F238E27FC236}">
                <a16:creationId xmlns:a16="http://schemas.microsoft.com/office/drawing/2014/main" id="{FCD63D29-D9B3-474F-9918-78F5EFE30854}"/>
              </a:ext>
            </a:extLst>
          </p:cNvPr>
          <p:cNvSpPr txBox="1"/>
          <p:nvPr/>
        </p:nvSpPr>
        <p:spPr>
          <a:xfrm>
            <a:off x="6231010" y="2591586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2" name="Picture 6" descr="“猫”的图片搜索结果">
            <a:extLst>
              <a:ext uri="{FF2B5EF4-FFF2-40B4-BE49-F238E27FC236}">
                <a16:creationId xmlns:a16="http://schemas.microsoft.com/office/drawing/2014/main" id="{81283274-5CEE-4E37-B3EB-85E1B0CA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3522016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“猫”的图片搜索结果">
            <a:extLst>
              <a:ext uri="{FF2B5EF4-FFF2-40B4-BE49-F238E27FC236}">
                <a16:creationId xmlns:a16="http://schemas.microsoft.com/office/drawing/2014/main" id="{826D2D49-1218-46F6-BF25-A8E10E8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3522016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7D0E1AF-65A6-437F-9560-FFB32371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3522016"/>
            <a:ext cx="1328737" cy="8620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80C2078-7BF3-4F2F-B186-F7A054360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3522016"/>
            <a:ext cx="857248" cy="857248"/>
          </a:xfrm>
          <a:prstGeom prst="rect">
            <a:avLst/>
          </a:prstGeom>
        </p:spPr>
      </p:pic>
      <p:pic>
        <p:nvPicPr>
          <p:cNvPr id="26" name="Picture 6" descr="“猫”的图片搜索结果">
            <a:extLst>
              <a:ext uri="{FF2B5EF4-FFF2-40B4-BE49-F238E27FC236}">
                <a16:creationId xmlns:a16="http://schemas.microsoft.com/office/drawing/2014/main" id="{3AC3A9E7-2D87-4D61-AA5F-C3DDCF0C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4378" y="4780700"/>
            <a:ext cx="857248" cy="8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“猫”的图片搜索结果">
            <a:extLst>
              <a:ext uri="{FF2B5EF4-FFF2-40B4-BE49-F238E27FC236}">
                <a16:creationId xmlns:a16="http://schemas.microsoft.com/office/drawing/2014/main" id="{0DE14F62-FC23-437D-B2E0-DBF75E44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1" y="4780700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CC9CCA1-5408-431F-89C1-18FB5670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5" y="4780700"/>
            <a:ext cx="1328737" cy="86201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52A63B6-E239-4BD0-A6C3-92AECE82A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387" y="4780700"/>
            <a:ext cx="857248" cy="857248"/>
          </a:xfrm>
          <a:prstGeom prst="rect">
            <a:avLst/>
          </a:prstGeom>
        </p:spPr>
      </p:pic>
      <p:sp>
        <p:nvSpPr>
          <p:cNvPr id="30" name="文字方塊 39">
            <a:extLst>
              <a:ext uri="{FF2B5EF4-FFF2-40B4-BE49-F238E27FC236}">
                <a16:creationId xmlns:a16="http://schemas.microsoft.com/office/drawing/2014/main" id="{CDA6D0C3-39AB-45AC-AA29-BC02221852A3}"/>
              </a:ext>
            </a:extLst>
          </p:cNvPr>
          <p:cNvSpPr txBox="1"/>
          <p:nvPr/>
        </p:nvSpPr>
        <p:spPr>
          <a:xfrm>
            <a:off x="1794378" y="576906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BDB7D785-9EB9-4E68-BFBA-5B193E8D861D}"/>
              </a:ext>
            </a:extLst>
          </p:cNvPr>
          <p:cNvSpPr txBox="1"/>
          <p:nvPr/>
        </p:nvSpPr>
        <p:spPr>
          <a:xfrm>
            <a:off x="4641092" y="5769064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sp>
        <p:nvSpPr>
          <p:cNvPr id="32" name="文字方塊 39">
            <a:extLst>
              <a:ext uri="{FF2B5EF4-FFF2-40B4-BE49-F238E27FC236}">
                <a16:creationId xmlns:a16="http://schemas.microsoft.com/office/drawing/2014/main" id="{555EFD52-BD58-4994-8DAE-E5A42C97A922}"/>
              </a:ext>
            </a:extLst>
          </p:cNvPr>
          <p:cNvSpPr txBox="1"/>
          <p:nvPr/>
        </p:nvSpPr>
        <p:spPr>
          <a:xfrm>
            <a:off x="3112371" y="5782415"/>
            <a:ext cx="92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33" name="文字方塊 40">
            <a:extLst>
              <a:ext uri="{FF2B5EF4-FFF2-40B4-BE49-F238E27FC236}">
                <a16:creationId xmlns:a16="http://schemas.microsoft.com/office/drawing/2014/main" id="{8D19BE08-18F2-4AEF-BC15-8A09DD7C705B}"/>
              </a:ext>
            </a:extLst>
          </p:cNvPr>
          <p:cNvSpPr txBox="1"/>
          <p:nvPr/>
        </p:nvSpPr>
        <p:spPr>
          <a:xfrm>
            <a:off x="6231010" y="5782415"/>
            <a:ext cx="105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5140" name="Picture 20" descr="“狗”的图片搜索结果">
            <a:extLst>
              <a:ext uri="{FF2B5EF4-FFF2-40B4-BE49-F238E27FC236}">
                <a16:creationId xmlns:a16="http://schemas.microsoft.com/office/drawing/2014/main" id="{9ACC94B5-726A-42EE-894C-BA7BE8CD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01" y="4774848"/>
            <a:ext cx="1127399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“猫”的图片搜索结果">
            <a:extLst>
              <a:ext uri="{FF2B5EF4-FFF2-40B4-BE49-F238E27FC236}">
                <a16:creationId xmlns:a16="http://schemas.microsoft.com/office/drawing/2014/main" id="{3D4A4F16-59C7-43C1-9C67-3082E881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319" y="4774848"/>
            <a:ext cx="1264118" cy="88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33977-990F-48BD-8B10-3350156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为什么需要学习机器学习？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33B34B-D0CD-41D2-803C-8D192544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714152-BEE6-8740-8BC2-BEA8A9605BAA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ECB6E5-3012-43ED-96E1-F8AF926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40F76-883C-40EF-9AD3-8C5834A1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BF7A6-B673-4A63-84E3-2FA03A2DC2F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2" descr="ai head">
            <a:extLst>
              <a:ext uri="{FF2B5EF4-FFF2-40B4-BE49-F238E27FC236}">
                <a16:creationId xmlns:a16="http://schemas.microsoft.com/office/drawing/2014/main" id="{ACAC611B-6E57-4817-B16F-009B1A018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9"/>
          <a:stretch/>
        </p:blipFill>
        <p:spPr bwMode="auto">
          <a:xfrm>
            <a:off x="766233" y="1111624"/>
            <a:ext cx="10668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6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3AD3E-BE9E-42C6-B249-B76CE5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机器学习与数学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59A90-3F96-4C2A-9877-9F19781C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要深入了解机器学习（特别是深度学习）算法，需要一定的数学基础。</a:t>
            </a:r>
            <a:endParaRPr lang="en-US" altLang="zh-CN" dirty="0"/>
          </a:p>
          <a:p>
            <a:pPr lvl="1"/>
            <a:r>
              <a:rPr lang="zh-CN" altLang="en-US" dirty="0"/>
              <a:t>本课程以了解机器学习的基本原理与简单应用为主，对算法的原理部分简要说明。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如果你想更深入全面了解机器学习算法的原理，你需要了解：</a:t>
            </a:r>
            <a:endParaRPr lang="en-US" altLang="zh-CN" dirty="0"/>
          </a:p>
          <a:p>
            <a:pPr lvl="1"/>
            <a:r>
              <a:rPr lang="zh-CN" altLang="en-US" dirty="0"/>
              <a:t>线性代数：矩阵</a:t>
            </a:r>
            <a:r>
              <a:rPr lang="en-US" altLang="zh-CN" dirty="0"/>
              <a:t>/</a:t>
            </a:r>
            <a:r>
              <a:rPr lang="zh-CN" altLang="en-US" dirty="0"/>
              <a:t>向量运算（转置、逆、乘积）、矩阵论（空间、子空间、矩阵分解）等；</a:t>
            </a:r>
            <a:endParaRPr lang="en-US" altLang="zh-CN" dirty="0"/>
          </a:p>
          <a:p>
            <a:pPr lvl="1"/>
            <a:r>
              <a:rPr lang="zh-CN" altLang="en-US" dirty="0"/>
              <a:t>高等数学（微积分）：微分、积分、偏导、梯度等；</a:t>
            </a:r>
            <a:endParaRPr lang="en-US" altLang="zh-CN" dirty="0"/>
          </a:p>
          <a:p>
            <a:pPr lvl="1"/>
            <a:r>
              <a:rPr lang="zh-CN" altLang="en-US" dirty="0"/>
              <a:t>概率论：概率计算、贝叶斯公式、概率分布（正态分布、无偏估计）等；</a:t>
            </a:r>
            <a:endParaRPr lang="en-US" altLang="zh-CN" dirty="0"/>
          </a:p>
          <a:p>
            <a:pPr lvl="1"/>
            <a:r>
              <a:rPr lang="zh-CN" altLang="en-US" dirty="0"/>
              <a:t>最优化（凸优化）：范数、拉格朗日乘子法、</a:t>
            </a:r>
            <a:r>
              <a:rPr lang="en-US" altLang="zh-CN" dirty="0"/>
              <a:t>KTT</a:t>
            </a:r>
            <a:r>
              <a:rPr lang="zh-CN" altLang="en-US" dirty="0"/>
              <a:t>条件等。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825FE-4341-4CF0-941C-B4BABC1B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B2C1F-3E29-4D40-AE04-8AE26158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4379-8134-4263-994B-7087BE0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C90B4-A40A-46C1-B377-D17BA45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D590F-BDB6-4099-BAE5-F5750586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周志华</a:t>
            </a:r>
            <a:r>
              <a:rPr lang="en-US" altLang="zh-CN" dirty="0"/>
              <a:t>.</a:t>
            </a:r>
            <a:r>
              <a:rPr lang="zh-CN" altLang="en-US" dirty="0"/>
              <a:t>机器学习</a:t>
            </a:r>
            <a:r>
              <a:rPr lang="en-US" altLang="zh-CN" dirty="0"/>
              <a:t>.</a:t>
            </a:r>
            <a:r>
              <a:rPr lang="zh-CN" altLang="en-US" dirty="0"/>
              <a:t>清华大学出版社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Ian </a:t>
            </a:r>
            <a:r>
              <a:rPr lang="en-US" altLang="zh-CN" dirty="0" err="1"/>
              <a:t>Goodfellow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, etc. Deep learning.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F9A90-79CD-46C9-A82B-361D2E39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90F6D-696D-4411-BC80-2EBFBBD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F391A-119B-4975-904F-29D16D2F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18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第二</a:t>
            </a:r>
            <a:r>
              <a:rPr kumimoji="1" lang="zh-CN" altLang="en-US"/>
              <a:t>章：回归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5A80D-18D6-42E1-BD49-64E88617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一元线性回归：房价预测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</p:spPr>
            <p:txBody>
              <a:bodyPr anchor="ctr"/>
              <a:lstStyle/>
              <a:p>
                <a:r>
                  <a:rPr lang="zh-CN" altLang="en-US" dirty="0"/>
                  <a:t>监督学习：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已知的数据有</a:t>
                </a:r>
                <a:r>
                  <a:rPr lang="zh-CN" altLang="en-US" b="1" dirty="0"/>
                  <a:t>正确结果</a:t>
                </a:r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回归 </a:t>
                </a:r>
                <a:r>
                  <a:rPr lang="en-US" altLang="zh-CN" dirty="0"/>
                  <a:t>(Regression)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预测的输出是</a:t>
                </a:r>
                <a:r>
                  <a:rPr lang="zh-CN" altLang="en-US" b="1" dirty="0"/>
                  <a:t>连续值</a:t>
                </a:r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r>
                  <a:rPr lang="zh-CN" altLang="en-US" dirty="0"/>
                  <a:t>符号表示：</a:t>
                </a:r>
                <a:endParaRPr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</a:t>
                </a:r>
                <a:r>
                  <a:rPr lang="zh-CN" altLang="en-US" dirty="0"/>
                  <a:t>表示为向量</a:t>
                </a:r>
              </a:p>
            </p:txBody>
          </p:sp>
        </mc:Choice>
        <mc:Fallback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9A636946-A956-43FD-9D29-8526A6B36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651" y="1052516"/>
                <a:ext cx="6520638" cy="5086477"/>
              </a:xfrm>
              <a:blipFill>
                <a:blip r:embed="rId2"/>
                <a:stretch>
                  <a:fillRect l="-1121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3522E053-E523-498D-8B06-C20AB220B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ABF30-1F8F-4FD4-9AFB-3A8776AB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11ADB-4940-4F5F-8822-F66BFD15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57E66-7741-4638-BFCE-C6BE6F7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6" name="内容占位符 6">
            <a:extLst>
              <a:ext uri="{FF2B5EF4-FFF2-40B4-BE49-F238E27FC236}">
                <a16:creationId xmlns:a16="http://schemas.microsoft.com/office/drawing/2014/main" id="{EB980026-D29F-4C6E-9BFC-18210325D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43242"/>
              </p:ext>
            </p:extLst>
          </p:nvPr>
        </p:nvGraphicFramePr>
        <p:xfrm>
          <a:off x="8224646" y="4284794"/>
          <a:ext cx="242556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2783">
                  <a:extLst>
                    <a:ext uri="{9D8B030D-6E8A-4147-A177-3AD203B41FA5}">
                      <a16:colId xmlns:a16="http://schemas.microsoft.com/office/drawing/2014/main" val="849694925"/>
                    </a:ext>
                  </a:extLst>
                </a:gridCol>
                <a:gridCol w="1212783">
                  <a:extLst>
                    <a:ext uri="{9D8B030D-6E8A-4147-A177-3AD203B41FA5}">
                      <a16:colId xmlns:a16="http://schemas.microsoft.com/office/drawing/2014/main" val="203259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面积 </a:t>
                      </a:r>
                      <a:r>
                        <a:rPr lang="en-US" altLang="zh-CN" dirty="0"/>
                        <a:t>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房价 </a:t>
                      </a:r>
                      <a:r>
                        <a:rPr lang="en-US" altLang="zh-CN" dirty="0"/>
                        <a:t>(y)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4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4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6CFFB-B21D-4816-8B60-4F694DE2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一元线性回归：模型选择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B2897-6538-42C2-ACB0-1A31F84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B425A-3171-4E97-89FA-80AFA74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C4534-974F-4C9E-B28B-699F862B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BD0E0E32-A568-44E3-89AF-900661C8F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假设：输出与输入之间的关系是线性的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模型：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1" dirty="0"/>
                  <a:t>是参数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模型选择：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参数选取不同值时，对应不同函数。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哪个函数的表现最好？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如何选择出最好的函数？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D0E0E32-A568-44E3-89AF-900661C8F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14">
            <a:extLst>
              <a:ext uri="{FF2B5EF4-FFF2-40B4-BE49-F238E27FC236}">
                <a16:creationId xmlns:a16="http://schemas.microsoft.com/office/drawing/2014/main" id="{CA915622-2D59-44FD-B4E4-7AD11D27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EA0638-0410-4EC6-84F4-1A23C7402721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67FD76-2C8E-4BD3-B647-AA153E470261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0E730C-2EF6-476D-B193-EB414A1C87EE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第一章：什么是机器学习</a:t>
            </a:r>
          </a:p>
        </p:txBody>
      </p:sp>
    </p:spTree>
    <p:extLst>
      <p:ext uri="{BB962C8B-B14F-4D97-AF65-F5344CB8AC3E}">
        <p14:creationId xmlns:p14="http://schemas.microsoft.com/office/powerpoint/2010/main" val="8911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F6F0-C510-4BBE-89E6-A8C9A8A5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一元线性回归：损失函数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8605A4-A425-4CD5-8D59-3ADEED6DE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</p:spPr>
            <p:txBody>
              <a:bodyPr/>
              <a:lstStyle/>
              <a:p>
                <a:r>
                  <a:rPr lang="zh-CN" altLang="en-US" dirty="0"/>
                  <a:t>如何选择参数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zh-CN" altLang="en-US" dirty="0"/>
                  <a:t>对于训练数据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尽可能接近。</a:t>
                </a:r>
                <a:endParaRPr lang="en-US" altLang="zh-CN" dirty="0"/>
              </a:p>
              <a:p>
                <a:pPr lvl="1"/>
                <a:r>
                  <a:rPr lang="zh-CN" altLang="en-US" b="1" dirty="0"/>
                  <a:t>残差</a:t>
                </a:r>
                <a:r>
                  <a:rPr lang="zh-CN" altLang="en-US" dirty="0"/>
                  <a:t>：预测值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与真实值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的差。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最小二乘法：使所有残差的平方和最小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损失函数（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使损失函数最小的参数值即为最好的参数选择，这一过程就是模型的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训练</a:t>
                </a:r>
                <a:r>
                  <a:rPr lang="zh-CN" altLang="en-US" dirty="0"/>
                  <a:t>过程。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线性回归就是根据损失函数的定义来学习出最佳的参数。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68605A4-A425-4CD5-8D59-3ADEED6DE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10668000" cy="4967287"/>
              </a:xfrm>
              <a:blipFill rotWithShape="0">
                <a:blip r:embed="rId2"/>
                <a:stretch>
                  <a:fillRect l="-68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13FA6-F7A2-4197-B8DA-F29481A0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23841-CED2-4B9C-8F0A-FE5DBE6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AF170-3554-43A2-BA79-E5FF54F2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内容占位符 14">
            <a:extLst>
              <a:ext uri="{FF2B5EF4-FFF2-40B4-BE49-F238E27FC236}">
                <a16:creationId xmlns:a16="http://schemas.microsoft.com/office/drawing/2014/main" id="{9AFCF1CC-4784-410E-B4A4-0CEA25C2A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1198635"/>
            <a:ext cx="4157944" cy="277196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93906AA-D657-4AAA-8F8D-DC8087721264}"/>
              </a:ext>
            </a:extLst>
          </p:cNvPr>
          <p:cNvCxnSpPr>
            <a:cxnSpLocks/>
          </p:cNvCxnSpPr>
          <p:nvPr/>
        </p:nvCxnSpPr>
        <p:spPr>
          <a:xfrm flipV="1">
            <a:off x="7905749" y="1685926"/>
            <a:ext cx="2952000" cy="1838324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B6D09FB-D13D-47E9-A513-50281374E973}"/>
              </a:ext>
            </a:extLst>
          </p:cNvPr>
          <p:cNvCxnSpPr>
            <a:cxnSpLocks/>
          </p:cNvCxnSpPr>
          <p:nvPr/>
        </p:nvCxnSpPr>
        <p:spPr>
          <a:xfrm flipV="1">
            <a:off x="7905749" y="2724150"/>
            <a:ext cx="2952000" cy="4762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823F8C7-6F36-48A0-A850-97D4586184C8}"/>
              </a:ext>
            </a:extLst>
          </p:cNvPr>
          <p:cNvCxnSpPr>
            <a:cxnSpLocks/>
          </p:cNvCxnSpPr>
          <p:nvPr/>
        </p:nvCxnSpPr>
        <p:spPr>
          <a:xfrm>
            <a:off x="7905749" y="2257426"/>
            <a:ext cx="2952000" cy="109537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0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一元线性回归：小结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zh-CN" dirty="0"/>
              </a:p>
              <a:p>
                <a:r>
                  <a:rPr kumimoji="1" lang="zh-CN" altLang="en-US" sz="2800" dirty="0"/>
                  <a:t>模型：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800" b="0" i="1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𝑤𝑥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+</m:t>
                    </m:r>
                    <m:r>
                      <a:rPr kumimoji="1" lang="en-US" altLang="zh-CN" sz="2800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参数：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损失函数：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sz="2800" dirty="0"/>
              </a:p>
              <a:p>
                <a:endParaRPr kumimoji="1" lang="en-US" altLang="zh-CN" sz="2800" dirty="0"/>
              </a:p>
              <a:p>
                <a:r>
                  <a:rPr kumimoji="1" lang="zh-CN" altLang="en-US" sz="2800" dirty="0"/>
                  <a:t>目标：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arg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kumimoji="1" lang="zh-CN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charset="0"/>
                              </a:rPr>
                              <m:t>min</m:t>
                            </m:r>
                          </m:fName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𝐿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0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一元线性回归：如何学习出合适的参数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/>
                  <a:t>想象你站在一个山谷的某个位置，你的目的是走到谷底，应该怎么走？</a:t>
                </a:r>
                <a:endParaRPr kumimoji="1" lang="en-US" altLang="zh-CN" dirty="0"/>
              </a:p>
              <a:p>
                <a:r>
                  <a:rPr kumimoji="1" lang="zh-CN" altLang="en-US" dirty="0"/>
                  <a:t>类似地，损失函数就像山谷，初始时随机选取参数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就像你在山谷中的初始位置，最终要得到的使损失函数最小的参数取值就像山谷的谷底。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梯度下降：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梯度：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kumimoji="1" lang="mr-IN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kumimoji="1" lang="mr-IN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，表示函数在该点处沿着该方向变化最快，变化率最大。</a:t>
                </a:r>
                <a:endParaRPr lang="en-US" altLang="zh-CN" dirty="0"/>
              </a:p>
              <a:p>
                <a:pPr lvl="1"/>
                <a:r>
                  <a:rPr kumimoji="1" lang="zh-CN" altLang="en-US" dirty="0"/>
                  <a:t>想象把一个小球放到一个山谷中的位置，该小球滚动的方向的相反方向就是该点的梯度。</a:t>
                </a:r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3"/>
                <a:stretch>
                  <a:fillRect l="-1294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14" y="1225628"/>
            <a:ext cx="5029919" cy="3353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</p:spPr>
            <p:txBody>
              <a:bodyPr/>
              <a:lstStyle/>
              <a:p>
                <a:r>
                  <a:rPr kumimoji="1" lang="zh-CN" altLang="en-US" dirty="0"/>
                  <a:t>梯度下降算法：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初始时随机参数取值</a:t>
                </a:r>
                <a14:m>
                  <m:oMath xmlns:m="http://schemas.openxmlformats.org/officeDocument/2006/math">
                    <m:r>
                      <a:rPr kumimoji="1" lang="en-US" altLang="zh-CN" b="0" i="0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循环：每次迭代沿负梯度方向“迈一小步”，更新参数值，使得损失函数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的值下降：</a:t>
                </a:r>
                <a:endParaRPr kumimoji="1" lang="en-US" altLang="zh-CN" dirty="0"/>
              </a:p>
              <a:p>
                <a:pPr lvl="1"/>
                <a:endParaRPr kumimoji="1" lang="en-US" altLang="zh-CN" b="0" i="1" dirty="0">
                  <a:latin typeface="Cambria Math" charset="0"/>
                  <a:sym typeface="Wingdings"/>
                </a:endParaRP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当损失函数达到最小值的时候（两次迭代的损失函数的差小于一定的阈值），结束算法，输出参数值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charset="0"/>
                      </a:rPr>
                      <m:t>(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𝑤</m:t>
                    </m:r>
                    <m:r>
                      <a:rPr kumimoji="1" lang="en-US" altLang="zh-CN" i="1" dirty="0">
                        <a:latin typeface="Cambria Math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charset="0"/>
                      </a:rPr>
                      <m:t>𝑏</m:t>
                    </m:r>
                    <m:r>
                      <a:rPr kumimoji="1" lang="en-US" altLang="zh-CN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dirty="0"/>
                  <a:t>思考：梯度下降一定能得到使损失函数最小的参数值吗？</a:t>
                </a:r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10" name="内容占位符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5648663" cy="4967287"/>
              </a:xfrm>
              <a:blipFill rotWithShape="0">
                <a:blip r:embed="rId6"/>
                <a:stretch>
                  <a:fillRect l="-1294" t="-982" r="-324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16" y="4896485"/>
                <a:ext cx="3617657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59" y="2597774"/>
                <a:ext cx="2545238" cy="13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2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8513" y="4225196"/>
            <a:ext cx="5107821" cy="1803699"/>
          </a:xfrm>
        </p:spPr>
        <p:txBody>
          <a:bodyPr/>
          <a:lstStyle/>
          <a:p>
            <a:r>
              <a:rPr kumimoji="1" lang="zh-CN" altLang="en-US" dirty="0"/>
              <a:t>如果损失函数是单峰函数，则梯度下降可以收敛到</a:t>
            </a:r>
            <a:r>
              <a:rPr kumimoji="1" lang="zh-CN" altLang="en-US" b="1" dirty="0"/>
              <a:t>全局最小值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如果损失函数不保证单峰，则梯度下降只能保证收敛到</a:t>
            </a:r>
            <a:r>
              <a:rPr kumimoji="1" lang="zh-CN" altLang="en-US" b="1" dirty="0"/>
              <a:t>局部最小值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线性回归的损失函数是单峰凸函数。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52" y="1110493"/>
            <a:ext cx="4046296" cy="283328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60" y="1104524"/>
            <a:ext cx="4258879" cy="28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7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一元线性回归：学习率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</p:spPr>
            <p:txBody>
              <a:bodyPr/>
              <a:lstStyle/>
              <a:p>
                <a:r>
                  <a:rPr kumimoji="1" lang="zh-CN" altLang="en-US" dirty="0">
                    <a:sym typeface="Wingdings"/>
                  </a:rPr>
                  <a:t>迭代式：</a:t>
                </a:r>
                <a:endParaRPr kumimoji="1" lang="en-US" altLang="zh-CN" dirty="0"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endParaRPr kumimoji="1" lang="en-US" altLang="zh-CN" dirty="0">
                  <a:ea typeface="Cambria Math" charset="0"/>
                  <a:cs typeface="Cambria Math" charset="0"/>
                  <a:sym typeface="Wingdings"/>
                </a:endParaRPr>
              </a:p>
              <a:p>
                <a:r>
                  <a:rPr kumimoji="1"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被称为学习率（一般需要手动设置）：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设置的过小：梯度下降过程会很慢；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如果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charset="0"/>
                        <a:sym typeface="Wingdings"/>
                      </a:rPr>
                      <m:t>𝛼</m:t>
                    </m:r>
                  </m:oMath>
                </a14:m>
                <a:r>
                  <a:rPr kumimoji="1" lang="zh-CN" altLang="en-US" dirty="0"/>
                  <a:t>设置的过大：梯度下降可能越过最小值，甚至导致损失函数的不收敛。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一般情况下，学习率设置在</a:t>
                </a:r>
                <a:r>
                  <a:rPr kumimoji="1" lang="en-US" altLang="zh-CN" dirty="0"/>
                  <a:t>10</a:t>
                </a:r>
                <a:r>
                  <a:rPr kumimoji="1" lang="en-US" altLang="zh-CN" baseline="30000" dirty="0"/>
                  <a:t>-4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10</a:t>
                </a:r>
                <a:r>
                  <a:rPr kumimoji="1" lang="en-US" altLang="zh-CN" baseline="30000" dirty="0"/>
                  <a:t>-2</a:t>
                </a:r>
                <a:r>
                  <a:rPr kumimoji="1" lang="zh-CN" altLang="en-US" dirty="0"/>
                  <a:t>之间。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1" y="1052516"/>
                <a:ext cx="6625537" cy="4967287"/>
              </a:xfrm>
              <a:blipFill rotWithShape="0">
                <a:blip r:embed="rId4"/>
                <a:stretch>
                  <a:fillRect l="-1104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65" y="1225629"/>
            <a:ext cx="3779668" cy="2519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75" y="1419423"/>
                <a:ext cx="2545238" cy="13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7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一元线性回归：梯度下降*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批量梯度下降法（</a:t>
            </a:r>
            <a:r>
              <a:rPr lang="en-US" altLang="zh-CN" dirty="0"/>
              <a:t>Batch Gradient Descent,</a:t>
            </a:r>
            <a:r>
              <a:rPr lang="zh-CN" altLang="en-US" dirty="0"/>
              <a:t> </a:t>
            </a:r>
            <a:r>
              <a:rPr lang="en-US" altLang="zh-CN" dirty="0"/>
              <a:t>BGD</a:t>
            </a:r>
            <a:r>
              <a:rPr kumimoji="1" lang="zh-CN" altLang="en-US" dirty="0"/>
              <a:t>）：使用训练集的所有样本来计算梯度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优点：可以得到最优解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缺点：当样本数量很多时，训练过程很慢</a:t>
            </a:r>
            <a:endParaRPr kumimoji="1" lang="en-US" altLang="zh-CN" dirty="0"/>
          </a:p>
          <a:p>
            <a:r>
              <a:rPr kumimoji="1" lang="zh-CN" altLang="en-US" dirty="0"/>
              <a:t>随机梯度下降法（</a:t>
            </a:r>
            <a:r>
              <a:rPr kumimoji="1" lang="en-US" altLang="zh-CN" dirty="0"/>
              <a:t>Stochastic Gradient Descent,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SGD</a:t>
            </a:r>
            <a:r>
              <a:rPr kumimoji="1" lang="zh-CN" altLang="en-US" dirty="0"/>
              <a:t>）：从训练集中随机选取一个样本来计算梯度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优点：训练速度快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缺点：准确度下降，不一定保证最优；迭代次数较多</a:t>
            </a:r>
            <a:endParaRPr kumimoji="1" lang="en-US" altLang="zh-CN" dirty="0"/>
          </a:p>
          <a:p>
            <a:r>
              <a:rPr kumimoji="1" lang="zh-CN" altLang="en-US" dirty="0"/>
              <a:t>小批量梯度下降法（</a:t>
            </a:r>
            <a:r>
              <a:rPr kumimoji="1" lang="en-US" altLang="zh-CN" dirty="0"/>
              <a:t>Mini-batch Gradient Descent,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MBGD</a:t>
            </a:r>
            <a:r>
              <a:rPr kumimoji="1" lang="zh-CN" altLang="en-US" dirty="0"/>
              <a:t>）：从训练集中随机挑选若干个样本来计算梯度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兼顾前两种方法的优点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71" y="0"/>
                <a:ext cx="3617657" cy="9578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9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一元线性回归是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/>
                  <a:t>的一个特例，即只有一个特征的线性回归。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符号表示：</a:t>
                </a:r>
                <a:endParaRPr kumimoji="1" lang="en-US" altLang="zh-CN" dirty="0"/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输入值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特征</a:t>
                </a:r>
                <a:r>
                  <a:rPr lang="en-US" altLang="zh-CN" dirty="0"/>
                  <a:t>(feature)</a:t>
                </a:r>
              </a:p>
              <a:p>
                <a:pPr lvl="1"/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输出值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目标</a:t>
                </a:r>
                <a:r>
                  <a:rPr lang="en-US" altLang="zh-CN" dirty="0"/>
                  <a:t>(target)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个训练实例的第</a:t>
                </a:r>
                <a:r>
                  <a:rPr lang="en-US" altLang="zh-CN" i="1" dirty="0"/>
                  <a:t>j</a:t>
                </a:r>
                <a:r>
                  <a:rPr lang="zh-CN" altLang="en-US" dirty="0"/>
                  <a:t>个特征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表示第</a:t>
                </a:r>
                <a:r>
                  <a:rPr lang="en-US" altLang="zh-CN" i="1" dirty="0" err="1"/>
                  <a:t>i</a:t>
                </a:r>
                <a:r>
                  <a:rPr lang="zh-CN" altLang="en-US" dirty="0"/>
                  <a:t>个训练实例</a:t>
                </a:r>
                <a:r>
                  <a:rPr lang="en-US" altLang="zh-CN" dirty="0"/>
                  <a:t>(training example)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表示样本数量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表示特征数量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面积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卧室个数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建成时间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房价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>
                <a:extLst>
                  <a:ext uri="{FF2B5EF4-FFF2-40B4-BE49-F238E27FC236}">
                    <a16:creationId xmlns:a16="http://schemas.microsoft.com/office/drawing/2014/main" xmlns="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9174847"/>
                  </p:ext>
                </p:extLst>
              </p:nvPr>
            </p:nvGraphicFramePr>
            <p:xfrm>
              <a:off x="6636468" y="4310069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xmlns="" val="849694925"/>
                        </a:ext>
                      </a:extLst>
                    </a:gridCol>
                    <a:gridCol w="1185683"/>
                    <a:gridCol w="1185683"/>
                    <a:gridCol w="1185683">
                      <a:extLst>
                        <a:ext uri="{9D8B030D-6E8A-4147-A177-3AD203B41FA5}">
                          <a16:colId xmlns:a16="http://schemas.microsoft.com/office/drawing/2014/main" xmlns="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3" t="-3279" r="-3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13" t="-3279" r="-20153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546" t="-3279" r="-1025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3279" r="-20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1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5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81786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520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假设：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一元线性回归：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多元线性回归：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或向量形式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dirty="0" smtClean="0">
                        <a:latin typeface="Cambria Math" charset="0"/>
                      </a:rPr>
                      <m:t>𝒙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要学习的参数：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=(</m:t>
                    </m:r>
                    <m:r>
                      <a:rPr lang="en-US" altLang="zh-CN" b="1" i="1" smtClean="0">
                        <a:latin typeface="Cambria Math" charset="0"/>
                      </a:rPr>
                      <m:t>𝒘</m:t>
                    </m:r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</a:rPr>
                      <m:t>𝑏</m:t>
                    </m:r>
                    <m:r>
                      <a:rPr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使用最小二乘法定义损失函数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学习一个参数组合的取值，使得损失函数值最小。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使用梯度下降法学习出最优的参数组合。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86" t="-982" b="-2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16" y="3748227"/>
                <a:ext cx="3617657" cy="9578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b="0" dirty="0"/>
              </a:p>
              <a:p>
                <a:endParaRPr kumimoji="1" lang="en-US" altLang="zh-CN" sz="1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kumimoji="1" lang="mr-IN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804" y="4890166"/>
                <a:ext cx="2545238" cy="13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605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多元线性回归：正规方程法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使用梯度下降法求解最优参数时需要不断迭代得到；</a:t>
            </a:r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zh-CN" altLang="en-US" b="1" dirty="0"/>
              <a:t>某些</a:t>
            </a:r>
            <a:r>
              <a:rPr kumimoji="1" lang="zh-CN" altLang="en-US" dirty="0"/>
              <a:t>机器学习问题（损失函数的最优化是凸优化问题），可以直接通过解析方法直接得到最优解，即正规方程。</a:t>
            </a:r>
            <a:endParaRPr kumimoji="1" lang="en-US" altLang="zh-CN" dirty="0"/>
          </a:p>
          <a:p>
            <a:r>
              <a:rPr kumimoji="1" lang="zh-CN" altLang="en-US" dirty="0"/>
              <a:t>线性回归问题可以使用正规方程求解最优参数值。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6122346"/>
                  </p:ext>
                </p:extLst>
              </p:nvPr>
            </p:nvGraphicFramePr>
            <p:xfrm>
              <a:off x="1253762" y="2748548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面积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卧室个数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建成时间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latin typeface="Cambria Math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房价</a:t>
                          </a:r>
                          <a:r>
                            <a:rPr lang="en-US" altLang="zh-CN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6">
                <a:extLst>
                  <a:ext uri="{FF2B5EF4-FFF2-40B4-BE49-F238E27FC236}">
                    <a16:creationId xmlns:a16="http://schemas.microsoft.com/office/drawing/2014/main" id="{EB980026-D29F-4C6E-9BFC-18210325D8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6122346"/>
                  </p:ext>
                </p:extLst>
              </p:nvPr>
            </p:nvGraphicFramePr>
            <p:xfrm>
              <a:off x="1253762" y="2748548"/>
              <a:ext cx="4742732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5683">
                      <a:extLst>
                        <a:ext uri="{9D8B030D-6E8A-4147-A177-3AD203B41FA5}">
                          <a16:colId xmlns:a16="http://schemas.microsoft.com/office/drawing/2014/main" val="849694925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5683">
                      <a:extLst>
                        <a:ext uri="{9D8B030D-6E8A-4147-A177-3AD203B41FA5}">
                          <a16:colId xmlns:a16="http://schemas.microsoft.com/office/drawing/2014/main" val="20325979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13" t="-3279" r="-30153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513" t="-3279" r="-20153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546" t="-3279" r="-10257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279" r="-2051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05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435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7244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510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030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327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547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90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786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065621" y="3000685"/>
                <a:ext cx="4741682" cy="11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110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130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90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mr-IN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435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327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500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621" y="3000685"/>
                <a:ext cx="4741682" cy="1191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燕尾形箭头 6"/>
          <p:cNvSpPr/>
          <p:nvPr/>
        </p:nvSpPr>
        <p:spPr>
          <a:xfrm>
            <a:off x="6195508" y="3466009"/>
            <a:ext cx="1253765" cy="268086"/>
          </a:xfrm>
          <a:prstGeom prst="notchedRightArrow">
            <a:avLst>
              <a:gd name="adj1" fmla="val 50000"/>
              <a:gd name="adj2" fmla="val 11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1AAC50-8456-46EE-9E8B-4EA08C80E6F1}"/>
                  </a:ext>
                </a:extLst>
              </p:cNvPr>
              <p:cNvSpPr txBox="1"/>
              <p:nvPr/>
            </p:nvSpPr>
            <p:spPr>
              <a:xfrm>
                <a:off x="1241425" y="4747214"/>
                <a:ext cx="4425949" cy="141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1AAC50-8456-46EE-9E8B-4EA08C80E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25" y="4747214"/>
                <a:ext cx="4425949" cy="1417055"/>
              </a:xfrm>
              <a:prstGeom prst="rect">
                <a:avLst/>
              </a:prstGeom>
              <a:blipFill>
                <a:blip r:embed="rId5"/>
                <a:stretch>
                  <a:fillRect l="-1240" r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3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6BEC1-8E01-4033-9E8D-E80CDC4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2F31-B29B-4AD3-8BEB-CC1A791A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21C10-1A7A-4DA3-B090-F84BC1BF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3D4B4-E892-44B3-A996-95CC5C96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E5279-6EB8-4DAF-BEEF-B9DAAC2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6146" name="Picture 2" descr="http://photocdn.sohu.com/20160119/mp55295281_1453182841488_2.jpeg">
            <a:extLst>
              <a:ext uri="{FF2B5EF4-FFF2-40B4-BE49-F238E27FC236}">
                <a16:creationId xmlns:a16="http://schemas.microsoft.com/office/drawing/2014/main" id="{116E99F8-60AE-47AB-8FA5-7919F5F4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17" y="1052516"/>
            <a:ext cx="9969965" cy="49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32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FBAE-E92E-4481-AF01-812B86CD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多元线性回归：梯度下降法与正规方程法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976FB-6BBE-4CBB-BCD6-DA29C635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在定义了损失函数之后，梯度下降法与正规方程法都可以求解最优参数。</a:t>
            </a:r>
            <a:endParaRPr lang="en-US" altLang="zh-CN" dirty="0"/>
          </a:p>
          <a:p>
            <a:r>
              <a:rPr lang="zh-CN" altLang="en-US" dirty="0"/>
              <a:t>梯度下降法：</a:t>
            </a:r>
            <a:endParaRPr lang="en-US" altLang="zh-CN" dirty="0"/>
          </a:p>
          <a:p>
            <a:pPr lvl="1"/>
            <a:r>
              <a:rPr lang="zh-CN" altLang="en-US" dirty="0"/>
              <a:t>优点：可以应用到几乎所有机器学习问题</a:t>
            </a:r>
            <a:endParaRPr lang="en-US" altLang="zh-CN" dirty="0"/>
          </a:p>
          <a:p>
            <a:pPr lvl="1"/>
            <a:r>
              <a:rPr lang="zh-CN" altLang="en-US" dirty="0"/>
              <a:t>缺点：需要迭代多次</a:t>
            </a:r>
            <a:endParaRPr lang="en-US" altLang="zh-CN" dirty="0"/>
          </a:p>
          <a:p>
            <a:r>
              <a:rPr lang="zh-CN" altLang="en-US" dirty="0"/>
              <a:t>正规方程法：</a:t>
            </a:r>
            <a:endParaRPr lang="en-US" altLang="zh-CN" dirty="0"/>
          </a:p>
          <a:p>
            <a:pPr lvl="1"/>
            <a:r>
              <a:rPr lang="zh-CN" altLang="en-US" dirty="0"/>
              <a:t>优点：不需要迭代，结果保证最优</a:t>
            </a:r>
            <a:endParaRPr lang="en-US" altLang="zh-CN" dirty="0"/>
          </a:p>
          <a:p>
            <a:pPr lvl="1"/>
            <a:r>
              <a:rPr lang="zh-CN" altLang="en-US" dirty="0"/>
              <a:t>缺点：当特征特别多时运行时间长；并非所有问题都有解析解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E40C3-28D3-48EF-84FB-D4EEB39F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60080-96B0-40B0-BE64-3BCE9BD2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15B7A-FC3B-4A75-85E6-2ED9971B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125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C06B-92AF-4E39-8855-CB21008C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线性回归：框架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2A80A-52CF-4943-9661-439610A9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数据集准备：将数据集划分为训练集与测试集两部分</a:t>
            </a:r>
            <a:endParaRPr lang="en-US" altLang="zh-CN" dirty="0"/>
          </a:p>
          <a:p>
            <a:r>
              <a:rPr lang="zh-CN" altLang="en-US" dirty="0"/>
              <a:t>数据预处理：（如果有必要的话，）对数据进行适当的预处理</a:t>
            </a:r>
            <a:endParaRPr lang="en-US" altLang="zh-CN" dirty="0"/>
          </a:p>
          <a:p>
            <a:pPr lvl="1"/>
            <a:r>
              <a:rPr lang="en-US" altLang="zh-CN" dirty="0"/>
              <a:t>One-hot encoding</a:t>
            </a:r>
            <a:r>
              <a:rPr lang="zh-CN" altLang="en-US" dirty="0"/>
              <a:t>：如果某些特征是类别值，如何处理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训练：将训练集“喂”给回归器模型，模型通过某些方法求出最优的参数组合</a:t>
            </a:r>
            <a:endParaRPr lang="en-US" altLang="zh-CN" dirty="0"/>
          </a:p>
          <a:p>
            <a:r>
              <a:rPr lang="zh-CN" altLang="en-US" dirty="0"/>
              <a:t>测试：假设测试集的真实结果未知，将测试集传给模型得到预测结果</a:t>
            </a:r>
            <a:endParaRPr lang="en-US" altLang="zh-CN" dirty="0"/>
          </a:p>
          <a:p>
            <a:r>
              <a:rPr lang="zh-CN" altLang="en-US" dirty="0"/>
              <a:t>评估：将预测的结果与测试集的真实结果比对，评估模型预测的好与坏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C9ED1-12E8-4FB8-B644-F6B5E2D9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2E536-FC9F-4A06-BADA-62DC6F65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4560A-008F-40D2-86AC-411BC43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796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数据预处理：</a:t>
            </a:r>
            <a:r>
              <a:rPr kumimoji="1" lang="en-US" altLang="zh-CN" dirty="0"/>
              <a:t>One-hot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如果某个特征是类别型数据，如何将其映射为数值型数据：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例如：某列特征为“操作系统”，取值包括：</a:t>
            </a:r>
            <a:r>
              <a:rPr kumimoji="1" lang="en-US" altLang="zh-CN" dirty="0"/>
              <a:t>Win,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Linux,</a:t>
            </a:r>
            <a:r>
              <a:rPr kumimoji="1" lang="zh-CN" altLang="en-US" dirty="0"/>
              <a:t> </a:t>
            </a:r>
            <a:r>
              <a:rPr kumimoji="1" lang="en-US" altLang="zh-CN" dirty="0"/>
              <a:t>OSX.</a:t>
            </a:r>
          </a:p>
          <a:p>
            <a:r>
              <a:rPr kumimoji="1" lang="en-US" altLang="zh-CN" dirty="0"/>
              <a:t>One-hot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r>
              <a:rPr kumimoji="1" lang="zh-CN" altLang="en-US" dirty="0"/>
              <a:t>（独热编码）：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将每个特征变为一个长度为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的向量，向量中只有一位为</a:t>
            </a:r>
            <a:r>
              <a:rPr kumimoji="1" lang="en-US" altLang="zh-CN" dirty="0"/>
              <a:t>1.</a:t>
            </a:r>
          </a:p>
          <a:p>
            <a:pPr lvl="1"/>
            <a:r>
              <a:rPr kumimoji="1" lang="zh-CN" altLang="en-US" dirty="0"/>
              <a:t>例如：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77760"/>
              </p:ext>
            </p:extLst>
          </p:nvPr>
        </p:nvGraphicFramePr>
        <p:xfrm>
          <a:off x="1690357" y="2970496"/>
          <a:ext cx="1002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Windows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Linux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OSX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36707"/>
              </p:ext>
            </p:extLst>
          </p:nvPr>
        </p:nvGraphicFramePr>
        <p:xfrm>
          <a:off x="4501661" y="2970496"/>
          <a:ext cx="28347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is_win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is_linux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is_osx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虚尾箭头 8"/>
          <p:cNvSpPr/>
          <p:nvPr/>
        </p:nvSpPr>
        <p:spPr>
          <a:xfrm>
            <a:off x="3069771" y="3450872"/>
            <a:ext cx="1055077" cy="52260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602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回归：模型评估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如何评估一个回归模型结果的好与坏？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预测值与真实值越接近说明模型效果越好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均方误差</a:t>
                </a:r>
                <a:r>
                  <a:rPr kumimoji="1" lang="en-US" altLang="zh-CN" dirty="0"/>
                  <a:t>(Mean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Error,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MSE)</a:t>
                </a:r>
                <a:r>
                  <a:rPr kumimoji="1" lang="zh-CN" altLang="en-US" dirty="0"/>
                  <a:t>：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charset="0"/>
                      </a:rPr>
                      <m:t>𝑀𝑆𝐸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 smtClean="0">
                            <a:latin typeface="Cambria Math" charset="0"/>
                          </a:rPr>
                          <m:t>𝒚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zh-CN" altLang="en-US" b="0" i="1" dirty="0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1" i="1" dirty="0" smtClean="0">
                                <a:latin typeface="Cambria Math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charset="0"/>
                              </a:rPr>
                              <m:t>𝒚</m:t>
                            </m:r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1" i="1" dirty="0" smtClean="0">
                                    <a:latin typeface="Cambria Math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is-I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dirty="0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kumimoji="1" lang="en-US" altLang="zh-CN" b="0" i="1" dirty="0" smtClean="0">
                                    <a:latin typeface="Cambria Math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kumimoji="1"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dirty="0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551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多项式回归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多项式回归：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多项式回归可以转换为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多元线性回归</a:t>
                </a:r>
                <a:r>
                  <a:rPr kumimoji="1" lang="zh-CN" altLang="en-US" dirty="0"/>
                  <a:t>：将每个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000" b="0" i="1" dirty="0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zh-CN" altLang="en-US" dirty="0"/>
                  <a:t>看成一个特征即可。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是超参数（</a:t>
                </a:r>
                <a:r>
                  <a:rPr kumimoji="1" lang="en-US" altLang="zh-CN" dirty="0"/>
                  <a:t>super-parameter</a:t>
                </a:r>
                <a:r>
                  <a:rPr kumimoji="1" lang="zh-CN" altLang="en-US" dirty="0"/>
                  <a:t>），需要手动调整。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69517" y="1576307"/>
                <a:ext cx="5851345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i="1" dirty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𝑏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 dirty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i="1" dirty="0">
                          <a:latin typeface="Cambria Math" charset="0"/>
                        </a:rPr>
                        <m:t>𝑥</m:t>
                      </m:r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charset="0"/>
                        </a:rPr>
                        <m:t>+…</m:t>
                      </m:r>
                      <m:sSub>
                        <m:sSub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17" y="1576307"/>
                <a:ext cx="5851345" cy="4682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356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B94BA26-996E-4E3D-A935-7825752389CB}"/>
              </a:ext>
            </a:extLst>
          </p:cNvPr>
          <p:cNvSpPr txBox="1">
            <a:spLocks/>
          </p:cNvSpPr>
          <p:nvPr/>
        </p:nvSpPr>
        <p:spPr bwMode="auto">
          <a:xfrm>
            <a:off x="755651" y="1052516"/>
            <a:ext cx="10668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242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038" indent="-3274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694" indent="-29646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397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70435" indent="-298847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过拟合：如果数据有过多的特征，学习出来的模型可能会在训练集上“</a:t>
            </a:r>
            <a:r>
              <a:rPr kumimoji="1" lang="zh-CN" altLang="en-US" dirty="0">
                <a:solidFill>
                  <a:srgbClr val="FF0000"/>
                </a:solidFill>
              </a:rPr>
              <a:t>完美</a:t>
            </a:r>
            <a:r>
              <a:rPr kumimoji="1" lang="zh-CN" altLang="en-US" dirty="0"/>
              <a:t>”拟合，但对于测试集之外的数据则表现极差。</a:t>
            </a:r>
            <a:endParaRPr kumimoji="1" lang="en-US" altLang="zh-CN" dirty="0"/>
          </a:p>
          <a:p>
            <a:r>
              <a:rPr kumimoji="1" lang="zh-CN" altLang="en-US" dirty="0"/>
              <a:t>一般来说，过拟合表示在当前的数据规模上选择了过于复杂的模型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2" y="3256820"/>
            <a:ext cx="2960147" cy="1973431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过拟合与正则化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10" y="3256819"/>
            <a:ext cx="2960147" cy="19734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16" y="3256819"/>
            <a:ext cx="2960147" cy="19734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DF6CC3-80FA-4E22-AE87-111A8459A08A}"/>
              </a:ext>
            </a:extLst>
          </p:cNvPr>
          <p:cNvSpPr txBox="1"/>
          <p:nvPr/>
        </p:nvSpPr>
        <p:spPr>
          <a:xfrm>
            <a:off x="923922" y="541928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欠拟合</a:t>
            </a:r>
            <a:r>
              <a:rPr lang="en-US" altLang="zh-CN" dirty="0"/>
              <a:t>(Underfit)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97B2FD-B689-4F20-AA7E-9FE00BE06238}"/>
              </a:ext>
            </a:extLst>
          </p:cNvPr>
          <p:cNvSpPr txBox="1"/>
          <p:nvPr/>
        </p:nvSpPr>
        <p:spPr>
          <a:xfrm>
            <a:off x="8085710" y="541928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过拟合</a:t>
            </a:r>
            <a:r>
              <a:rPr lang="en-US" altLang="zh-CN" dirty="0"/>
              <a:t>(Overfit)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8DD817-169F-446A-9D68-16B3139D9F70}"/>
              </a:ext>
            </a:extLst>
          </p:cNvPr>
          <p:cNvSpPr txBox="1"/>
          <p:nvPr/>
        </p:nvSpPr>
        <p:spPr>
          <a:xfrm>
            <a:off x="923921" y="259734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k=1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9312B2-4BB3-49DB-AC66-BBC929AC9802}"/>
              </a:ext>
            </a:extLst>
          </p:cNvPr>
          <p:cNvSpPr txBox="1"/>
          <p:nvPr/>
        </p:nvSpPr>
        <p:spPr>
          <a:xfrm>
            <a:off x="4504815" y="2597348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k=5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EE61D8-7E7E-4604-9D27-6D684C97703D}"/>
              </a:ext>
            </a:extLst>
          </p:cNvPr>
          <p:cNvSpPr txBox="1"/>
          <p:nvPr/>
        </p:nvSpPr>
        <p:spPr>
          <a:xfrm>
            <a:off x="8026400" y="2597347"/>
            <a:ext cx="296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k=9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23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过拟合与正则化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如何判断模型是否过拟合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87" y="1549399"/>
            <a:ext cx="6793802" cy="227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87" y="3906210"/>
            <a:ext cx="3495431" cy="23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51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BBC75-7127-4920-853C-5C193391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过拟合与正则化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29EEE-1411-480B-B8B2-E35E5FB7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如何解决过拟合问题？</a:t>
            </a:r>
            <a:endParaRPr lang="en-US" altLang="zh-CN" dirty="0"/>
          </a:p>
          <a:p>
            <a:pPr lvl="1"/>
            <a:r>
              <a:rPr lang="zh-CN" altLang="en-US" dirty="0"/>
              <a:t>获取更多的数据</a:t>
            </a:r>
            <a:endParaRPr lang="en-US" altLang="zh-CN" dirty="0"/>
          </a:p>
          <a:p>
            <a:pPr lvl="1"/>
            <a:r>
              <a:rPr lang="zh-CN" altLang="en-US" dirty="0"/>
              <a:t>使用更简单的模型或选取更少的特征</a:t>
            </a:r>
            <a:endParaRPr lang="en-US" altLang="zh-CN" dirty="0"/>
          </a:p>
          <a:p>
            <a:pPr lvl="1"/>
            <a:r>
              <a:rPr lang="zh-CN" altLang="en-US" dirty="0"/>
              <a:t>正则化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010DB-4E93-439B-B8B9-7AE63DC3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BA947-5600-46EF-8DB3-193E3E94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C9E28F-117D-4C5A-8E63-1FE196C1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9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过拟合与正则化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正则化：调整损失函数使得限制参数的值不要太大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线性回归</a:t>
            </a:r>
            <a:r>
              <a:rPr kumimoji="1" lang="en-US" altLang="zh-CN" dirty="0"/>
              <a:t>+L1</a:t>
            </a:r>
            <a:r>
              <a:rPr kumimoji="1" lang="zh-CN" altLang="en-US" dirty="0"/>
              <a:t>正则化 （</a:t>
            </a:r>
            <a:r>
              <a:rPr kumimoji="1" lang="en-US" altLang="zh-CN" dirty="0"/>
              <a:t>Lasso</a:t>
            </a:r>
            <a:r>
              <a:rPr kumimoji="1" lang="zh-CN" altLang="en-US" dirty="0"/>
              <a:t>）：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线性回归</a:t>
            </a:r>
            <a:r>
              <a:rPr kumimoji="1" lang="en-US" altLang="zh-CN" dirty="0"/>
              <a:t>+L2</a:t>
            </a:r>
            <a:r>
              <a:rPr kumimoji="1" lang="zh-CN" altLang="en-US" dirty="0"/>
              <a:t>正则化 （</a:t>
            </a:r>
            <a:r>
              <a:rPr kumimoji="1" lang="en-US" altLang="zh-CN" dirty="0"/>
              <a:t>Ridge</a:t>
            </a:r>
            <a:r>
              <a:rPr kumimoji="1" lang="zh-CN" altLang="en-US" dirty="0"/>
              <a:t>）：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L2</a:t>
            </a:r>
            <a:r>
              <a:rPr kumimoji="1" lang="zh-CN" altLang="en-US" dirty="0"/>
              <a:t>正则化可以用来防止过拟合；</a:t>
            </a:r>
            <a:endParaRPr kumimoji="1" lang="en-US" altLang="zh-CN" dirty="0"/>
          </a:p>
          <a:p>
            <a:r>
              <a:rPr kumimoji="1" lang="en-US" altLang="zh-CN" dirty="0"/>
              <a:t>L1</a:t>
            </a:r>
            <a:r>
              <a:rPr kumimoji="1" lang="zh-CN" altLang="en-US" dirty="0"/>
              <a:t>正则化会产生一个稀疏解，可以用来做特征选择；一定程度上也可以防止过拟合。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1303927" y="2261070"/>
                <a:ext cx="5062604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is-I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927" y="2261070"/>
                <a:ext cx="5062604" cy="9926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CFE4FA-4ADB-4B82-B875-AA5178D80394}"/>
                  </a:ext>
                </a:extLst>
              </p:cNvPr>
              <p:cNvSpPr/>
              <p:nvPr/>
            </p:nvSpPr>
            <p:spPr>
              <a:xfrm>
                <a:off x="1254673" y="3469624"/>
                <a:ext cx="4834978" cy="99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2000" b="1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is-I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CFE4FA-4ADB-4B82-B875-AA5178D80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73" y="3469624"/>
                <a:ext cx="4834978" cy="9926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487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过拟合与正则化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正则化超参数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kumimoji="1" lang="zh-CN" altLang="en-US" dirty="0"/>
                  <a:t>对模型表现有什么影响？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6" t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70" y="2078717"/>
            <a:ext cx="4372325" cy="29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98B31-3ABF-4C01-9D2F-11C6CF2A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人工智能时代？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418E6-588F-4BA9-99DA-877BAED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07CFC-4B29-45C9-9440-27BC2C2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A3925-FE23-4200-8DD7-A55F36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C628E-9AF1-48D1-AC54-3D530E61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122" name="Picture 2" descr="https://www.commitstrip.com/wp-content/uploads/2017/06/Strip-IA-construite-de-IF-english650-final.jpg">
            <a:extLst>
              <a:ext uri="{FF2B5EF4-FFF2-40B4-BE49-F238E27FC236}">
                <a16:creationId xmlns:a16="http://schemas.microsoft.com/office/drawing/2014/main" id="{4DF110C7-8D63-4D66-8762-40C57374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95" y="1089276"/>
            <a:ext cx="5299494" cy="49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9625E3-2CC6-4590-99B2-E66279F9DB23}"/>
              </a:ext>
            </a:extLst>
          </p:cNvPr>
          <p:cNvSpPr/>
          <p:nvPr/>
        </p:nvSpPr>
        <p:spPr>
          <a:xfrm>
            <a:off x="7010400" y="6034254"/>
            <a:ext cx="4215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http://www.commitstrip.com/en/2017/06/07/ai-inside/?</a:t>
            </a:r>
          </a:p>
        </p:txBody>
      </p:sp>
    </p:spTree>
    <p:extLst>
      <p:ext uri="{BB962C8B-B14F-4D97-AF65-F5344CB8AC3E}">
        <p14:creationId xmlns:p14="http://schemas.microsoft.com/office/powerpoint/2010/main" val="4111318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线性回归实例：波士顿房价数据集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sklearn.dataset.load_boston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1026" name="Picture 2" descr="https://images2015.cnblogs.com/blog/1131167/201705/1131167-20170515230147025-3774364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45" y="1664496"/>
            <a:ext cx="72675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720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第三章：分类</a:t>
            </a:r>
          </a:p>
        </p:txBody>
      </p:sp>
    </p:spTree>
    <p:extLst>
      <p:ext uri="{BB962C8B-B14F-4D97-AF65-F5344CB8AC3E}">
        <p14:creationId xmlns:p14="http://schemas.microsoft.com/office/powerpoint/2010/main" val="1466919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分类问题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分类 </a:t>
                </a:r>
                <a:r>
                  <a:rPr kumimoji="1" lang="en-US" altLang="zh-CN" dirty="0"/>
                  <a:t>(Classification):</a:t>
                </a:r>
              </a:p>
              <a:p>
                <a:pPr lvl="1"/>
                <a:r>
                  <a:rPr kumimoji="1" lang="zh-CN" altLang="en-US" dirty="0"/>
                  <a:t>预测的输出是离散的类别值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dirty="0"/>
                  <a:t>例：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给一个邮件的内容，判断该邮件是否为垃圾邮件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给一张图片，判断该图片中是猫还是狗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……</a:t>
                </a:r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dirty="0"/>
                  <a:t>二分类问题：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：负类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：正类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多分类问题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6" t="-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539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86159-4B9C-412F-B784-8D9F20FE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逻辑斯蒂回归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Logistic Regression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40C49-276D-4F7C-B510-F18083651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E12A9-5601-4B1D-B1AC-A2943198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F93BA-D9BF-BC4B-BA86-175867B95F50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478F3-2490-4DFF-BDBE-61828D52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EC5F3-B926-46A7-8DBA-40B2D591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FB17D4-0CBA-41AA-B1E7-777C77D3147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743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4750C-63CD-4E63-8982-BCAD2FFC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163D-639D-44FC-A255-BF4852DF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例：根据肿瘤大小预测该肿瘤是否是恶性肿瘤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思考：是否能用线性回归的模型来进行分类的预测？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2AFFF-48B2-48A7-98A1-03E86B61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15A2F-1680-40C1-A665-BC0FC8B8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456B2-AE78-480D-B085-B977847D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1B5FB5-824D-4F67-B409-4D7522A24735}"/>
              </a:ext>
            </a:extLst>
          </p:cNvPr>
          <p:cNvCxnSpPr/>
          <p:nvPr/>
        </p:nvCxnSpPr>
        <p:spPr>
          <a:xfrm flipV="1">
            <a:off x="1635853" y="2676088"/>
            <a:ext cx="0" cy="200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B136E7A-D85D-4B64-A0D9-EEA64D0ABEC2}"/>
              </a:ext>
            </a:extLst>
          </p:cNvPr>
          <p:cNvCxnSpPr>
            <a:cxnSpLocks/>
          </p:cNvCxnSpPr>
          <p:nvPr/>
        </p:nvCxnSpPr>
        <p:spPr>
          <a:xfrm flipV="1">
            <a:off x="1635853" y="4681056"/>
            <a:ext cx="45454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EAAEAC3-2885-473B-BFCF-4B6D623627D7}"/>
              </a:ext>
            </a:extLst>
          </p:cNvPr>
          <p:cNvSpPr txBox="1"/>
          <p:nvPr/>
        </p:nvSpPr>
        <p:spPr>
          <a:xfrm>
            <a:off x="5654180" y="4766008"/>
            <a:ext cx="89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肿瘤大小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214AF0-5951-4E62-BBD9-F23049C7003E}"/>
              </a:ext>
            </a:extLst>
          </p:cNvPr>
          <p:cNvSpPr txBox="1"/>
          <p:nvPr/>
        </p:nvSpPr>
        <p:spPr>
          <a:xfrm>
            <a:off x="681082" y="3592271"/>
            <a:ext cx="95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是否为恶性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329619-F5BA-4B41-BE57-61CA02DF64C5}"/>
              </a:ext>
            </a:extLst>
          </p:cNvPr>
          <p:cNvSpPr txBox="1"/>
          <p:nvPr/>
        </p:nvSpPr>
        <p:spPr>
          <a:xfrm>
            <a:off x="1256961" y="4542556"/>
            <a:ext cx="252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06354D-27EA-4836-915A-62870D6FF2D9}"/>
              </a:ext>
            </a:extLst>
          </p:cNvPr>
          <p:cNvSpPr txBox="1"/>
          <p:nvPr/>
        </p:nvSpPr>
        <p:spPr>
          <a:xfrm>
            <a:off x="1256961" y="2699641"/>
            <a:ext cx="252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697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31532-0ABC-411A-AFA1-50257F4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逻辑斯蒂回归：模型定义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D15A9-E0B0-41D5-9CC0-CA2DECCA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逻辑斯蒂回归模型 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线性回归模型</a:t>
            </a:r>
            <a:r>
              <a:rPr lang="en-US" altLang="zh-CN" dirty="0">
                <a:sym typeface="Wingdings" panose="05000000000000000000" pitchFamily="2" charset="2"/>
              </a:rPr>
              <a:t>+sigmoid</a:t>
            </a:r>
            <a:r>
              <a:rPr lang="zh-CN" altLang="en-US" dirty="0">
                <a:sym typeface="Wingdings" panose="05000000000000000000" pitchFamily="2" charset="2"/>
              </a:rPr>
              <a:t>函数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sigmoid</a:t>
            </a:r>
            <a:r>
              <a:rPr lang="zh-CN" altLang="en-US" dirty="0"/>
              <a:t>函数的性质：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5D8EC-939D-4D38-862B-7AABB33A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2018年7月9日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B92C7-D0F6-46E1-9EDA-EEA2C107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B8F93-E2CB-46B1-9358-EA5A9C4A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882CF6-05B7-4090-8021-A59BCDC325F4}"/>
                  </a:ext>
                </a:extLst>
              </p:cNvPr>
              <p:cNvSpPr txBox="1"/>
              <p:nvPr/>
            </p:nvSpPr>
            <p:spPr>
              <a:xfrm>
                <a:off x="1233182" y="1547768"/>
                <a:ext cx="4561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882CF6-05B7-4090-8021-A59BCDC3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182" y="1547768"/>
                <a:ext cx="4561762" cy="276999"/>
              </a:xfrm>
              <a:prstGeom prst="rect">
                <a:avLst/>
              </a:prstGeom>
              <a:blipFill>
                <a:blip r:embed="rId3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A737E0-08EB-4D03-8591-0F5E30DE91CD}"/>
                  </a:ext>
                </a:extLst>
              </p:cNvPr>
              <p:cNvSpPr txBox="1"/>
              <p:nvPr/>
            </p:nvSpPr>
            <p:spPr>
              <a:xfrm>
                <a:off x="1233182" y="1909718"/>
                <a:ext cx="5237011" cy="55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A737E0-08EB-4D03-8591-0F5E30DE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182" y="1909718"/>
                <a:ext cx="5237011" cy="553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30DF70AE-BEA5-4DA9-B03B-3E3750063022}"/>
              </a:ext>
            </a:extLst>
          </p:cNvPr>
          <p:cNvGrpSpPr/>
          <p:nvPr/>
        </p:nvGrpSpPr>
        <p:grpSpPr>
          <a:xfrm>
            <a:off x="8026400" y="1206678"/>
            <a:ext cx="3439339" cy="2854497"/>
            <a:chOff x="8026400" y="1206678"/>
            <a:chExt cx="3439339" cy="2854497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26823B9D-C4E4-468B-B1B6-E4398CDB07E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1153389"/>
                    </p:ext>
                  </p:extLst>
                </p:nvPr>
              </p:nvGraphicFramePr>
              <p:xfrm>
                <a:off x="8026400" y="1206678"/>
                <a:ext cx="3439339" cy="22928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2" name="Acrobat Document" r:id="rId5" imgW="4114620" imgH="2742960" progId="Acrobat.Document.DC">
                        <p:embed/>
                      </p:oleObj>
                    </mc:Choice>
                    <mc:Fallback>
                      <p:oleObj name="Acrobat Document" r:id="rId5" imgW="4114620" imgH="2742960" progId="Acrobat.Document.DC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26400" y="1206678"/>
                              <a:ext cx="3439339" cy="229289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26823B9D-C4E4-468B-B1B6-E4398CDB07E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1153389"/>
                    </p:ext>
                  </p:extLst>
                </p:nvPr>
              </p:nvGraphicFramePr>
              <p:xfrm>
                <a:off x="8026400" y="1206678"/>
                <a:ext cx="3439339" cy="22928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2" name="Acrobat Document" r:id="rId5" imgW="4114620" imgH="2742960" progId="Acrobat.Document.DC">
                        <p:embed/>
                      </p:oleObj>
                    </mc:Choice>
                    <mc:Fallback>
                      <p:oleObj name="Acrobat Document" r:id="rId5" imgW="4114620" imgH="2742960" progId="Acrobat.Document.DC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26400" y="1206678"/>
                              <a:ext cx="3439339" cy="229289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08F53EE-6588-4005-87FF-B4459C4C3647}"/>
                    </a:ext>
                  </a:extLst>
                </p:cNvPr>
                <p:cNvSpPr txBox="1"/>
                <p:nvPr/>
              </p:nvSpPr>
              <p:spPr>
                <a:xfrm>
                  <a:off x="8953897" y="3536159"/>
                  <a:ext cx="1584343" cy="5250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08F53EE-6588-4005-87FF-B4459C4C3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3897" y="3536159"/>
                  <a:ext cx="1584343" cy="5250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22C03BD-031E-4CC8-A760-DB52A097F129}"/>
                  </a:ext>
                </a:extLst>
              </p:cNvPr>
              <p:cNvSpPr/>
              <p:nvPr/>
            </p:nvSpPr>
            <p:spPr>
              <a:xfrm>
                <a:off x="1381594" y="3171866"/>
                <a:ext cx="2784005" cy="2005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lit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22C03BD-031E-4CC8-A760-DB52A097F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94" y="3171866"/>
                <a:ext cx="2784005" cy="20051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514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8F22F-A42A-4D34-AB5D-775A66F1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逻辑斯蒂回归：损失函数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8911C-22B4-4AF8-B3B8-C45E8AFA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损失函数：对数损失函数（通过极大似然估计推导得出）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求解最优参数组合：使用梯度下降法计算得出。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33DC6-9F68-47B5-BA95-8E7C4D96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2018年7月9日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565A1-F384-4C80-8C58-A6822892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7108B-BA04-449E-8F96-2A48C48D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20ECDD-A692-4B90-B461-40BC6F86B3D4}"/>
                  </a:ext>
                </a:extLst>
              </p:cNvPr>
              <p:cNvSpPr txBox="1"/>
              <p:nvPr/>
            </p:nvSpPr>
            <p:spPr>
              <a:xfrm>
                <a:off x="1258349" y="1648436"/>
                <a:ext cx="4022511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20ECDD-A692-4B90-B461-40BC6F86B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49" y="1648436"/>
                <a:ext cx="4022511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64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39C83-E2B1-4AC8-AF46-4A5EF195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逻辑回归：决策边界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0A70C-64E7-4189-A688-74951241A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决策边界：根据学习出来的参数组合形成的一个边界，边界的两侧分别预测为不同的类型。</a:t>
                </a:r>
                <a:endParaRPr lang="en-US" altLang="zh-CN" dirty="0"/>
              </a:p>
              <a:p>
                <a:r>
                  <a:rPr lang="zh-CN" altLang="en-US" dirty="0"/>
                  <a:t>逻辑回归的决策边界是超平面，即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i="1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如果数据的分界线是非线性的该如何处理？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A0A70C-64E7-4189-A688-74951241A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86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B38B2-9801-41B1-88A8-22EAAAA7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2018年7月9日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1E78A-72A2-4151-9515-D4567CEF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9DFD1-5C5B-411B-9E0C-B65842C7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756A3BC-BF2C-4A77-8A73-75CA90D95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85218"/>
              </p:ext>
            </p:extLst>
          </p:nvPr>
        </p:nvGraphicFramePr>
        <p:xfrm>
          <a:off x="4048154" y="2397801"/>
          <a:ext cx="2623891" cy="2623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Acrobat Document" r:id="rId4" imgW="2057310" imgH="2057400" progId="Acrobat.Document.DC">
                  <p:embed/>
                </p:oleObj>
              </mc:Choice>
              <mc:Fallback>
                <p:oleObj name="Acrobat Document" r:id="rId4" imgW="2057310" imgH="2057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8154" y="2397801"/>
                        <a:ext cx="2623891" cy="2623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2795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E052B-DD23-4EFB-A0EE-4C7787D7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464B8-F615-45BD-8DDF-61305EA2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正则化</a:t>
            </a:r>
            <a:endParaRPr lang="en-US" altLang="zh-CN" dirty="0"/>
          </a:p>
          <a:p>
            <a:r>
              <a:rPr lang="zh-CN" altLang="en-US" dirty="0"/>
              <a:t>评估方法</a:t>
            </a:r>
            <a:endParaRPr lang="en-US" altLang="zh-CN" dirty="0"/>
          </a:p>
          <a:p>
            <a:r>
              <a:rPr lang="zh-CN" altLang="en-US" dirty="0"/>
              <a:t>多分类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A598A-DD4C-4281-AC6D-93585DBC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2018年7月9日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00D19-7131-4375-97EF-58BC5EE7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596D6-6E58-49FB-90E7-D17DB018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46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75E97-A77B-49E8-B5D9-964F93E8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人工智能与机器学习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B7FE1-5355-4D9B-B1FB-527AD72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D19A-5644-4860-B10A-2A8DEBCF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5CB6F-8159-4202-83F7-3D1F0122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BB02B-25CD-47DD-B20A-32CA7D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What's the difference between Artificial Intelligence (AI), Machine Learning, and Deep Learning? ">
            <a:extLst>
              <a:ext uri="{FF2B5EF4-FFF2-40B4-BE49-F238E27FC236}">
                <a16:creationId xmlns:a16="http://schemas.microsoft.com/office/drawing/2014/main" id="{49FA5ABC-542B-4875-A220-1DB242D2A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t="5817" r="2478" b="4315"/>
          <a:stretch/>
        </p:blipFill>
        <p:spPr bwMode="auto">
          <a:xfrm>
            <a:off x="1584656" y="1053306"/>
            <a:ext cx="8473744" cy="51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F47F0-F9F0-4384-A28D-2F7EA66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01DEF-B716-4266-9CFF-A80375B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Arthur Samuel (1959). Machine Learning: Field of study that gives computers the ability to learn without being explicitly programmed.</a:t>
            </a:r>
          </a:p>
          <a:p>
            <a:pPr lvl="1"/>
            <a:r>
              <a:rPr lang="zh-CN" altLang="en-US" dirty="0"/>
              <a:t>“在不直接针对问题进行编程的情况下，赋予计算机学习能力的一个研究领域。”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Tom Mitchell (1998) Well-posed Learning Problem: 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r>
              <a:rPr lang="zh-CN" altLang="en-US" dirty="0"/>
              <a:t>“对于某类任务</a:t>
            </a:r>
            <a:r>
              <a:rPr lang="en-US" altLang="zh-CN" dirty="0"/>
              <a:t>T</a:t>
            </a:r>
            <a:r>
              <a:rPr lang="zh-CN" altLang="en-US" dirty="0"/>
              <a:t>和性能度量</a:t>
            </a:r>
            <a:r>
              <a:rPr lang="en-US" altLang="zh-CN" dirty="0"/>
              <a:t>P</a:t>
            </a:r>
            <a:r>
              <a:rPr lang="zh-CN" altLang="en-US" dirty="0"/>
              <a:t>，如果一个计算机程序在</a:t>
            </a:r>
            <a:r>
              <a:rPr lang="en-US" altLang="zh-CN" dirty="0"/>
              <a:t>T</a:t>
            </a:r>
            <a:r>
              <a:rPr lang="zh-CN" altLang="en-US" dirty="0"/>
              <a:t>上以</a:t>
            </a:r>
            <a:r>
              <a:rPr lang="en-US" altLang="zh-CN" dirty="0"/>
              <a:t>P</a:t>
            </a:r>
            <a:r>
              <a:rPr lang="zh-CN" altLang="en-US" dirty="0"/>
              <a:t>衡量的性能随着经验</a:t>
            </a:r>
            <a:r>
              <a:rPr lang="en-US" altLang="zh-CN" dirty="0"/>
              <a:t>E</a:t>
            </a:r>
            <a:r>
              <a:rPr lang="zh-CN" altLang="en-US" dirty="0"/>
              <a:t>而自我完善，那么我们称这个计算机程序在从经验</a:t>
            </a:r>
            <a:r>
              <a:rPr lang="en-US" altLang="zh-CN" dirty="0"/>
              <a:t>E</a:t>
            </a:r>
            <a:r>
              <a:rPr lang="zh-CN" altLang="en-US" dirty="0"/>
              <a:t>学习。”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E74D4-2629-42B4-A639-65AD2231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C5854-4521-4BA4-812A-84224CC3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B5A36-C297-4A63-9508-0EB0F59E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35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AF670-A5A4-4402-B878-0D72BD26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32E9B-2346-4C80-B8CF-C4F95BB0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例如，你想买苹果，如何挑选出好吃的苹果？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非机器学习编程方式（直接针对问题进行编程）：</a:t>
            </a:r>
            <a:endParaRPr lang="en-US" altLang="zh-CN" dirty="0"/>
          </a:p>
          <a:p>
            <a:pPr lvl="1"/>
            <a:r>
              <a:rPr lang="zh-CN" altLang="en-US" dirty="0"/>
              <a:t>如果苹果颜色是红的，重量在</a:t>
            </a:r>
            <a:r>
              <a:rPr lang="en-US" altLang="zh-CN" dirty="0"/>
              <a:t>3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之间，产地在北方，那么它是好苹果，否则是坏苹果。</a:t>
            </a:r>
            <a:endParaRPr lang="en-US" altLang="zh-CN" dirty="0"/>
          </a:p>
          <a:p>
            <a:pPr lvl="1"/>
            <a:r>
              <a:rPr lang="zh-CN" altLang="en-US" dirty="0"/>
              <a:t>缺点：</a:t>
            </a:r>
            <a:endParaRPr lang="en-US" altLang="zh-CN" dirty="0"/>
          </a:p>
          <a:p>
            <a:pPr lvl="2"/>
            <a:r>
              <a:rPr lang="zh-CN" altLang="en-US" dirty="0"/>
              <a:t>很难考虑到所有的可能性</a:t>
            </a:r>
            <a:endParaRPr lang="en-US" altLang="zh-CN" dirty="0"/>
          </a:p>
          <a:p>
            <a:pPr lvl="2"/>
            <a:r>
              <a:rPr lang="zh-CN" altLang="en-US" dirty="0"/>
              <a:t>程序无法超越程序员</a:t>
            </a:r>
            <a:endParaRPr lang="en-US" altLang="zh-CN" dirty="0"/>
          </a:p>
          <a:p>
            <a:pPr lvl="2"/>
            <a:r>
              <a:rPr lang="zh-CN" altLang="en-US" dirty="0"/>
              <a:t>需要大量的人类工作以及专业知识</a:t>
            </a:r>
            <a:endParaRPr lang="en-US" altLang="zh-CN" dirty="0"/>
          </a:p>
          <a:p>
            <a:pPr lvl="2"/>
            <a:r>
              <a:rPr lang="zh-CN" altLang="en-US" dirty="0"/>
              <a:t>同类型但不同问题的规则不同</a:t>
            </a:r>
            <a:endParaRPr lang="en-US" altLang="zh-CN" dirty="0"/>
          </a:p>
          <a:p>
            <a:r>
              <a:rPr lang="zh-CN" altLang="en-US" dirty="0"/>
              <a:t>机器学习的编程方式：程序考虑许多规律，通过</a:t>
            </a:r>
            <a:r>
              <a:rPr lang="zh-CN" altLang="en-US" b="1" dirty="0"/>
              <a:t>数据</a:t>
            </a:r>
            <a:r>
              <a:rPr lang="zh-CN" altLang="en-US" dirty="0"/>
              <a:t>找出表现最好的规律来作为结果。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7F895-C717-496A-B177-F8F0AA7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4A687-EC6D-400B-9A11-BD0B0460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4A806-D958-4E7E-9F65-B19FF015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D12D45B-71E3-473A-9FD4-BDB875D07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99287"/>
              </p:ext>
            </p:extLst>
          </p:nvPr>
        </p:nvGraphicFramePr>
        <p:xfrm>
          <a:off x="1338246" y="1471644"/>
          <a:ext cx="6096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0xf20221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河北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0xee2e1f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不好吃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8CFB-0345-441B-AD1A-0A415250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CA06F-A0A4-4646-941C-486BB21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AE77E-B6CF-4BD1-87D3-6C123055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8DCE8-899D-4052-91B3-B72D127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ED0D80-61B1-4050-811E-8C2BBF74C98C}"/>
              </a:ext>
            </a:extLst>
          </p:cNvPr>
          <p:cNvSpPr/>
          <p:nvPr/>
        </p:nvSpPr>
        <p:spPr>
          <a:xfrm>
            <a:off x="8730322" y="1768321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"monkey"</a:t>
            </a:r>
            <a:endParaRPr lang="zh-TW" altLang="en-US" sz="2400" dirty="0"/>
          </a:p>
        </p:txBody>
      </p:sp>
      <p:pic>
        <p:nvPicPr>
          <p:cNvPr id="22" name="圖片 22">
            <a:extLst>
              <a:ext uri="{FF2B5EF4-FFF2-40B4-BE49-F238E27FC236}">
                <a16:creationId xmlns:a16="http://schemas.microsoft.com/office/drawing/2014/main" id="{3195B14A-0E3B-43EE-AB34-14218035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13" y="1561048"/>
            <a:ext cx="931280" cy="1051432"/>
          </a:xfrm>
          <a:prstGeom prst="rect">
            <a:avLst/>
          </a:prstGeom>
        </p:spPr>
      </p:pic>
      <p:pic>
        <p:nvPicPr>
          <p:cNvPr id="23" name="圖片 23">
            <a:extLst>
              <a:ext uri="{FF2B5EF4-FFF2-40B4-BE49-F238E27FC236}">
                <a16:creationId xmlns:a16="http://schemas.microsoft.com/office/drawing/2014/main" id="{2A883490-DCBE-4E53-9929-31FEA0E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413" y="2817823"/>
            <a:ext cx="899978" cy="1075096"/>
          </a:xfrm>
          <a:prstGeom prst="rect">
            <a:avLst/>
          </a:prstGeom>
        </p:spPr>
      </p:pic>
      <p:sp>
        <p:nvSpPr>
          <p:cNvPr id="24" name="文字方塊 24">
            <a:extLst>
              <a:ext uri="{FF2B5EF4-FFF2-40B4-BE49-F238E27FC236}">
                <a16:creationId xmlns:a16="http://schemas.microsoft.com/office/drawing/2014/main" id="{C0263DDF-1D6D-4FA1-8F3D-8A2BC3A63611}"/>
              </a:ext>
            </a:extLst>
          </p:cNvPr>
          <p:cNvSpPr txBox="1"/>
          <p:nvPr/>
        </p:nvSpPr>
        <p:spPr>
          <a:xfrm>
            <a:off x="8736113" y="3182627"/>
            <a:ext cx="93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"cat"</a:t>
            </a:r>
            <a:endParaRPr lang="zh-TW" altLang="en-US" sz="2400" dirty="0"/>
          </a:p>
        </p:txBody>
      </p:sp>
      <p:sp>
        <p:nvSpPr>
          <p:cNvPr id="25" name="文字方塊 25">
            <a:extLst>
              <a:ext uri="{FF2B5EF4-FFF2-40B4-BE49-F238E27FC236}">
                <a16:creationId xmlns:a16="http://schemas.microsoft.com/office/drawing/2014/main" id="{7A8B5F87-28B9-4BCD-92F3-F5B2BEB6FBE7}"/>
              </a:ext>
            </a:extLst>
          </p:cNvPr>
          <p:cNvSpPr txBox="1"/>
          <p:nvPr/>
        </p:nvSpPr>
        <p:spPr>
          <a:xfrm>
            <a:off x="8730322" y="4458370"/>
            <a:ext cx="107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"dog"</a:t>
            </a:r>
            <a:endParaRPr lang="zh-TW" altLang="en-US" sz="2400" dirty="0"/>
          </a:p>
        </p:txBody>
      </p:sp>
      <p:pic>
        <p:nvPicPr>
          <p:cNvPr id="26" name="圖片 26">
            <a:extLst>
              <a:ext uri="{FF2B5EF4-FFF2-40B4-BE49-F238E27FC236}">
                <a16:creationId xmlns:a16="http://schemas.microsoft.com/office/drawing/2014/main" id="{DC98FF27-FDDE-4A3A-A4C7-DC5ABF2A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4" y="4098262"/>
            <a:ext cx="915693" cy="1181883"/>
          </a:xfrm>
          <a:prstGeom prst="rect">
            <a:avLst/>
          </a:prstGeom>
        </p:spPr>
      </p:pic>
      <p:pic>
        <p:nvPicPr>
          <p:cNvPr id="27" name="圖片 3">
            <a:extLst>
              <a:ext uri="{FF2B5EF4-FFF2-40B4-BE49-F238E27FC236}">
                <a16:creationId xmlns:a16="http://schemas.microsoft.com/office/drawing/2014/main" id="{09096899-FF6D-429A-92C8-9E7E8F3B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772025" y="2164261"/>
            <a:ext cx="1323975" cy="2247900"/>
          </a:xfrm>
          <a:prstGeom prst="rect">
            <a:avLst/>
          </a:prstGeom>
        </p:spPr>
      </p:pic>
      <p:sp>
        <p:nvSpPr>
          <p:cNvPr id="28" name="文字方塊 15">
            <a:extLst>
              <a:ext uri="{FF2B5EF4-FFF2-40B4-BE49-F238E27FC236}">
                <a16:creationId xmlns:a16="http://schemas.microsoft.com/office/drawing/2014/main" id="{D6B06996-B3AF-40BA-BC93-895C80DEA802}"/>
              </a:ext>
            </a:extLst>
          </p:cNvPr>
          <p:cNvSpPr txBox="1"/>
          <p:nvPr/>
        </p:nvSpPr>
        <p:spPr>
          <a:xfrm>
            <a:off x="8118402" y="5378701"/>
            <a:ext cx="146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大量图片</a:t>
            </a:r>
            <a:endParaRPr lang="zh-TW" altLang="en-US" sz="2400" dirty="0"/>
          </a:p>
        </p:txBody>
      </p:sp>
      <p:sp>
        <p:nvSpPr>
          <p:cNvPr id="29" name="文字方塊 16">
            <a:extLst>
              <a:ext uri="{FF2B5EF4-FFF2-40B4-BE49-F238E27FC236}">
                <a16:creationId xmlns:a16="http://schemas.microsoft.com/office/drawing/2014/main" id="{5B9ED6F4-0637-41F0-B528-3B15CCE91C64}"/>
              </a:ext>
            </a:extLst>
          </p:cNvPr>
          <p:cNvSpPr txBox="1"/>
          <p:nvPr/>
        </p:nvSpPr>
        <p:spPr>
          <a:xfrm>
            <a:off x="5090474" y="5392414"/>
            <a:ext cx="8484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</a:t>
            </a:r>
            <a:endParaRPr lang="zh-TW" altLang="en-US" sz="2400" dirty="0"/>
          </a:p>
        </p:txBody>
      </p:sp>
      <p:cxnSp>
        <p:nvCxnSpPr>
          <p:cNvPr id="30" name="直線單箭頭接點 18">
            <a:extLst>
              <a:ext uri="{FF2B5EF4-FFF2-40B4-BE49-F238E27FC236}">
                <a16:creationId xmlns:a16="http://schemas.microsoft.com/office/drawing/2014/main" id="{ED0F6F3D-4FF8-4672-8160-FE272B188CFB}"/>
              </a:ext>
            </a:extLst>
          </p:cNvPr>
          <p:cNvCxnSpPr/>
          <p:nvPr/>
        </p:nvCxnSpPr>
        <p:spPr>
          <a:xfrm flipH="1" flipV="1">
            <a:off x="5461849" y="4412161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弧形箭號 (下彎) 19">
            <a:extLst>
              <a:ext uri="{FF2B5EF4-FFF2-40B4-BE49-F238E27FC236}">
                <a16:creationId xmlns:a16="http://schemas.microsoft.com/office/drawing/2014/main" id="{03211EF6-E77F-414F-8999-D781D4FE443A}"/>
              </a:ext>
            </a:extLst>
          </p:cNvPr>
          <p:cNvSpPr/>
          <p:nvPr/>
        </p:nvSpPr>
        <p:spPr>
          <a:xfrm rot="20016909">
            <a:off x="3236736" y="1946188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下彎) 20">
            <a:extLst>
              <a:ext uri="{FF2B5EF4-FFF2-40B4-BE49-F238E27FC236}">
                <a16:creationId xmlns:a16="http://schemas.microsoft.com/office/drawing/2014/main" id="{27529EEB-049E-4AEE-A4B4-EFBED607850D}"/>
              </a:ext>
            </a:extLst>
          </p:cNvPr>
          <p:cNvSpPr/>
          <p:nvPr/>
        </p:nvSpPr>
        <p:spPr>
          <a:xfrm rot="9648183">
            <a:off x="3478002" y="4714725"/>
            <a:ext cx="1596844" cy="669147"/>
          </a:xfrm>
          <a:prstGeom prst="curvedDownArrow">
            <a:avLst>
              <a:gd name="adj1" fmla="val 25000"/>
              <a:gd name="adj2" fmla="val 505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文字方塊 17">
            <a:extLst>
              <a:ext uri="{FF2B5EF4-FFF2-40B4-BE49-F238E27FC236}">
                <a16:creationId xmlns:a16="http://schemas.microsoft.com/office/drawing/2014/main" id="{0903127E-3CE9-4CCF-8ED3-A932FB7C3B6F}"/>
              </a:ext>
            </a:extLst>
          </p:cNvPr>
          <p:cNvSpPr txBox="1"/>
          <p:nvPr/>
        </p:nvSpPr>
        <p:spPr>
          <a:xfrm>
            <a:off x="4453971" y="1306656"/>
            <a:ext cx="239931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  <p:pic>
        <p:nvPicPr>
          <p:cNvPr id="34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5433C88E-CA93-4C19-B5C4-B268A4F1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214" y="2951049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14">
            <a:extLst>
              <a:ext uri="{FF2B5EF4-FFF2-40B4-BE49-F238E27FC236}">
                <a16:creationId xmlns:a16="http://schemas.microsoft.com/office/drawing/2014/main" id="{6B9AE08C-3526-4F30-A792-29BD20283793}"/>
              </a:ext>
            </a:extLst>
          </p:cNvPr>
          <p:cNvSpPr txBox="1"/>
          <p:nvPr/>
        </p:nvSpPr>
        <p:spPr>
          <a:xfrm>
            <a:off x="1289815" y="4037907"/>
            <a:ext cx="297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This is </a:t>
            </a:r>
            <a:r>
              <a:rPr lang="en-US" altLang="zh-CN" sz="2800" dirty="0"/>
              <a:t>a</a:t>
            </a:r>
            <a:r>
              <a:rPr lang="en-US" altLang="zh-TW" sz="2800" dirty="0"/>
              <a:t> "cat"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37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8" grpId="0"/>
      <p:bldP spid="31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643E1-7647-4208-BA5E-8F558C7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机器学习≈程序通过数据找出最正确的规律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A032E-57EF-444C-9DE4-98A6B647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052516"/>
            <a:ext cx="10668000" cy="4967287"/>
          </a:xfrm>
        </p:spPr>
        <p:txBody>
          <a:bodyPr/>
          <a:lstStyle/>
          <a:p>
            <a:r>
              <a:rPr lang="zh-CN" altLang="en-US" dirty="0"/>
              <a:t>机器学习的目的就是找到问题的规律（函数）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语音识别：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图像识别：</a:t>
            </a:r>
            <a:endParaRPr lang="en-US" altLang="zh-CN" dirty="0"/>
          </a:p>
          <a:p>
            <a:endParaRPr lang="en-US" altLang="zh-CN" dirty="0"/>
          </a:p>
          <a:p>
            <a:pPr lvl="3"/>
            <a:endParaRPr lang="en-US" altLang="zh-CN" dirty="0"/>
          </a:p>
          <a:p>
            <a:r>
              <a:rPr lang="zh-CN" altLang="en-US" dirty="0"/>
              <a:t>围棋</a:t>
            </a:r>
            <a:r>
              <a:rPr lang="en-US" altLang="zh-CN" dirty="0"/>
              <a:t>AI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58633-8D37-4388-B282-4E83E28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2A19B-170D-1043-AE33-7A36DFB7BCDC}" type="datetime2">
              <a:rPr lang="zh-CN" altLang="en-US" smtClean="0"/>
              <a:t>2018年7月8日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C7178-14EB-4109-B0FC-CE51882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机器学习入门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CE0CF-4AED-47E2-8168-A4391E23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9EB70-B654-4058-838F-8806615D92E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6CBF1C74-A606-403D-B03C-CDE8AEF3792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8">
            <a:extLst>
              <a:ext uri="{FF2B5EF4-FFF2-40B4-BE49-F238E27FC236}">
                <a16:creationId xmlns:a16="http://schemas.microsoft.com/office/drawing/2014/main" id="{86F09955-8ADC-4760-A3EE-D5CC28A0526E}"/>
              </a:ext>
            </a:extLst>
          </p:cNvPr>
          <p:cNvSpPr txBox="1"/>
          <p:nvPr/>
        </p:nvSpPr>
        <p:spPr>
          <a:xfrm>
            <a:off x="5685757" y="2359341"/>
            <a:ext cx="272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“How are you”</a:t>
            </a:r>
            <a:endParaRPr lang="zh-TW" altLang="en-US" sz="2800" dirty="0"/>
          </a:p>
        </p:txBody>
      </p:sp>
      <p:pic>
        <p:nvPicPr>
          <p:cNvPr id="9" name="圖片 11">
            <a:extLst>
              <a:ext uri="{FF2B5EF4-FFF2-40B4-BE49-F238E27FC236}">
                <a16:creationId xmlns:a16="http://schemas.microsoft.com/office/drawing/2014/main" id="{C6AB4598-5943-4A21-AA07-865D97A84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905F5424-ADB9-4D8E-8423-2B5950B53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264485"/>
              </p:ext>
            </p:extLst>
          </p:nvPr>
        </p:nvGraphicFramePr>
        <p:xfrm>
          <a:off x="1863057" y="342001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342001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7">
            <a:extLst>
              <a:ext uri="{FF2B5EF4-FFF2-40B4-BE49-F238E27FC236}">
                <a16:creationId xmlns:a16="http://schemas.microsoft.com/office/drawing/2014/main" id="{389CB547-3633-486B-BFE0-673AECDBA2AA}"/>
              </a:ext>
            </a:extLst>
          </p:cNvPr>
          <p:cNvSpPr txBox="1"/>
          <p:nvPr/>
        </p:nvSpPr>
        <p:spPr>
          <a:xfrm>
            <a:off x="5685757" y="3388589"/>
            <a:ext cx="129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“Cat”</a:t>
            </a:r>
            <a:endParaRPr lang="zh-TW" altLang="en-US" sz="2800" dirty="0"/>
          </a:p>
        </p:txBody>
      </p:sp>
      <p:pic>
        <p:nvPicPr>
          <p:cNvPr id="12" name="Picture 12" descr="https://encrypted-tbn1.gstatic.com/images?q=tbn:ANd9GcRcwlRKAlSIaCI4W5PRYVbuBQQXifF-56bFqAjh9DMe-_3Lh8_YKw">
            <a:extLst>
              <a:ext uri="{FF2B5EF4-FFF2-40B4-BE49-F238E27FC236}">
                <a16:creationId xmlns:a16="http://schemas.microsoft.com/office/drawing/2014/main" id="{01A4C000-ACF8-43CF-91CB-081E28A7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99" y="3275055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8E14440-161E-470A-BB36-DE87ED09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283"/>
              </p:ext>
            </p:extLst>
          </p:nvPr>
        </p:nvGraphicFramePr>
        <p:xfrm>
          <a:off x="1863057" y="4651178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7" y="4651178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9">
            <a:extLst>
              <a:ext uri="{FF2B5EF4-FFF2-40B4-BE49-F238E27FC236}">
                <a16:creationId xmlns:a16="http://schemas.microsoft.com/office/drawing/2014/main" id="{5B375907-9A8C-4D88-8995-A50C64906A53}"/>
              </a:ext>
            </a:extLst>
          </p:cNvPr>
          <p:cNvSpPr txBox="1"/>
          <p:nvPr/>
        </p:nvSpPr>
        <p:spPr>
          <a:xfrm>
            <a:off x="5685758" y="4593489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“5-5”</a:t>
            </a:r>
            <a:endParaRPr lang="zh-TW" altLang="en-US" sz="2800" dirty="0"/>
          </a:p>
        </p:txBody>
      </p:sp>
      <p:pic>
        <p:nvPicPr>
          <p:cNvPr id="15" name="Picture 2" descr="http://y2.ifengimg.com/a/2016_11/2c7ef418c729099.jpg">
            <a:extLst>
              <a:ext uri="{FF2B5EF4-FFF2-40B4-BE49-F238E27FC236}">
                <a16:creationId xmlns:a16="http://schemas.microsoft.com/office/drawing/2014/main" id="{0F5019D2-D980-4F1C-92A4-0A7FF1F6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5" y="4476642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13059</TotalTime>
  <Words>2875</Words>
  <Application>Microsoft Office PowerPoint</Application>
  <PresentationFormat>宽屏</PresentationFormat>
  <Paragraphs>615</Paragraphs>
  <Slides>48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方程式</vt:lpstr>
      <vt:lpstr>Adobe Acrobat Document</vt:lpstr>
      <vt:lpstr>机器学习入门</vt:lpstr>
      <vt:lpstr>第一章：什么是机器学习</vt:lpstr>
      <vt:lpstr>人工智能时代？</vt:lpstr>
      <vt:lpstr>人工智能时代？</vt:lpstr>
      <vt:lpstr>人工智能与机器学习</vt:lpstr>
      <vt:lpstr>什么是机器学习？</vt:lpstr>
      <vt:lpstr>什么是机器学习？</vt:lpstr>
      <vt:lpstr>什么是机器学习？</vt:lpstr>
      <vt:lpstr>机器学习≈程序通过数据找出最正确的规律</vt:lpstr>
      <vt:lpstr>机器学习大致框架</vt:lpstr>
      <vt:lpstr>机器学习大致框架</vt:lpstr>
      <vt:lpstr>机器学习包括哪些？</vt:lpstr>
      <vt:lpstr>监督学习与非监督学习</vt:lpstr>
      <vt:lpstr>为什么需要学习机器学习？</vt:lpstr>
      <vt:lpstr>机器学习与数学</vt:lpstr>
      <vt:lpstr>参考资料</vt:lpstr>
      <vt:lpstr>第二章：回归</vt:lpstr>
      <vt:lpstr>一元线性回归：房价预测</vt:lpstr>
      <vt:lpstr>一元线性回归：模型选择</vt:lpstr>
      <vt:lpstr>一元线性回归：损失函数</vt:lpstr>
      <vt:lpstr>一元线性回归：小结</vt:lpstr>
      <vt:lpstr>一元线性回归：如何学习出合适的参数</vt:lpstr>
      <vt:lpstr>一元线性回归：梯度下降</vt:lpstr>
      <vt:lpstr>一元线性回归：梯度下降</vt:lpstr>
      <vt:lpstr>一元线性回归：学习率</vt:lpstr>
      <vt:lpstr>一元线性回归：梯度下降*</vt:lpstr>
      <vt:lpstr>多元线性回归</vt:lpstr>
      <vt:lpstr>多元线性回归</vt:lpstr>
      <vt:lpstr>多元线性回归：正规方程法</vt:lpstr>
      <vt:lpstr>多元线性回归：梯度下降法与正规方程法</vt:lpstr>
      <vt:lpstr>线性回归：框架</vt:lpstr>
      <vt:lpstr>数据预处理：One-hot Encoding</vt:lpstr>
      <vt:lpstr>回归：模型评估</vt:lpstr>
      <vt:lpstr>多项式回归</vt:lpstr>
      <vt:lpstr>过拟合与正则化</vt:lpstr>
      <vt:lpstr>过拟合与正则化</vt:lpstr>
      <vt:lpstr>过拟合与正则化</vt:lpstr>
      <vt:lpstr>过拟合与正则化</vt:lpstr>
      <vt:lpstr>过拟合与正则化</vt:lpstr>
      <vt:lpstr>线性回归实例：波士顿房价数据集</vt:lpstr>
      <vt:lpstr>第三章：分类</vt:lpstr>
      <vt:lpstr>分类问题</vt:lpstr>
      <vt:lpstr>2.1 逻辑斯蒂回归  （Logistic Regression）</vt:lpstr>
      <vt:lpstr>逻辑斯蒂回归</vt:lpstr>
      <vt:lpstr>逻辑斯蒂回归：模型定义</vt:lpstr>
      <vt:lpstr>逻辑斯蒂回归：损失函数</vt:lpstr>
      <vt:lpstr>逻辑回归：决策边界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赵天宇</dc:creator>
  <cp:lastModifiedBy>赵天宇</cp:lastModifiedBy>
  <cp:revision>543</cp:revision>
  <dcterms:created xsi:type="dcterms:W3CDTF">2016-12-14T02:29:00Z</dcterms:created>
  <dcterms:modified xsi:type="dcterms:W3CDTF">2018-07-08T16:49:06Z</dcterms:modified>
</cp:coreProperties>
</file>