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7" r:id="rId27"/>
    <p:sldId id="366" r:id="rId28"/>
    <p:sldId id="368" r:id="rId29"/>
    <p:sldId id="369" r:id="rId30"/>
    <p:sldId id="371" r:id="rId31"/>
    <p:sldId id="370" r:id="rId32"/>
    <p:sldId id="372" r:id="rId33"/>
    <p:sldId id="373" r:id="rId34"/>
    <p:sldId id="374" r:id="rId35"/>
    <p:sldId id="375" r:id="rId36"/>
    <p:sldId id="378" r:id="rId37"/>
    <p:sldId id="376" r:id="rId38"/>
    <p:sldId id="377" r:id="rId39"/>
    <p:sldId id="379" r:id="rId40"/>
    <p:sldId id="380" r:id="rId41"/>
    <p:sldId id="382" r:id="rId42"/>
    <p:sldId id="38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0" autoAdjust="0"/>
    <p:restoredTop sz="88987" autoAdjust="0"/>
  </p:normalViewPr>
  <p:slideViewPr>
    <p:cSldViewPr snapToGrid="0">
      <p:cViewPr varScale="1">
        <p:scale>
          <a:sx n="127" d="100"/>
          <a:sy n="127" d="100"/>
        </p:scale>
        <p:origin x="2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2018年7月8日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2018年7月8日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2018年7月8日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4.wmf"/><Relationship Id="rId8" Type="http://schemas.openxmlformats.org/officeDocument/2006/relationships/image" Target="../media/image9.jpe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image" Target="../media/image9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3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5.png"/><Relationship Id="rId5" Type="http://schemas.openxmlformats.org/officeDocument/2006/relationships/image" Target="../media/image27.emf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image" Target="../media/image11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jpeg"/><Relationship Id="rId8" Type="http://schemas.openxmlformats.org/officeDocument/2006/relationships/oleObject" Target="../embeddings/oleObject3.bin"/><Relationship Id="rId9" Type="http://schemas.openxmlformats.org/officeDocument/2006/relationships/image" Target="../media/image12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xmlns="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xmlns="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</a:t>
            </a:r>
            <a:endParaRPr lang="en-US" altLang="zh-CN" sz="2400" dirty="0"/>
          </a:p>
          <a:p>
            <a:pPr algn="ctr"/>
            <a:r>
              <a:rPr lang="zh-CN" altLang="en-US" sz="2400" dirty="0"/>
              <a:t>函数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xmlns="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xmlns="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xmlns="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xmlns="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xmlns="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xmlns="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xmlns="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xmlns="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xmlns="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表现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xmlns="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xmlns="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xmlns="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更好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xmlns="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xmlns="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xmlns="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xmlns="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xmlns="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xmlns="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xmlns="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一系列函数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xmlns="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xmlns="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xmlns="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xmlns="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函数的表现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xmlns="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xmlns="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xmlns="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xmlns="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xmlns="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xmlns="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xmlns="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xmlns="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xmlns="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选择表现最好的函数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xmlns="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xmlns="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</a:t>
            </a:r>
            <a:r>
              <a:rPr lang="zh-CN" altLang="en-US" sz="2400" dirty="0"/>
              <a:t>  使用</a:t>
            </a:r>
            <a:endParaRPr lang="en-US" altLang="zh-TW" sz="2400" dirty="0"/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xmlns="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xmlns="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xmlns="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xmlns="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xmlns="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训练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xmlns="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测试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xmlns="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xmlns="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xmlns="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xmlns="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xmlns="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xmlns="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xmlns="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xmlns="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xmlns="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xmlns="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xmlns="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xmlns="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xmlns="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xmlns="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xmlns="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xmlns="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xmlns="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xmlns="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xmlns="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xmlns="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xmlns="" id="{9A636946-A956-43FD-9D29-8526A6B369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</p:spPr>
            <p:txBody>
              <a:bodyPr anchor="ctr"/>
              <a:lstStyle/>
              <a:p>
                <a:r>
                  <a:rPr lang="zh-CN" altLang="en-US" dirty="0"/>
                  <a:t>监督学习：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已知的数据有</a:t>
                </a:r>
                <a:r>
                  <a:rPr lang="zh-CN" altLang="en-US" b="1" dirty="0"/>
                  <a:t>正确结果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回归：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预测的输出是</a:t>
                </a:r>
                <a:r>
                  <a:rPr lang="zh-CN" altLang="en-US" b="1" dirty="0"/>
                  <a:t>连续值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符号表示：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/>
                  <a:t>表示为向量</a:t>
                </a:r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  <a:blipFill>
                <a:blip r:embed="rId2"/>
                <a:stretch>
                  <a:fillRect l="-1121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:a16="http://schemas.microsoft.com/office/drawing/2014/main" xmlns="" id="{3522E053-E523-498D-8B06-C20AB220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xmlns="" id="{EB980026-D29F-4C6E-9BFC-18210325D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43242"/>
              </p:ext>
            </p:extLst>
          </p:nvPr>
        </p:nvGraphicFramePr>
        <p:xfrm>
          <a:off x="8224646" y="4284794"/>
          <a:ext cx="242556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783">
                  <a:extLst>
                    <a:ext uri="{9D8B030D-6E8A-4147-A177-3AD203B41FA5}">
                      <a16:colId xmlns:a16="http://schemas.microsoft.com/office/drawing/2014/main" xmlns="" val="849694925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xmlns="" val="20325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面积 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房价 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0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72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30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5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17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F6CFFB-B21D-4816-8B60-4F694DE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一元线性回归：模型选择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5B2897-6538-42C2-ACB0-1A31F84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4B425A-3171-4E97-89FA-80AFA74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5C4534-974F-4C9E-B28B-699F862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="" id="{BD0E0E32-A568-44E3-89AF-900661C8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假设：输出与输入之间的关系是线性的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模型：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1" dirty="0"/>
                  <a:t>是参数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模型选择：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参数选取不同值时，对应不同函数。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哪个函数的表现最好？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如何选择出最好的函数？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0E0E32-A568-44E3-89AF-900661C8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14">
            <a:extLst>
              <a:ext uri="{FF2B5EF4-FFF2-40B4-BE49-F238E27FC236}">
                <a16:creationId xmlns:a16="http://schemas.microsoft.com/office/drawing/2014/main" xmlns="" id="{CA915622-2D59-44FD-B4E4-7AD11D2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B8EA0638-0410-4EC6-84F4-1A23C7402721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67FD76-2C8E-4BD3-B647-AA153E470261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430E730C-2EF6-476D-B193-EB414A1C87EE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20F6F0-C510-4BBE-89E6-A8C9A8A5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68605A4-A425-4CD5-8D59-3ADEED6DE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如何选择参数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对于训练数据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尽可能接近。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残差</a:t>
                </a:r>
                <a:r>
                  <a:rPr lang="zh-CN" altLang="en-US" dirty="0"/>
                  <a:t>：预测值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与真实值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的差。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最小二乘法：使所有残差的平方和最小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损失函数（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使损失函数最小的参数值即为最好的参数选择，这一过程就是模型的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训练</a:t>
                </a:r>
                <a:r>
                  <a:rPr lang="zh-CN" altLang="en-US" dirty="0"/>
                  <a:t>过程。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线性回归就是根据损失函数的定义来学习出最佳的参数。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8605A4-A425-4CD5-8D59-3ADEED6D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7913FA6-F7A2-4197-B8DA-F29481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823841-CED2-4B9C-8F0A-FE5DBE6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0AF170-3554-43A2-BA79-E5FF54F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内容占位符 14">
            <a:extLst>
              <a:ext uri="{FF2B5EF4-FFF2-40B4-BE49-F238E27FC236}">
                <a16:creationId xmlns:a16="http://schemas.microsoft.com/office/drawing/2014/main" xmlns="" id="{9AFCF1CC-4784-410E-B4A4-0CEA25C2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993906AA-D657-4AAA-8F8D-DC8087721264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5B6D09FB-D13D-47E9-A513-50281374E973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823F8C7-6F36-48A0-A850-97D4586184C8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0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dirty="0"/>
              </a:p>
              <a:p>
                <a:r>
                  <a:rPr kumimoji="1" lang="zh-CN" altLang="en-US" sz="2800" dirty="0"/>
                  <a:t>假设：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𝑤𝑥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+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参数：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目标：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arg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kumimoji="1" lang="zh-CN" altLang="en-US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0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一元线性回归：如何学习出合适的参数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想象你站在一个山谷的某个位置，你的目的是走到谷底，应该怎么走？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类似地，损失函数就像山谷，初始时随机选取参数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就像你在山谷中的初始位置，最终要得到的使损失函数最小的参数取值就像山谷的谷底。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梯度下降：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梯度：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，表示函数在该点处沿着该方向变化最快，变化率最大。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想象把一个小球放到一个山谷中的位置，该小球滚动的方向的相反方向就是该点的梯度。</a:t>
                </a:r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梯度下降算法：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初始时随机参数取值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循环：每次迭代沿负梯度方向“迈一小步”，更新参数值，使得损失函数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的值下降：</a:t>
                </a:r>
                <a:endParaRPr kumimoji="1" lang="en-US" altLang="zh-CN" dirty="0"/>
              </a:p>
              <a:p>
                <a:pPr lvl="1"/>
                <a:endParaRPr kumimoji="1" lang="en-US" altLang="zh-CN" b="0" i="1" dirty="0">
                  <a:latin typeface="Cambria Math" charset="0"/>
                  <a:sym typeface="Wingdings"/>
                </a:endParaRP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当损失函数达到最小值的时候（两次迭代的损失函数的差小于一定的阈值），结束算法，输出参数值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/>
                  <a:t>思考：梯度下降一定能得到使损失函数最小的参数值吗？</a:t>
                </a:r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6"/>
                <a:stretch>
                  <a:fillRect l="-1294" t="-982" r="-324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513" y="4225196"/>
            <a:ext cx="5107821" cy="1803699"/>
          </a:xfrm>
        </p:spPr>
        <p:txBody>
          <a:bodyPr/>
          <a:lstStyle/>
          <a:p>
            <a:r>
              <a:rPr kumimoji="1" lang="zh-CN" altLang="en-US" dirty="0"/>
              <a:t>如果损失函数是单峰函数，则梯度下降可以收敛到</a:t>
            </a:r>
            <a:r>
              <a:rPr kumimoji="1" lang="zh-CN" altLang="en-US" b="1" dirty="0"/>
              <a:t>全局最小值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如果损失函数不保证单峰，则梯度下降只能保证收敛到</a:t>
            </a:r>
            <a:r>
              <a:rPr kumimoji="1" lang="zh-CN" altLang="en-US" b="1" dirty="0"/>
              <a:t>局部最小值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线性回归的损失函数是单峰凸函数。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52" y="1110493"/>
            <a:ext cx="4046296" cy="28332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60" y="1104524"/>
            <a:ext cx="4258879" cy="2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一元线性回归：学习率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</p:spPr>
            <p:txBody>
              <a:bodyPr/>
              <a:lstStyle/>
              <a:p>
                <a:r>
                  <a:rPr kumimoji="1" lang="zh-CN" altLang="en-US" dirty="0">
                    <a:sym typeface="Wingdings"/>
                  </a:rPr>
                  <a:t>迭代式：</a:t>
                </a:r>
                <a:endParaRPr kumimoji="1" lang="en-US" altLang="zh-CN" dirty="0"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r>
                  <a:rPr kumimoji="1"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被称为学习率（一般需要手动设置）：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设置的过小：梯度下降过程会很慢；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设置的过大：梯度下降可能越过最小值，甚至导致损失函数的不收敛。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一般情况下，学习率设置在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-4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-2</a:t>
                </a:r>
                <a:r>
                  <a:rPr kumimoji="1" lang="zh-CN" altLang="en-US" dirty="0"/>
                  <a:t>之间。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  <a:blipFill rotWithShape="0">
                <a:blip r:embed="rId4"/>
                <a:stretch>
                  <a:fillRect l="-1104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5" y="1225629"/>
            <a:ext cx="3779668" cy="2519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一元线性回归：梯度下降*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批量梯度下降法（</a:t>
            </a:r>
            <a:r>
              <a:rPr lang="en-US" altLang="zh-CN" dirty="0"/>
              <a:t>Batch Gradient Descent,</a:t>
            </a:r>
            <a:r>
              <a:rPr lang="zh-CN" altLang="en-US" dirty="0"/>
              <a:t> </a:t>
            </a:r>
            <a:r>
              <a:rPr lang="en-US" altLang="zh-CN" dirty="0"/>
              <a:t>BGD</a:t>
            </a:r>
            <a:r>
              <a:rPr kumimoji="1" lang="zh-CN" altLang="en-US" dirty="0"/>
              <a:t>）：使用训练集的所有样本来计算梯度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优点：可以得到最优解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缺点：当样本数量很多时，训练过程很慢</a:t>
            </a:r>
            <a:endParaRPr kumimoji="1" lang="en-US" altLang="zh-CN" dirty="0"/>
          </a:p>
          <a:p>
            <a:r>
              <a:rPr kumimoji="1" lang="zh-CN" altLang="en-US" dirty="0"/>
              <a:t>随机梯度下降法（</a:t>
            </a:r>
            <a:r>
              <a:rPr kumimoji="1" lang="en-US" altLang="zh-CN" dirty="0"/>
              <a:t>Stochastic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SGD</a:t>
            </a:r>
            <a:r>
              <a:rPr kumimoji="1" lang="zh-CN" altLang="en-US" dirty="0"/>
              <a:t>）：从训练集中随机选取一个样本来计算梯度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优点：训练速度快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缺点：准确度下降，不一定保证最优；迭代次数较多</a:t>
            </a:r>
            <a:endParaRPr kumimoji="1" lang="en-US" altLang="zh-CN" dirty="0"/>
          </a:p>
          <a:p>
            <a:r>
              <a:rPr kumimoji="1" lang="zh-CN" altLang="en-US" dirty="0"/>
              <a:t>小批量梯度下降法（</a:t>
            </a:r>
            <a:r>
              <a:rPr kumimoji="1" lang="en-US" altLang="zh-CN" dirty="0"/>
              <a:t>Mini-batch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MBGD</a:t>
            </a:r>
            <a:r>
              <a:rPr kumimoji="1" lang="zh-CN" altLang="en-US" dirty="0"/>
              <a:t>）：从训练集中随机挑选若干个样本来计算梯度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兼顾前两种方法的优点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9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一元线性回归是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/>
                  <a:t>的一个特例，即只有一个特征的线性回归。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符号表示：</a:t>
                </a:r>
                <a:endParaRPr kumimoji="1"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个训练实例的第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个特征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表示样本数量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表示特征数量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3" t="-3279" r="-3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3" t="-3279" r="-2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546" t="-3279" r="-1025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279" r="-20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0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假设：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多元线性回归：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或向量形式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 smtClean="0">
                        <a:latin typeface="Cambria Math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要学习的参数：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=(</m:t>
                    </m:r>
                    <m:r>
                      <a:rPr lang="en-US" altLang="zh-CN" b="1" i="1" smtClean="0">
                        <a:latin typeface="Cambria Math" charset="0"/>
                      </a:rPr>
                      <m:t>𝒘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使用最小二乘法定义损失函数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学习一个参数组合的取值，使得损失函数值最小。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使用梯度下降法学习出最优的参数组合。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86" t="-982" b="-2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60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多元线性回归：正规方程法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使用梯度下降法求解最优参数时需要不断迭代得到；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zh-CN" altLang="en-US" b="1" dirty="0"/>
              <a:t>某些</a:t>
            </a:r>
            <a:r>
              <a:rPr kumimoji="1" lang="zh-CN" altLang="en-US" dirty="0"/>
              <a:t>机器学习问题（损失函数的最优化是凸优化问题），可以直接通过解析方法直接得到最优解，即正规方程。</a:t>
            </a:r>
            <a:endParaRPr kumimoji="1" lang="en-US" altLang="zh-CN" dirty="0"/>
          </a:p>
          <a:p>
            <a:r>
              <a:rPr kumimoji="1" lang="zh-CN" altLang="en-US" dirty="0"/>
              <a:t>线性回归问题可以使用正规方程求解最优参数值。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279" r="-3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279" r="-2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46" t="-3279" r="-10257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279" r="-2051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130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90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mr-IN" altLang="zh-C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435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500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燕尾形箭头 6"/>
          <p:cNvSpPr/>
          <p:nvPr/>
        </p:nvSpPr>
        <p:spPr>
          <a:xfrm>
            <a:off x="6195508" y="3466009"/>
            <a:ext cx="1253765" cy="268086"/>
          </a:xfrm>
          <a:prstGeom prst="notchedRightArrow">
            <a:avLst>
              <a:gd name="adj1" fmla="val 50000"/>
              <a:gd name="adj2" fmla="val 1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031AAC50-8456-46EE-9E8B-4EA08C80E6F1}"/>
                  </a:ext>
                </a:extLst>
              </p:cNvPr>
              <p:cNvSpPr txBox="1"/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AAC50-8456-46EE-9E8B-4EA08C80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blipFill>
                <a:blip r:embed="rId5"/>
                <a:stretch>
                  <a:fillRect l="-1240" r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3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:a16="http://schemas.microsoft.com/office/drawing/2014/main" xmlns="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61FBAE-E92E-4481-AF01-812B86CD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多元线性回归：梯度下降法与正规方程法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7976FB-6BBE-4CBB-BCD6-DA29C635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在定义了损失函数之后，梯度下降法与正规方程法都可以求解最优参数。</a:t>
            </a:r>
            <a:endParaRPr lang="en-US" altLang="zh-CN" dirty="0"/>
          </a:p>
          <a:p>
            <a:r>
              <a:rPr lang="zh-CN" altLang="en-US" dirty="0"/>
              <a:t>梯度下降法：</a:t>
            </a:r>
            <a:endParaRPr lang="en-US" altLang="zh-CN" dirty="0"/>
          </a:p>
          <a:p>
            <a:pPr lvl="1"/>
            <a:r>
              <a:rPr lang="zh-CN" altLang="en-US" dirty="0"/>
              <a:t>优点：可以应用到几乎所有机器学习问题</a:t>
            </a:r>
            <a:endParaRPr lang="en-US" altLang="zh-CN" dirty="0"/>
          </a:p>
          <a:p>
            <a:pPr lvl="1"/>
            <a:r>
              <a:rPr lang="zh-CN" altLang="en-US" dirty="0"/>
              <a:t>缺点：需要迭代多次</a:t>
            </a:r>
            <a:endParaRPr lang="en-US" altLang="zh-CN" dirty="0"/>
          </a:p>
          <a:p>
            <a:r>
              <a:rPr lang="zh-CN" altLang="en-US" dirty="0"/>
              <a:t>正规方程法：</a:t>
            </a:r>
            <a:endParaRPr lang="en-US" altLang="zh-CN" dirty="0"/>
          </a:p>
          <a:p>
            <a:pPr lvl="1"/>
            <a:r>
              <a:rPr lang="zh-CN" altLang="en-US" dirty="0"/>
              <a:t>优点：不需要迭代，结果保证最优</a:t>
            </a:r>
            <a:endParaRPr lang="en-US" altLang="zh-CN" dirty="0"/>
          </a:p>
          <a:p>
            <a:pPr lvl="1"/>
            <a:r>
              <a:rPr lang="zh-CN" altLang="en-US" dirty="0"/>
              <a:t>缺点：当特征特别多时运行时间长；并非所有问题都有解析解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9E40C3-28D3-48EF-84FB-D4EEB39F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460080-96B0-40B0-BE64-3BCE9BD2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BB15B7A-FC3B-4A75-85E6-2ED9971B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2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DBC06B-92AF-4E39-8855-CB21008C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线性回归：框架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92A80A-52CF-4943-9661-439610A9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数据集准备：将数据集划分为训练集与测试集两部分</a:t>
            </a:r>
            <a:endParaRPr lang="en-US" altLang="zh-CN" dirty="0"/>
          </a:p>
          <a:p>
            <a:r>
              <a:rPr lang="zh-CN" altLang="en-US" dirty="0"/>
              <a:t>数据预处理：（如果有必要的话，）对数据进行适当的预处理</a:t>
            </a:r>
            <a:endParaRPr lang="en-US" altLang="zh-CN" dirty="0"/>
          </a:p>
          <a:p>
            <a:pPr lvl="1"/>
            <a:r>
              <a:rPr lang="en-US" altLang="zh-CN" dirty="0"/>
              <a:t>One-hot encoding</a:t>
            </a:r>
            <a:r>
              <a:rPr lang="zh-CN" altLang="en-US" dirty="0"/>
              <a:t>：如果某些特征是类别值，如何处理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训练：将训练集“喂”给回归器模型，模型通过某些方法求出最优的参数组合</a:t>
            </a:r>
            <a:endParaRPr lang="en-US" altLang="zh-CN" dirty="0"/>
          </a:p>
          <a:p>
            <a:r>
              <a:rPr lang="zh-CN" altLang="en-US" dirty="0"/>
              <a:t>测试：假设测试集的真实结果未知，将测试集传给模型得到预测结果</a:t>
            </a:r>
            <a:endParaRPr lang="en-US" altLang="zh-CN" dirty="0"/>
          </a:p>
          <a:p>
            <a:r>
              <a:rPr lang="zh-CN" altLang="en-US" dirty="0"/>
              <a:t>评估：将预测的结果与测试集的真实结果比对，评估模型预测的好与坏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7C9ED1-12E8-4FB8-B644-F6B5E2D9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E2E536-FC9F-4A06-BADA-62DC6F65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8E4560A-008F-40D2-86AC-411BC43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96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数据预处理：</a:t>
            </a:r>
            <a:r>
              <a:rPr kumimoji="1" lang="en-US" altLang="zh-CN" dirty="0"/>
              <a:t>One-hot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如果某个特征是类别型数据，如何将其映射为数值型数据：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例如：某列特征为“操作系统”，取值包括：</a:t>
            </a:r>
            <a:r>
              <a:rPr kumimoji="1" lang="en-US" altLang="zh-CN" dirty="0"/>
              <a:t>Win,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Linux,</a:t>
            </a:r>
            <a:r>
              <a:rPr kumimoji="1" lang="zh-CN" altLang="en-US" dirty="0"/>
              <a:t> </a:t>
            </a:r>
            <a:r>
              <a:rPr kumimoji="1" lang="en-US" altLang="zh-CN" dirty="0"/>
              <a:t>OSX.</a:t>
            </a:r>
          </a:p>
          <a:p>
            <a:r>
              <a:rPr kumimoji="1" lang="en-US" altLang="zh-CN" dirty="0"/>
              <a:t>One-hot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（独热编码）：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将每个特征变为一个长度为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的向量，向量中只有一位为</a:t>
            </a:r>
            <a:r>
              <a:rPr kumimoji="1" lang="en-US" altLang="zh-CN" dirty="0"/>
              <a:t>1.</a:t>
            </a:r>
          </a:p>
          <a:p>
            <a:pPr lvl="1"/>
            <a:r>
              <a:rPr kumimoji="1" lang="zh-CN" altLang="en-US" dirty="0"/>
              <a:t>例如：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77760"/>
              </p:ext>
            </p:extLst>
          </p:nvPr>
        </p:nvGraphicFramePr>
        <p:xfrm>
          <a:off x="1690357" y="2970496"/>
          <a:ext cx="1002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Windows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Linux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OSX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36707"/>
              </p:ext>
            </p:extLst>
          </p:nvPr>
        </p:nvGraphicFramePr>
        <p:xfrm>
          <a:off x="4501661" y="2970496"/>
          <a:ext cx="28347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9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is_win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is_linux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is_osx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虚尾箭头 8"/>
          <p:cNvSpPr/>
          <p:nvPr/>
        </p:nvSpPr>
        <p:spPr>
          <a:xfrm>
            <a:off x="3069771" y="3450872"/>
            <a:ext cx="1055077" cy="5226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60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回归：模型评估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如何评估一个回归模型结果的好与坏？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预测值与真实值越接近说明模型效果越好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均方误差</a:t>
                </a:r>
                <a:r>
                  <a:rPr kumimoji="1" lang="en-US" altLang="zh-CN" dirty="0"/>
                  <a:t>(Mean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Error,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MSE)</a:t>
                </a:r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𝑀𝑆𝐸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charset="0"/>
                          </a:rPr>
                          <m:t>𝒚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zh-CN" altLang="en-US" b="0" i="1" dirty="0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1" i="1" dirty="0" smtClean="0">
                                <a:latin typeface="Cambria Math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charset="0"/>
                              </a:rPr>
                              <m:t>𝒚</m:t>
                            </m:r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 dirty="0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is-IS" altLang="zh-CN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0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zh-CN" b="0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551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多项式回归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多项式回归：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多项式回归可以转换为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/>
                  <a:t>：将每个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zh-CN" altLang="en-US" dirty="0"/>
                  <a:t>看成一个特征即可。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是超参数（</a:t>
                </a:r>
                <a:r>
                  <a:rPr kumimoji="1" lang="en-US" altLang="zh-CN" dirty="0"/>
                  <a:t>super-parameter</a:t>
                </a:r>
                <a:r>
                  <a:rPr kumimoji="1" lang="zh-CN" altLang="en-US" dirty="0"/>
                  <a:t>），需要手动调整。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69517" y="1576307"/>
                <a:ext cx="5851345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sz="24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 dirty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dirty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i="1" dirty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+…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17" y="1576307"/>
                <a:ext cx="5851345" cy="468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35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AB94BA26-996E-4E3D-A935-7825752389CB}"/>
              </a:ext>
            </a:extLst>
          </p:cNvPr>
          <p:cNvSpPr txBox="1">
            <a:spLocks/>
          </p:cNvSpPr>
          <p:nvPr/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242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过拟合：如果数据有过多的特征，学习出来的模型可能会在训练集上“</a:t>
            </a:r>
            <a:r>
              <a:rPr kumimoji="1" lang="zh-CN" altLang="en-US" dirty="0">
                <a:solidFill>
                  <a:srgbClr val="FF0000"/>
                </a:solidFill>
              </a:rPr>
              <a:t>完美</a:t>
            </a:r>
            <a:r>
              <a:rPr kumimoji="1" lang="zh-CN" altLang="en-US" dirty="0"/>
              <a:t>”拟合，但对于测试集之外的数据则表现极差。</a:t>
            </a:r>
            <a:endParaRPr kumimoji="1" lang="en-US" altLang="zh-CN" dirty="0"/>
          </a:p>
          <a:p>
            <a:r>
              <a:rPr kumimoji="1" lang="zh-CN" altLang="en-US" dirty="0"/>
              <a:t>一般来说，过拟合表示在当前的数据规模上选择了过于复杂的模型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2" y="3256820"/>
            <a:ext cx="2960147" cy="197343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过拟合与正则化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10" y="3256819"/>
            <a:ext cx="2960147" cy="19734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16" y="3256819"/>
            <a:ext cx="2960147" cy="19734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6DF6CC3-80FA-4E22-AE87-111A8459A08A}"/>
              </a:ext>
            </a:extLst>
          </p:cNvPr>
          <p:cNvSpPr txBox="1"/>
          <p:nvPr/>
        </p:nvSpPr>
        <p:spPr>
          <a:xfrm>
            <a:off x="923922" y="541928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欠拟合</a:t>
            </a:r>
            <a:r>
              <a:rPr lang="en-US" altLang="zh-CN" dirty="0"/>
              <a:t>(Underfit)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197B2FD-B689-4F20-AA7E-9FE00BE06238}"/>
              </a:ext>
            </a:extLst>
          </p:cNvPr>
          <p:cNvSpPr txBox="1"/>
          <p:nvPr/>
        </p:nvSpPr>
        <p:spPr>
          <a:xfrm>
            <a:off x="8085710" y="541928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过拟合</a:t>
            </a:r>
            <a:r>
              <a:rPr lang="en-US" altLang="zh-CN" dirty="0"/>
              <a:t>(Overfit)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68DD817-169F-446A-9D68-16B3139D9F70}"/>
              </a:ext>
            </a:extLst>
          </p:cNvPr>
          <p:cNvSpPr txBox="1"/>
          <p:nvPr/>
        </p:nvSpPr>
        <p:spPr>
          <a:xfrm>
            <a:off x="923921" y="259734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E9312B2-4BB3-49DB-AC66-BBC929AC9802}"/>
              </a:ext>
            </a:extLst>
          </p:cNvPr>
          <p:cNvSpPr txBox="1"/>
          <p:nvPr/>
        </p:nvSpPr>
        <p:spPr>
          <a:xfrm>
            <a:off x="4504815" y="259734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3EE61D8-7E7E-4604-9D27-6D684C97703D}"/>
              </a:ext>
            </a:extLst>
          </p:cNvPr>
          <p:cNvSpPr txBox="1"/>
          <p:nvPr/>
        </p:nvSpPr>
        <p:spPr>
          <a:xfrm>
            <a:off x="8026400" y="2597347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23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过拟合与正则化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如何判断模型是否过拟合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87" y="1549399"/>
            <a:ext cx="6793802" cy="227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87" y="3906210"/>
            <a:ext cx="3495431" cy="23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1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BBBC75-7127-4920-853C-5C193391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过拟合与正则化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529EEE-1411-480B-B8B2-E35E5FB7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如何解决过拟合问题？</a:t>
            </a:r>
            <a:endParaRPr lang="en-US" altLang="zh-CN" dirty="0"/>
          </a:p>
          <a:p>
            <a:pPr lvl="1"/>
            <a:r>
              <a:rPr lang="zh-CN" altLang="en-US" dirty="0"/>
              <a:t>获取更多的数据</a:t>
            </a:r>
            <a:endParaRPr lang="en-US" altLang="zh-CN" dirty="0"/>
          </a:p>
          <a:p>
            <a:pPr lvl="1"/>
            <a:r>
              <a:rPr lang="zh-CN" altLang="en-US" dirty="0"/>
              <a:t>使用更简单的模型或选取更少的特征</a:t>
            </a:r>
            <a:endParaRPr lang="en-US" altLang="zh-CN" dirty="0"/>
          </a:p>
          <a:p>
            <a:pPr lvl="1"/>
            <a:r>
              <a:rPr lang="zh-CN" altLang="en-US" dirty="0"/>
              <a:t>正则化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6010DB-4E93-439B-B8B9-7AE63DC3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9BA947-5600-46EF-8DB3-193E3E94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2C9E28F-117D-4C5A-8E63-1FE196C1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9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过拟合与正则化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正则化：调整损失函数使得限制参数的值不要太大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线性回归</a:t>
            </a:r>
            <a:r>
              <a:rPr kumimoji="1" lang="en-US" altLang="zh-CN" dirty="0" smtClean="0"/>
              <a:t>+L1</a:t>
            </a:r>
            <a:r>
              <a:rPr kumimoji="1" lang="zh-CN" altLang="en-US" dirty="0" smtClean="0"/>
              <a:t>正则化 （</a:t>
            </a:r>
            <a:r>
              <a:rPr kumimoji="1" lang="en-US" altLang="zh-CN" dirty="0" smtClean="0"/>
              <a:t>Lasso</a:t>
            </a:r>
            <a:r>
              <a:rPr kumimoji="1" lang="zh-CN" altLang="en-US" dirty="0" smtClean="0"/>
              <a:t>）：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线性回归</a:t>
            </a:r>
            <a:r>
              <a:rPr kumimoji="1" lang="en-US" altLang="zh-CN" dirty="0" smtClean="0"/>
              <a:t>+L2</a:t>
            </a:r>
            <a:r>
              <a:rPr kumimoji="1" lang="zh-CN" altLang="en-US" dirty="0" smtClean="0"/>
              <a:t>正则化 （</a:t>
            </a:r>
            <a:r>
              <a:rPr kumimoji="1" lang="en-US" altLang="zh-CN" dirty="0" smtClean="0"/>
              <a:t>Ridge</a:t>
            </a:r>
            <a:r>
              <a:rPr kumimoji="1" lang="zh-CN" altLang="en-US" dirty="0" smtClean="0"/>
              <a:t>）：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L2</a:t>
            </a:r>
            <a:r>
              <a:rPr kumimoji="1" lang="zh-CN" altLang="en-US" dirty="0" smtClean="0"/>
              <a:t>正则化可以用来防止过拟合；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L1</a:t>
            </a:r>
            <a:r>
              <a:rPr kumimoji="1" lang="zh-CN" altLang="en-US" dirty="0" smtClean="0"/>
              <a:t>正则化会产生一个稀疏解，可以用来做特征选择；一定程度上也可以防止过拟合。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1303927" y="2261070"/>
                <a:ext cx="5062604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is-IS" altLang="zh-CN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927" y="2261070"/>
                <a:ext cx="5062604" cy="9926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1254673" y="3469624"/>
                <a:ext cx="4834978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is-IS" altLang="zh-CN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73" y="3469624"/>
                <a:ext cx="4834978" cy="9926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8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过拟合与正则化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正则化超参数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对模型表现有什么影响？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70" y="2078717"/>
            <a:ext cx="4372325" cy="29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xmlns="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线性回归实例：波士顿房价数据集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sklearn.dataset.load_boston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1026" name="Picture 2" descr="https://images2015.cnblogs.com/blog/1131167/201705/1131167-20170515230147025-3774364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45" y="1664496"/>
            <a:ext cx="72675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720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第三章：分类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919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53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xmlns="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xmlns="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xmlns="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xmlns="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xmlns="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xmlns="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xmlns="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xmlns="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xmlns="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xmlns="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xmlns="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xmlns="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xmlns="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xmlns="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xmlns="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xmlns="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xmlns="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xmlns="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xmlns="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xmlns="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xmlns="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12922</TotalTime>
  <Words>2458</Words>
  <Application>Microsoft Macintosh PowerPoint</Application>
  <PresentationFormat>宽屏</PresentationFormat>
  <Paragraphs>537</Paragraphs>
  <Slides>42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Calibri</vt:lpstr>
      <vt:lpstr>Cambria Math</vt:lpstr>
      <vt:lpstr>Times New Roman</vt:lpstr>
      <vt:lpstr>Verdana</vt:lpstr>
      <vt:lpstr>Wingdings</vt:lpstr>
      <vt:lpstr>宋体</vt:lpstr>
      <vt:lpstr>Arial</vt:lpstr>
      <vt:lpstr>Profile</vt:lpstr>
      <vt:lpstr>方程式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  <vt:lpstr>一元线性回归：模型选择</vt:lpstr>
      <vt:lpstr>一元线性回归：损失函数</vt:lpstr>
      <vt:lpstr>一元线性回归：小结</vt:lpstr>
      <vt:lpstr>一元线性回归：如何学习出合适的参数</vt:lpstr>
      <vt:lpstr>一元线性回归：梯度下降</vt:lpstr>
      <vt:lpstr>一元线性回归：梯度下降</vt:lpstr>
      <vt:lpstr>一元线性回归：学习率</vt:lpstr>
      <vt:lpstr>一元线性回归：梯度下降*</vt:lpstr>
      <vt:lpstr>多元线性回归</vt:lpstr>
      <vt:lpstr>多元线性回归</vt:lpstr>
      <vt:lpstr>多元线性回归：正规方程法</vt:lpstr>
      <vt:lpstr>多元线性回归：梯度下降法与正规方程法</vt:lpstr>
      <vt:lpstr>线性回归：框架</vt:lpstr>
      <vt:lpstr>数据预处理：One-hot Encoding</vt:lpstr>
      <vt:lpstr>回归：模型评估</vt:lpstr>
      <vt:lpstr>多项式回归</vt:lpstr>
      <vt:lpstr>过拟合与正则化</vt:lpstr>
      <vt:lpstr>过拟合与正则化</vt:lpstr>
      <vt:lpstr>过拟合与正则化</vt:lpstr>
      <vt:lpstr>过拟合与正则化</vt:lpstr>
      <vt:lpstr>过拟合与正则化</vt:lpstr>
      <vt:lpstr>线性回归实例：波士顿房价数据集</vt:lpstr>
      <vt:lpstr>第三章：分类</vt:lpstr>
      <vt:lpstr>分类问题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 天宇</cp:lastModifiedBy>
  <cp:revision>528</cp:revision>
  <dcterms:created xsi:type="dcterms:W3CDTF">2016-12-14T02:29:00Z</dcterms:created>
  <dcterms:modified xsi:type="dcterms:W3CDTF">2018-07-08T13:43:55Z</dcterms:modified>
</cp:coreProperties>
</file>