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2976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3" d="100"/>
          <a:sy n="23" d="100"/>
        </p:scale>
        <p:origin x="102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2D0F0C-5888-4B4E-B909-F0D36EE88C5F}" type="doc">
      <dgm:prSet loTypeId="urn:microsoft.com/office/officeart/2005/8/layout/process5" loCatId="process" qsTypeId="urn:microsoft.com/office/officeart/2005/8/quickstyle/simple1" qsCatId="simple" csTypeId="urn:microsoft.com/office/officeart/2005/8/colors/accent1_2" csCatId="accent1" phldr="1"/>
      <dgm:spPr/>
    </dgm:pt>
    <dgm:pt modelId="{83CDC92E-923B-443B-9ECB-72686B5F1302}">
      <dgm:prSet phldrT="[Text]"/>
      <dgm:spPr/>
      <dgm:t>
        <a:bodyPr/>
        <a:lstStyle/>
        <a:p>
          <a:r>
            <a:rPr lang="en-US" dirty="0"/>
            <a:t>555 Timer in </a:t>
          </a:r>
          <a:r>
            <a:rPr lang="en-US" dirty="0" err="1"/>
            <a:t>Astable</a:t>
          </a:r>
          <a:r>
            <a:rPr lang="en-US" dirty="0"/>
            <a:t> Mode</a:t>
          </a:r>
        </a:p>
      </dgm:t>
    </dgm:pt>
    <dgm:pt modelId="{52D823BC-4C51-444B-BD94-27C07DDFEFF8}" type="parTrans" cxnId="{85B75D48-9752-4046-828B-6E864C52ADDA}">
      <dgm:prSet/>
      <dgm:spPr/>
      <dgm:t>
        <a:bodyPr/>
        <a:lstStyle/>
        <a:p>
          <a:endParaRPr lang="en-US"/>
        </a:p>
      </dgm:t>
    </dgm:pt>
    <dgm:pt modelId="{EBB68F90-4B61-4764-81BE-D1D0436A0A97}" type="sibTrans" cxnId="{85B75D48-9752-4046-828B-6E864C52ADDA}">
      <dgm:prSet/>
      <dgm:spPr/>
      <dgm:t>
        <a:bodyPr/>
        <a:lstStyle/>
        <a:p>
          <a:endParaRPr lang="en-US"/>
        </a:p>
      </dgm:t>
    </dgm:pt>
    <dgm:pt modelId="{6CA0141F-8F78-429B-9B46-B6862BBCCB2F}">
      <dgm:prSet phldrT="[Text]"/>
      <dgm:spPr/>
      <dgm:t>
        <a:bodyPr/>
        <a:lstStyle/>
        <a:p>
          <a:r>
            <a:rPr lang="en-US" dirty="0"/>
            <a:t>LM741 comparator</a:t>
          </a:r>
        </a:p>
      </dgm:t>
    </dgm:pt>
    <dgm:pt modelId="{A3CB1E55-0541-4A36-8CA4-205D657197A0}" type="parTrans" cxnId="{61B0D297-2896-4EF8-850B-6BF98F6AEEFB}">
      <dgm:prSet/>
      <dgm:spPr/>
      <dgm:t>
        <a:bodyPr/>
        <a:lstStyle/>
        <a:p>
          <a:endParaRPr lang="en-US"/>
        </a:p>
      </dgm:t>
    </dgm:pt>
    <dgm:pt modelId="{22D15A43-A653-44F2-A591-840BC1B46895}" type="sibTrans" cxnId="{61B0D297-2896-4EF8-850B-6BF98F6AEEFB}">
      <dgm:prSet/>
      <dgm:spPr/>
      <dgm:t>
        <a:bodyPr/>
        <a:lstStyle/>
        <a:p>
          <a:endParaRPr lang="en-US"/>
        </a:p>
      </dgm:t>
    </dgm:pt>
    <dgm:pt modelId="{E4500FCE-078C-4631-80F5-60A380A02F87}">
      <dgm:prSet phldrT="[Text]"/>
      <dgm:spPr/>
      <dgm:t>
        <a:bodyPr/>
        <a:lstStyle/>
        <a:p>
          <a:r>
            <a:rPr lang="en-US" dirty="0"/>
            <a:t>NMOS </a:t>
          </a:r>
          <a:r>
            <a:rPr lang="en-US" dirty="0" err="1"/>
            <a:t>Mosfet</a:t>
          </a:r>
          <a:endParaRPr lang="en-US" dirty="0"/>
        </a:p>
      </dgm:t>
    </dgm:pt>
    <dgm:pt modelId="{3FD472FC-2918-438D-985F-585C6FC9B8EC}" type="parTrans" cxnId="{6A586651-E665-4DBF-ABD2-A17285A1C332}">
      <dgm:prSet/>
      <dgm:spPr/>
      <dgm:t>
        <a:bodyPr/>
        <a:lstStyle/>
        <a:p>
          <a:endParaRPr lang="en-US"/>
        </a:p>
      </dgm:t>
    </dgm:pt>
    <dgm:pt modelId="{7D0647AA-C75C-40AD-B020-90B6F43D45E0}" type="sibTrans" cxnId="{6A586651-E665-4DBF-ABD2-A17285A1C332}">
      <dgm:prSet/>
      <dgm:spPr/>
      <dgm:t>
        <a:bodyPr/>
        <a:lstStyle/>
        <a:p>
          <a:endParaRPr lang="en-US"/>
        </a:p>
      </dgm:t>
    </dgm:pt>
    <dgm:pt modelId="{A7E77010-5F27-4894-BAF2-A2B9A00597A6}">
      <dgm:prSet phldrT="[Text]"/>
      <dgm:spPr/>
      <dgm:t>
        <a:bodyPr/>
        <a:lstStyle/>
        <a:p>
          <a:r>
            <a:rPr lang="en-US" dirty="0"/>
            <a:t>DC Fan</a:t>
          </a:r>
        </a:p>
      </dgm:t>
    </dgm:pt>
    <dgm:pt modelId="{00D3EE5F-A0AE-4794-BBA3-C5E6DFED54C8}" type="parTrans" cxnId="{1E99BB47-CA56-4B06-8F6A-5030C4863C74}">
      <dgm:prSet/>
      <dgm:spPr/>
      <dgm:t>
        <a:bodyPr/>
        <a:lstStyle/>
        <a:p>
          <a:endParaRPr lang="en-US"/>
        </a:p>
      </dgm:t>
    </dgm:pt>
    <dgm:pt modelId="{A8863517-429D-4506-8F09-6D153A1601B4}" type="sibTrans" cxnId="{1E99BB47-CA56-4B06-8F6A-5030C4863C74}">
      <dgm:prSet/>
      <dgm:spPr/>
      <dgm:t>
        <a:bodyPr/>
        <a:lstStyle/>
        <a:p>
          <a:endParaRPr lang="en-US"/>
        </a:p>
      </dgm:t>
    </dgm:pt>
    <dgm:pt modelId="{97B5D2F2-4FDB-4F20-B38F-AC7071687C0A}">
      <dgm:prSet phldrT="[Text]"/>
      <dgm:spPr/>
      <dgm:t>
        <a:bodyPr/>
        <a:lstStyle/>
        <a:p>
          <a:r>
            <a:rPr lang="en-US" dirty="0"/>
            <a:t>Potential divider circuit using NTC Thermistor </a:t>
          </a:r>
        </a:p>
      </dgm:t>
    </dgm:pt>
    <dgm:pt modelId="{D8BB433A-F663-4FE5-A68A-5B3C87169CF2}" type="parTrans" cxnId="{01F97BAF-B9D8-4F20-AEBD-A3508C48AC53}">
      <dgm:prSet/>
      <dgm:spPr/>
      <dgm:t>
        <a:bodyPr/>
        <a:lstStyle/>
        <a:p>
          <a:endParaRPr lang="en-US"/>
        </a:p>
      </dgm:t>
    </dgm:pt>
    <dgm:pt modelId="{F5560242-4B66-4127-A894-BB83E9C1B3F2}" type="sibTrans" cxnId="{01F97BAF-B9D8-4F20-AEBD-A3508C48AC53}">
      <dgm:prSet/>
      <dgm:spPr/>
      <dgm:t>
        <a:bodyPr/>
        <a:lstStyle/>
        <a:p>
          <a:endParaRPr lang="en-US"/>
        </a:p>
      </dgm:t>
    </dgm:pt>
    <dgm:pt modelId="{FBBEA94C-CB07-41C7-ADFE-2027341987CD}" type="pres">
      <dgm:prSet presAssocID="{AA2D0F0C-5888-4B4E-B909-F0D36EE88C5F}" presName="diagram" presStyleCnt="0">
        <dgm:presLayoutVars>
          <dgm:dir/>
          <dgm:resizeHandles val="exact"/>
        </dgm:presLayoutVars>
      </dgm:prSet>
      <dgm:spPr/>
    </dgm:pt>
    <dgm:pt modelId="{48FA1BE1-1F4B-4D04-896B-512E5F5F928A}" type="pres">
      <dgm:prSet presAssocID="{83CDC92E-923B-443B-9ECB-72686B5F1302}" presName="node" presStyleLbl="node1" presStyleIdx="0" presStyleCnt="5">
        <dgm:presLayoutVars>
          <dgm:bulletEnabled val="1"/>
        </dgm:presLayoutVars>
      </dgm:prSet>
      <dgm:spPr/>
    </dgm:pt>
    <dgm:pt modelId="{1F1E3AE9-A4D4-4350-A8BD-A53FA8AA06D8}" type="pres">
      <dgm:prSet presAssocID="{EBB68F90-4B61-4764-81BE-D1D0436A0A97}" presName="sibTrans" presStyleLbl="sibTrans2D1" presStyleIdx="0" presStyleCnt="4"/>
      <dgm:spPr/>
    </dgm:pt>
    <dgm:pt modelId="{8B6214FB-931E-4A4C-86B3-C3E8627D3DE6}" type="pres">
      <dgm:prSet presAssocID="{EBB68F90-4B61-4764-81BE-D1D0436A0A97}" presName="connectorText" presStyleLbl="sibTrans2D1" presStyleIdx="0" presStyleCnt="4"/>
      <dgm:spPr/>
    </dgm:pt>
    <dgm:pt modelId="{1F3D9815-50AC-4509-B6EF-EDA47EA897E7}" type="pres">
      <dgm:prSet presAssocID="{6CA0141F-8F78-429B-9B46-B6862BBCCB2F}" presName="node" presStyleLbl="node1" presStyleIdx="1" presStyleCnt="5">
        <dgm:presLayoutVars>
          <dgm:bulletEnabled val="1"/>
        </dgm:presLayoutVars>
      </dgm:prSet>
      <dgm:spPr/>
    </dgm:pt>
    <dgm:pt modelId="{0E4A587E-E8AB-447A-AC94-28915C3C59CB}" type="pres">
      <dgm:prSet presAssocID="{22D15A43-A653-44F2-A591-840BC1B46895}" presName="sibTrans" presStyleLbl="sibTrans2D1" presStyleIdx="1" presStyleCnt="4"/>
      <dgm:spPr/>
    </dgm:pt>
    <dgm:pt modelId="{CBD75EE8-7AD8-4ABC-8B82-F6B337A966DA}" type="pres">
      <dgm:prSet presAssocID="{22D15A43-A653-44F2-A591-840BC1B46895}" presName="connectorText" presStyleLbl="sibTrans2D1" presStyleIdx="1" presStyleCnt="4"/>
      <dgm:spPr/>
    </dgm:pt>
    <dgm:pt modelId="{424C4A46-51E3-47E1-8695-1BC375214EB4}" type="pres">
      <dgm:prSet presAssocID="{E4500FCE-078C-4631-80F5-60A380A02F87}" presName="node" presStyleLbl="node1" presStyleIdx="2" presStyleCnt="5">
        <dgm:presLayoutVars>
          <dgm:bulletEnabled val="1"/>
        </dgm:presLayoutVars>
      </dgm:prSet>
      <dgm:spPr/>
    </dgm:pt>
    <dgm:pt modelId="{05EC11C0-E8F6-46DC-B1E8-BAA289AD281B}" type="pres">
      <dgm:prSet presAssocID="{7D0647AA-C75C-40AD-B020-90B6F43D45E0}" presName="sibTrans" presStyleLbl="sibTrans2D1" presStyleIdx="2" presStyleCnt="4"/>
      <dgm:spPr/>
    </dgm:pt>
    <dgm:pt modelId="{800BD261-2072-4E15-B44B-8676CACFE946}" type="pres">
      <dgm:prSet presAssocID="{7D0647AA-C75C-40AD-B020-90B6F43D45E0}" presName="connectorText" presStyleLbl="sibTrans2D1" presStyleIdx="2" presStyleCnt="4"/>
      <dgm:spPr/>
    </dgm:pt>
    <dgm:pt modelId="{F93DFCF7-57AA-4442-8F96-89CA63FCA68A}" type="pres">
      <dgm:prSet presAssocID="{A7E77010-5F27-4894-BAF2-A2B9A00597A6}" presName="node" presStyleLbl="node1" presStyleIdx="3" presStyleCnt="5">
        <dgm:presLayoutVars>
          <dgm:bulletEnabled val="1"/>
        </dgm:presLayoutVars>
      </dgm:prSet>
      <dgm:spPr/>
    </dgm:pt>
    <dgm:pt modelId="{4682E342-F797-43A5-A284-5D897AF17621}" type="pres">
      <dgm:prSet presAssocID="{A8863517-429D-4506-8F09-6D153A1601B4}" presName="sibTrans" presStyleLbl="sibTrans2D1" presStyleIdx="3" presStyleCnt="4" custAng="5400000" custLinFactX="-126875" custLinFactY="-100000" custLinFactNeighborX="-200000" custLinFactNeighborY="-103289"/>
      <dgm:spPr/>
    </dgm:pt>
    <dgm:pt modelId="{0DCA3E5E-70F0-4A45-8A04-2A88349605BF}" type="pres">
      <dgm:prSet presAssocID="{A8863517-429D-4506-8F09-6D153A1601B4}" presName="connectorText" presStyleLbl="sibTrans2D1" presStyleIdx="3" presStyleCnt="4"/>
      <dgm:spPr/>
    </dgm:pt>
    <dgm:pt modelId="{305B72EA-1390-465A-BB91-525F0EBB679B}" type="pres">
      <dgm:prSet presAssocID="{97B5D2F2-4FDB-4F20-B38F-AC7071687C0A}" presName="node" presStyleLbl="node1" presStyleIdx="4" presStyleCnt="5">
        <dgm:presLayoutVars>
          <dgm:bulletEnabled val="1"/>
        </dgm:presLayoutVars>
      </dgm:prSet>
      <dgm:spPr/>
    </dgm:pt>
  </dgm:ptLst>
  <dgm:cxnLst>
    <dgm:cxn modelId="{99912D04-1D67-4AD0-A213-C9DCD88C342F}" type="presOf" srcId="{AA2D0F0C-5888-4B4E-B909-F0D36EE88C5F}" destId="{FBBEA94C-CB07-41C7-ADFE-2027341987CD}" srcOrd="0" destOrd="0" presId="urn:microsoft.com/office/officeart/2005/8/layout/process5"/>
    <dgm:cxn modelId="{97878725-AEF1-4D9D-B881-C604D7155077}" type="presOf" srcId="{E4500FCE-078C-4631-80F5-60A380A02F87}" destId="{424C4A46-51E3-47E1-8695-1BC375214EB4}" srcOrd="0" destOrd="0" presId="urn:microsoft.com/office/officeart/2005/8/layout/process5"/>
    <dgm:cxn modelId="{33125027-10F7-4A54-9A4E-EFF1B87FEDC2}" type="presOf" srcId="{EBB68F90-4B61-4764-81BE-D1D0436A0A97}" destId="{8B6214FB-931E-4A4C-86B3-C3E8627D3DE6}" srcOrd="1" destOrd="0" presId="urn:microsoft.com/office/officeart/2005/8/layout/process5"/>
    <dgm:cxn modelId="{48CB135F-3D99-49E4-ADD7-79C7CE716CB9}" type="presOf" srcId="{83CDC92E-923B-443B-9ECB-72686B5F1302}" destId="{48FA1BE1-1F4B-4D04-896B-512E5F5F928A}" srcOrd="0" destOrd="0" presId="urn:microsoft.com/office/officeart/2005/8/layout/process5"/>
    <dgm:cxn modelId="{F1D67F5F-9D98-48B9-8DA5-2124AD2128D2}" type="presOf" srcId="{EBB68F90-4B61-4764-81BE-D1D0436A0A97}" destId="{1F1E3AE9-A4D4-4350-A8BD-A53FA8AA06D8}" srcOrd="0" destOrd="0" presId="urn:microsoft.com/office/officeart/2005/8/layout/process5"/>
    <dgm:cxn modelId="{4847AF42-2071-4901-B36B-32EC3E7A1E52}" type="presOf" srcId="{A8863517-429D-4506-8F09-6D153A1601B4}" destId="{4682E342-F797-43A5-A284-5D897AF17621}" srcOrd="0" destOrd="0" presId="urn:microsoft.com/office/officeart/2005/8/layout/process5"/>
    <dgm:cxn modelId="{1E99BB47-CA56-4B06-8F6A-5030C4863C74}" srcId="{AA2D0F0C-5888-4B4E-B909-F0D36EE88C5F}" destId="{A7E77010-5F27-4894-BAF2-A2B9A00597A6}" srcOrd="3" destOrd="0" parTransId="{00D3EE5F-A0AE-4794-BBA3-C5E6DFED54C8}" sibTransId="{A8863517-429D-4506-8F09-6D153A1601B4}"/>
    <dgm:cxn modelId="{85B75D48-9752-4046-828B-6E864C52ADDA}" srcId="{AA2D0F0C-5888-4B4E-B909-F0D36EE88C5F}" destId="{83CDC92E-923B-443B-9ECB-72686B5F1302}" srcOrd="0" destOrd="0" parTransId="{52D823BC-4C51-444B-BD94-27C07DDFEFF8}" sibTransId="{EBB68F90-4B61-4764-81BE-D1D0436A0A97}"/>
    <dgm:cxn modelId="{15A36F70-CB37-435D-B6ED-F809AB756C41}" type="presOf" srcId="{22D15A43-A653-44F2-A591-840BC1B46895}" destId="{0E4A587E-E8AB-447A-AC94-28915C3C59CB}" srcOrd="0" destOrd="0" presId="urn:microsoft.com/office/officeart/2005/8/layout/process5"/>
    <dgm:cxn modelId="{6A586651-E665-4DBF-ABD2-A17285A1C332}" srcId="{AA2D0F0C-5888-4B4E-B909-F0D36EE88C5F}" destId="{E4500FCE-078C-4631-80F5-60A380A02F87}" srcOrd="2" destOrd="0" parTransId="{3FD472FC-2918-438D-985F-585C6FC9B8EC}" sibTransId="{7D0647AA-C75C-40AD-B020-90B6F43D45E0}"/>
    <dgm:cxn modelId="{630DC454-91E9-4409-852A-C2D95A92F208}" type="presOf" srcId="{22D15A43-A653-44F2-A591-840BC1B46895}" destId="{CBD75EE8-7AD8-4ABC-8B82-F6B337A966DA}" srcOrd="1" destOrd="0" presId="urn:microsoft.com/office/officeart/2005/8/layout/process5"/>
    <dgm:cxn modelId="{51F81286-84C9-492F-A648-50AB3CCADB43}" type="presOf" srcId="{A7E77010-5F27-4894-BAF2-A2B9A00597A6}" destId="{F93DFCF7-57AA-4442-8F96-89CA63FCA68A}" srcOrd="0" destOrd="0" presId="urn:microsoft.com/office/officeart/2005/8/layout/process5"/>
    <dgm:cxn modelId="{61B0D297-2896-4EF8-850B-6BF98F6AEEFB}" srcId="{AA2D0F0C-5888-4B4E-B909-F0D36EE88C5F}" destId="{6CA0141F-8F78-429B-9B46-B6862BBCCB2F}" srcOrd="1" destOrd="0" parTransId="{A3CB1E55-0541-4A36-8CA4-205D657197A0}" sibTransId="{22D15A43-A653-44F2-A591-840BC1B46895}"/>
    <dgm:cxn modelId="{01F97BAF-B9D8-4F20-AEBD-A3508C48AC53}" srcId="{AA2D0F0C-5888-4B4E-B909-F0D36EE88C5F}" destId="{97B5D2F2-4FDB-4F20-B38F-AC7071687C0A}" srcOrd="4" destOrd="0" parTransId="{D8BB433A-F663-4FE5-A68A-5B3C87169CF2}" sibTransId="{F5560242-4B66-4127-A894-BB83E9C1B3F2}"/>
    <dgm:cxn modelId="{1B7087C0-F6AD-49DE-9AB1-C6F028A2A567}" type="presOf" srcId="{7D0647AA-C75C-40AD-B020-90B6F43D45E0}" destId="{05EC11C0-E8F6-46DC-B1E8-BAA289AD281B}" srcOrd="0" destOrd="0" presId="urn:microsoft.com/office/officeart/2005/8/layout/process5"/>
    <dgm:cxn modelId="{1427B1DE-F6FD-494C-AB0B-8EA0B3873AC7}" type="presOf" srcId="{97B5D2F2-4FDB-4F20-B38F-AC7071687C0A}" destId="{305B72EA-1390-465A-BB91-525F0EBB679B}" srcOrd="0" destOrd="0" presId="urn:microsoft.com/office/officeart/2005/8/layout/process5"/>
    <dgm:cxn modelId="{C33DE0E4-408B-4BCF-9FC9-15EF3633FDB1}" type="presOf" srcId="{6CA0141F-8F78-429B-9B46-B6862BBCCB2F}" destId="{1F3D9815-50AC-4509-B6EF-EDA47EA897E7}" srcOrd="0" destOrd="0" presId="urn:microsoft.com/office/officeart/2005/8/layout/process5"/>
    <dgm:cxn modelId="{B6456EEB-3E9E-4C67-940C-463318EE6376}" type="presOf" srcId="{A8863517-429D-4506-8F09-6D153A1601B4}" destId="{0DCA3E5E-70F0-4A45-8A04-2A88349605BF}" srcOrd="1" destOrd="0" presId="urn:microsoft.com/office/officeart/2005/8/layout/process5"/>
    <dgm:cxn modelId="{AA2F5CEE-6F73-47A5-BD10-FE6D61F33464}" type="presOf" srcId="{7D0647AA-C75C-40AD-B020-90B6F43D45E0}" destId="{800BD261-2072-4E15-B44B-8676CACFE946}" srcOrd="1" destOrd="0" presId="urn:microsoft.com/office/officeart/2005/8/layout/process5"/>
    <dgm:cxn modelId="{1498D9F9-0172-42B2-803D-3B96949254BA}" type="presParOf" srcId="{FBBEA94C-CB07-41C7-ADFE-2027341987CD}" destId="{48FA1BE1-1F4B-4D04-896B-512E5F5F928A}" srcOrd="0" destOrd="0" presId="urn:microsoft.com/office/officeart/2005/8/layout/process5"/>
    <dgm:cxn modelId="{236A299D-BA93-4E99-A182-525EB44BBF13}" type="presParOf" srcId="{FBBEA94C-CB07-41C7-ADFE-2027341987CD}" destId="{1F1E3AE9-A4D4-4350-A8BD-A53FA8AA06D8}" srcOrd="1" destOrd="0" presId="urn:microsoft.com/office/officeart/2005/8/layout/process5"/>
    <dgm:cxn modelId="{F6CCCFDD-6B04-4E0A-868C-9D1858E21608}" type="presParOf" srcId="{1F1E3AE9-A4D4-4350-A8BD-A53FA8AA06D8}" destId="{8B6214FB-931E-4A4C-86B3-C3E8627D3DE6}" srcOrd="0" destOrd="0" presId="urn:microsoft.com/office/officeart/2005/8/layout/process5"/>
    <dgm:cxn modelId="{1B5189E4-2B54-44DF-A7BD-3405EED76495}" type="presParOf" srcId="{FBBEA94C-CB07-41C7-ADFE-2027341987CD}" destId="{1F3D9815-50AC-4509-B6EF-EDA47EA897E7}" srcOrd="2" destOrd="0" presId="urn:microsoft.com/office/officeart/2005/8/layout/process5"/>
    <dgm:cxn modelId="{771BA281-3565-47E8-AB1C-30528588D507}" type="presParOf" srcId="{FBBEA94C-CB07-41C7-ADFE-2027341987CD}" destId="{0E4A587E-E8AB-447A-AC94-28915C3C59CB}" srcOrd="3" destOrd="0" presId="urn:microsoft.com/office/officeart/2005/8/layout/process5"/>
    <dgm:cxn modelId="{27A3BB6B-391B-4E13-A598-AB532B7BCBEC}" type="presParOf" srcId="{0E4A587E-E8AB-447A-AC94-28915C3C59CB}" destId="{CBD75EE8-7AD8-4ABC-8B82-F6B337A966DA}" srcOrd="0" destOrd="0" presId="urn:microsoft.com/office/officeart/2005/8/layout/process5"/>
    <dgm:cxn modelId="{E2706C92-0C79-4039-9292-A88F77D26F54}" type="presParOf" srcId="{FBBEA94C-CB07-41C7-ADFE-2027341987CD}" destId="{424C4A46-51E3-47E1-8695-1BC375214EB4}" srcOrd="4" destOrd="0" presId="urn:microsoft.com/office/officeart/2005/8/layout/process5"/>
    <dgm:cxn modelId="{F9AF79CD-B70B-42F1-AC83-1EAB725AA4EB}" type="presParOf" srcId="{FBBEA94C-CB07-41C7-ADFE-2027341987CD}" destId="{05EC11C0-E8F6-46DC-B1E8-BAA289AD281B}" srcOrd="5" destOrd="0" presId="urn:microsoft.com/office/officeart/2005/8/layout/process5"/>
    <dgm:cxn modelId="{43A84868-8203-4943-9618-12065162F5D0}" type="presParOf" srcId="{05EC11C0-E8F6-46DC-B1E8-BAA289AD281B}" destId="{800BD261-2072-4E15-B44B-8676CACFE946}" srcOrd="0" destOrd="0" presId="urn:microsoft.com/office/officeart/2005/8/layout/process5"/>
    <dgm:cxn modelId="{033A1454-ABAB-4A96-9945-99F92906E846}" type="presParOf" srcId="{FBBEA94C-CB07-41C7-ADFE-2027341987CD}" destId="{F93DFCF7-57AA-4442-8F96-89CA63FCA68A}" srcOrd="6" destOrd="0" presId="urn:microsoft.com/office/officeart/2005/8/layout/process5"/>
    <dgm:cxn modelId="{1C747DBB-8741-40B2-9F37-530B7D4354FB}" type="presParOf" srcId="{FBBEA94C-CB07-41C7-ADFE-2027341987CD}" destId="{4682E342-F797-43A5-A284-5D897AF17621}" srcOrd="7" destOrd="0" presId="urn:microsoft.com/office/officeart/2005/8/layout/process5"/>
    <dgm:cxn modelId="{F2346A30-28D0-4E55-B445-22622BBB0A51}" type="presParOf" srcId="{4682E342-F797-43A5-A284-5D897AF17621}" destId="{0DCA3E5E-70F0-4A45-8A04-2A88349605BF}" srcOrd="0" destOrd="0" presId="urn:microsoft.com/office/officeart/2005/8/layout/process5"/>
    <dgm:cxn modelId="{F22A93F8-E285-4000-860A-DB49C6F5993F}" type="presParOf" srcId="{FBBEA94C-CB07-41C7-ADFE-2027341987CD}" destId="{305B72EA-1390-465A-BB91-525F0EBB679B}" srcOrd="8"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A1BE1-1F4B-4D04-896B-512E5F5F928A}">
      <dsp:nvSpPr>
        <dsp:cNvPr id="0" name=""/>
        <dsp:cNvSpPr/>
      </dsp:nvSpPr>
      <dsp:spPr>
        <a:xfrm>
          <a:off x="16186" y="203482"/>
          <a:ext cx="4837821" cy="29026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555 Timer in </a:t>
          </a:r>
          <a:r>
            <a:rPr lang="en-US" sz="4700" kern="1200" dirty="0" err="1"/>
            <a:t>Astable</a:t>
          </a:r>
          <a:r>
            <a:rPr lang="en-US" sz="4700" kern="1200" dirty="0"/>
            <a:t> Mode</a:t>
          </a:r>
        </a:p>
      </dsp:txBody>
      <dsp:txXfrm>
        <a:off x="101203" y="288499"/>
        <a:ext cx="4667787" cy="2732659"/>
      </dsp:txXfrm>
    </dsp:sp>
    <dsp:sp modelId="{1F1E3AE9-A4D4-4350-A8BD-A53FA8AA06D8}">
      <dsp:nvSpPr>
        <dsp:cNvPr id="0" name=""/>
        <dsp:cNvSpPr/>
      </dsp:nvSpPr>
      <dsp:spPr>
        <a:xfrm>
          <a:off x="5279736" y="1054938"/>
          <a:ext cx="1025618" cy="1199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a:off x="5279736" y="1294894"/>
        <a:ext cx="717933" cy="719867"/>
      </dsp:txXfrm>
    </dsp:sp>
    <dsp:sp modelId="{1F3D9815-50AC-4509-B6EF-EDA47EA897E7}">
      <dsp:nvSpPr>
        <dsp:cNvPr id="0" name=""/>
        <dsp:cNvSpPr/>
      </dsp:nvSpPr>
      <dsp:spPr>
        <a:xfrm>
          <a:off x="6789136" y="203482"/>
          <a:ext cx="4837821" cy="29026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LM741 comparator</a:t>
          </a:r>
        </a:p>
      </dsp:txBody>
      <dsp:txXfrm>
        <a:off x="6874153" y="288499"/>
        <a:ext cx="4667787" cy="2732659"/>
      </dsp:txXfrm>
    </dsp:sp>
    <dsp:sp modelId="{0E4A587E-E8AB-447A-AC94-28915C3C59CB}">
      <dsp:nvSpPr>
        <dsp:cNvPr id="0" name=""/>
        <dsp:cNvSpPr/>
      </dsp:nvSpPr>
      <dsp:spPr>
        <a:xfrm>
          <a:off x="12052686" y="1054938"/>
          <a:ext cx="1025618" cy="1199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a:off x="12052686" y="1294894"/>
        <a:ext cx="717933" cy="719867"/>
      </dsp:txXfrm>
    </dsp:sp>
    <dsp:sp modelId="{424C4A46-51E3-47E1-8695-1BC375214EB4}">
      <dsp:nvSpPr>
        <dsp:cNvPr id="0" name=""/>
        <dsp:cNvSpPr/>
      </dsp:nvSpPr>
      <dsp:spPr>
        <a:xfrm>
          <a:off x="13562087" y="203482"/>
          <a:ext cx="4837821" cy="29026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NMOS </a:t>
          </a:r>
          <a:r>
            <a:rPr lang="en-US" sz="4700" kern="1200" dirty="0" err="1"/>
            <a:t>Mosfet</a:t>
          </a:r>
          <a:endParaRPr lang="en-US" sz="4700" kern="1200" dirty="0"/>
        </a:p>
      </dsp:txBody>
      <dsp:txXfrm>
        <a:off x="13647104" y="288499"/>
        <a:ext cx="4667787" cy="2732659"/>
      </dsp:txXfrm>
    </dsp:sp>
    <dsp:sp modelId="{05EC11C0-E8F6-46DC-B1E8-BAA289AD281B}">
      <dsp:nvSpPr>
        <dsp:cNvPr id="0" name=""/>
        <dsp:cNvSpPr/>
      </dsp:nvSpPr>
      <dsp:spPr>
        <a:xfrm rot="5400000">
          <a:off x="15468188" y="3444822"/>
          <a:ext cx="1025618" cy="1199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rot="-5400000">
        <a:off x="15621064" y="3531903"/>
        <a:ext cx="719867" cy="717933"/>
      </dsp:txXfrm>
    </dsp:sp>
    <dsp:sp modelId="{F93DFCF7-57AA-4442-8F96-89CA63FCA68A}">
      <dsp:nvSpPr>
        <dsp:cNvPr id="0" name=""/>
        <dsp:cNvSpPr/>
      </dsp:nvSpPr>
      <dsp:spPr>
        <a:xfrm>
          <a:off x="13562087" y="5041303"/>
          <a:ext cx="4837821" cy="29026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DC Fan</a:t>
          </a:r>
        </a:p>
      </dsp:txBody>
      <dsp:txXfrm>
        <a:off x="13647104" y="5126320"/>
        <a:ext cx="4667787" cy="2732659"/>
      </dsp:txXfrm>
    </dsp:sp>
    <dsp:sp modelId="{4682E342-F797-43A5-A284-5D897AF17621}">
      <dsp:nvSpPr>
        <dsp:cNvPr id="0" name=""/>
        <dsp:cNvSpPr/>
      </dsp:nvSpPr>
      <dsp:spPr>
        <a:xfrm rot="16200000">
          <a:off x="8758251" y="3453740"/>
          <a:ext cx="1025618" cy="1199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a:p>
      </dsp:txBody>
      <dsp:txXfrm rot="10800000">
        <a:off x="8912094" y="3847539"/>
        <a:ext cx="717933" cy="719867"/>
      </dsp:txXfrm>
    </dsp:sp>
    <dsp:sp modelId="{305B72EA-1390-465A-BB91-525F0EBB679B}">
      <dsp:nvSpPr>
        <dsp:cNvPr id="0" name=""/>
        <dsp:cNvSpPr/>
      </dsp:nvSpPr>
      <dsp:spPr>
        <a:xfrm>
          <a:off x="6789136" y="5041303"/>
          <a:ext cx="4837821" cy="29026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Potential divider circuit using NTC Thermistor </a:t>
          </a:r>
        </a:p>
      </dsp:txBody>
      <dsp:txXfrm>
        <a:off x="6874153" y="5126320"/>
        <a:ext cx="4667787" cy="27326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116138" y="685800"/>
            <a:ext cx="26257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468880" y="7033475"/>
            <a:ext cx="27980641" cy="14962293"/>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4114800" y="22572770"/>
            <a:ext cx="24688800" cy="10376109"/>
          </a:xfrm>
          <a:prstGeom prst="rect">
            <a:avLst/>
          </a:prstGeom>
          <a:noFill/>
          <a:ln>
            <a:noFill/>
          </a:ln>
        </p:spPr>
        <p:txBody>
          <a:bodyPr spcFirstLastPara="1" wrap="square" lIns="91425" tIns="45700" rIns="91425" bIns="45700" anchor="t" anchorCtr="0"/>
          <a:lstStyle>
            <a:lvl1pPr lvl="0" algn="ctr">
              <a:lnSpc>
                <a:spcPct val="90000"/>
              </a:lnSpc>
              <a:spcBef>
                <a:spcPts val="3600"/>
              </a:spcBef>
              <a:spcAft>
                <a:spcPts val="0"/>
              </a:spcAft>
              <a:buClr>
                <a:schemeClr val="dk1"/>
              </a:buClr>
              <a:buSzPts val="8640"/>
              <a:buNone/>
              <a:defRPr sz="864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80"/>
              <a:buNone/>
              <a:defRPr sz="6480"/>
            </a:lvl3pPr>
            <a:lvl4pPr lvl="3" algn="ctr">
              <a:lnSpc>
                <a:spcPct val="90000"/>
              </a:lnSpc>
              <a:spcBef>
                <a:spcPts val="1800"/>
              </a:spcBef>
              <a:spcAft>
                <a:spcPts val="0"/>
              </a:spcAft>
              <a:buClr>
                <a:schemeClr val="dk1"/>
              </a:buClr>
              <a:buSzPts val="5760"/>
              <a:buNone/>
              <a:defRPr sz="5760"/>
            </a:lvl4pPr>
            <a:lvl5pPr lvl="4" algn="ctr">
              <a:lnSpc>
                <a:spcPct val="90000"/>
              </a:lnSpc>
              <a:spcBef>
                <a:spcPts val="1800"/>
              </a:spcBef>
              <a:spcAft>
                <a:spcPts val="0"/>
              </a:spcAft>
              <a:buClr>
                <a:schemeClr val="dk1"/>
              </a:buClr>
              <a:buSzPts val="5760"/>
              <a:buNone/>
              <a:defRPr sz="5760"/>
            </a:lvl5pPr>
            <a:lvl6pPr lvl="5" algn="ctr">
              <a:lnSpc>
                <a:spcPct val="90000"/>
              </a:lnSpc>
              <a:spcBef>
                <a:spcPts val="1800"/>
              </a:spcBef>
              <a:spcAft>
                <a:spcPts val="0"/>
              </a:spcAft>
              <a:buClr>
                <a:schemeClr val="dk1"/>
              </a:buClr>
              <a:buSzPts val="5760"/>
              <a:buNone/>
              <a:defRPr sz="5760"/>
            </a:lvl6pPr>
            <a:lvl7pPr lvl="6" algn="ctr">
              <a:lnSpc>
                <a:spcPct val="90000"/>
              </a:lnSpc>
              <a:spcBef>
                <a:spcPts val="1800"/>
              </a:spcBef>
              <a:spcAft>
                <a:spcPts val="0"/>
              </a:spcAft>
              <a:buClr>
                <a:schemeClr val="dk1"/>
              </a:buClr>
              <a:buSzPts val="5760"/>
              <a:buNone/>
              <a:defRPr sz="5760"/>
            </a:lvl7pPr>
            <a:lvl8pPr lvl="7" algn="ctr">
              <a:lnSpc>
                <a:spcPct val="90000"/>
              </a:lnSpc>
              <a:spcBef>
                <a:spcPts val="1800"/>
              </a:spcBef>
              <a:spcAft>
                <a:spcPts val="0"/>
              </a:spcAft>
              <a:buClr>
                <a:schemeClr val="dk1"/>
              </a:buClr>
              <a:buSzPts val="5760"/>
              <a:buNone/>
              <a:defRPr sz="5760"/>
            </a:lvl8pPr>
            <a:lvl9pPr lvl="8" algn="ctr">
              <a:lnSpc>
                <a:spcPct val="90000"/>
              </a:lnSpc>
              <a:spcBef>
                <a:spcPts val="1800"/>
              </a:spcBef>
              <a:spcAft>
                <a:spcPts val="0"/>
              </a:spcAft>
              <a:buClr>
                <a:schemeClr val="dk1"/>
              </a:buClr>
              <a:buSzPts val="5760"/>
              <a:buNone/>
              <a:defRPr sz="5760"/>
            </a:lvl9pPr>
          </a:lstStyle>
          <a:p>
            <a:endParaRPr/>
          </a:p>
        </p:txBody>
      </p:sp>
      <p:sp>
        <p:nvSpPr>
          <p:cNvPr id="14" name="Google Shape;14;p2"/>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263140" y="2288126"/>
            <a:ext cx="28392119" cy="830686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825008" y="10878715"/>
            <a:ext cx="27268384" cy="2839211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8895822" y="16949527"/>
            <a:ext cx="36420851" cy="709803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505978" y="10057238"/>
            <a:ext cx="36420851" cy="20882609"/>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263140" y="2288126"/>
            <a:ext cx="28392119" cy="830686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2263140" y="11440583"/>
            <a:ext cx="28392119" cy="2726838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245997" y="10714367"/>
            <a:ext cx="28392119" cy="17877152"/>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245997" y="28760644"/>
            <a:ext cx="28392119" cy="940117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3600"/>
              </a:spcBef>
              <a:spcAft>
                <a:spcPts val="0"/>
              </a:spcAft>
              <a:buClr>
                <a:schemeClr val="dk1"/>
              </a:buClr>
              <a:buSzPts val="8640"/>
              <a:buNone/>
              <a:defRPr sz="8640">
                <a:solidFill>
                  <a:schemeClr val="dk1"/>
                </a:solidFill>
              </a:defRPr>
            </a:lvl1pPr>
            <a:lvl2pPr marL="914400" lvl="1" indent="-228600" algn="l">
              <a:lnSpc>
                <a:spcPct val="90000"/>
              </a:lnSpc>
              <a:spcBef>
                <a:spcPts val="1800"/>
              </a:spcBef>
              <a:spcAft>
                <a:spcPts val="0"/>
              </a:spcAft>
              <a:buClr>
                <a:srgbClr val="888888"/>
              </a:buClr>
              <a:buSzPts val="7200"/>
              <a:buNone/>
              <a:defRPr sz="7200">
                <a:solidFill>
                  <a:srgbClr val="888888"/>
                </a:solidFill>
              </a:defRPr>
            </a:lvl2pPr>
            <a:lvl3pPr marL="1371600" lvl="2" indent="-228600" algn="l">
              <a:lnSpc>
                <a:spcPct val="90000"/>
              </a:lnSpc>
              <a:spcBef>
                <a:spcPts val="1800"/>
              </a:spcBef>
              <a:spcAft>
                <a:spcPts val="0"/>
              </a:spcAft>
              <a:buClr>
                <a:srgbClr val="888888"/>
              </a:buClr>
              <a:buSzPts val="6480"/>
              <a:buNone/>
              <a:defRPr sz="6480">
                <a:solidFill>
                  <a:srgbClr val="888888"/>
                </a:solidFill>
              </a:defRPr>
            </a:lvl3pPr>
            <a:lvl4pPr marL="1828800" lvl="3" indent="-228600" algn="l">
              <a:lnSpc>
                <a:spcPct val="90000"/>
              </a:lnSpc>
              <a:spcBef>
                <a:spcPts val="1800"/>
              </a:spcBef>
              <a:spcAft>
                <a:spcPts val="0"/>
              </a:spcAft>
              <a:buClr>
                <a:srgbClr val="888888"/>
              </a:buClr>
              <a:buSzPts val="5760"/>
              <a:buNone/>
              <a:defRPr sz="5760">
                <a:solidFill>
                  <a:srgbClr val="888888"/>
                </a:solidFill>
              </a:defRPr>
            </a:lvl4pPr>
            <a:lvl5pPr marL="2286000" lvl="4" indent="-228600" algn="l">
              <a:lnSpc>
                <a:spcPct val="90000"/>
              </a:lnSpc>
              <a:spcBef>
                <a:spcPts val="1800"/>
              </a:spcBef>
              <a:spcAft>
                <a:spcPts val="0"/>
              </a:spcAft>
              <a:buClr>
                <a:srgbClr val="888888"/>
              </a:buClr>
              <a:buSzPts val="5760"/>
              <a:buNone/>
              <a:defRPr sz="5760">
                <a:solidFill>
                  <a:srgbClr val="888888"/>
                </a:solidFill>
              </a:defRPr>
            </a:lvl5pPr>
            <a:lvl6pPr marL="2743200" lvl="5" indent="-228600" algn="l">
              <a:lnSpc>
                <a:spcPct val="90000"/>
              </a:lnSpc>
              <a:spcBef>
                <a:spcPts val="1800"/>
              </a:spcBef>
              <a:spcAft>
                <a:spcPts val="0"/>
              </a:spcAft>
              <a:buClr>
                <a:srgbClr val="888888"/>
              </a:buClr>
              <a:buSzPts val="5760"/>
              <a:buNone/>
              <a:defRPr sz="5760">
                <a:solidFill>
                  <a:srgbClr val="888888"/>
                </a:solidFill>
              </a:defRPr>
            </a:lvl6pPr>
            <a:lvl7pPr marL="3200400" lvl="6" indent="-228600" algn="l">
              <a:lnSpc>
                <a:spcPct val="90000"/>
              </a:lnSpc>
              <a:spcBef>
                <a:spcPts val="1800"/>
              </a:spcBef>
              <a:spcAft>
                <a:spcPts val="0"/>
              </a:spcAft>
              <a:buClr>
                <a:srgbClr val="888888"/>
              </a:buClr>
              <a:buSzPts val="5760"/>
              <a:buNone/>
              <a:defRPr sz="5760">
                <a:solidFill>
                  <a:srgbClr val="888888"/>
                </a:solidFill>
              </a:defRPr>
            </a:lvl7pPr>
            <a:lvl8pPr marL="3657600" lvl="7" indent="-228600" algn="l">
              <a:lnSpc>
                <a:spcPct val="90000"/>
              </a:lnSpc>
              <a:spcBef>
                <a:spcPts val="1800"/>
              </a:spcBef>
              <a:spcAft>
                <a:spcPts val="0"/>
              </a:spcAft>
              <a:buClr>
                <a:srgbClr val="888888"/>
              </a:buClr>
              <a:buSzPts val="5760"/>
              <a:buNone/>
              <a:defRPr sz="5760">
                <a:solidFill>
                  <a:srgbClr val="888888"/>
                </a:solidFill>
              </a:defRPr>
            </a:lvl8pPr>
            <a:lvl9pPr marL="4114800" lvl="8" indent="-228600" algn="l">
              <a:lnSpc>
                <a:spcPct val="90000"/>
              </a:lnSpc>
              <a:spcBef>
                <a:spcPts val="1800"/>
              </a:spcBef>
              <a:spcAft>
                <a:spcPts val="0"/>
              </a:spcAft>
              <a:buClr>
                <a:srgbClr val="888888"/>
              </a:buClr>
              <a:buSzPts val="5760"/>
              <a:buNone/>
              <a:defRPr sz="5760">
                <a:solidFill>
                  <a:srgbClr val="888888"/>
                </a:solidFill>
              </a:defRPr>
            </a:lvl9pPr>
          </a:lstStyle>
          <a:p>
            <a:endParaRPr/>
          </a:p>
        </p:txBody>
      </p:sp>
      <p:sp>
        <p:nvSpPr>
          <p:cNvPr id="26" name="Google Shape;26;p4"/>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263140" y="2288126"/>
            <a:ext cx="28392119" cy="830686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263140" y="11440583"/>
            <a:ext cx="13990321" cy="2726838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16664941" y="11440583"/>
            <a:ext cx="13990321" cy="2726838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267428" y="2288126"/>
            <a:ext cx="28392119" cy="830686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267431" y="10535288"/>
            <a:ext cx="13926023" cy="516318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39" name="Google Shape;39;p6"/>
          <p:cNvSpPr txBox="1">
            <a:spLocks noGrp="1"/>
          </p:cNvSpPr>
          <p:nvPr>
            <p:ph type="body" idx="2"/>
          </p:nvPr>
        </p:nvSpPr>
        <p:spPr>
          <a:xfrm>
            <a:off x="2267431" y="15698470"/>
            <a:ext cx="13926023" cy="2309008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16664942" y="10535288"/>
            <a:ext cx="13994608" cy="516318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41" name="Google Shape;41;p6"/>
          <p:cNvSpPr txBox="1">
            <a:spLocks noGrp="1"/>
          </p:cNvSpPr>
          <p:nvPr>
            <p:ph type="body" idx="4"/>
          </p:nvPr>
        </p:nvSpPr>
        <p:spPr>
          <a:xfrm>
            <a:off x="16664942" y="15698470"/>
            <a:ext cx="13994608" cy="2309008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263140" y="2288126"/>
            <a:ext cx="28392119" cy="8306861"/>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267428" y="2865120"/>
            <a:ext cx="10617041" cy="1002792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3994608" y="6187873"/>
            <a:ext cx="16664939" cy="30541383"/>
          </a:xfrm>
          <a:prstGeom prst="rect">
            <a:avLst/>
          </a:prstGeom>
          <a:noFill/>
          <a:ln>
            <a:noFill/>
          </a:ln>
        </p:spPr>
        <p:txBody>
          <a:bodyPr spcFirstLastPara="1" wrap="square" lIns="91425" tIns="45700" rIns="91425" bIns="45700" anchor="t" anchorCtr="0"/>
          <a:lstStyle>
            <a:lvl1pPr marL="457200" lvl="0" indent="-960120" algn="l">
              <a:lnSpc>
                <a:spcPct val="90000"/>
              </a:lnSpc>
              <a:spcBef>
                <a:spcPts val="3600"/>
              </a:spcBef>
              <a:spcAft>
                <a:spcPts val="0"/>
              </a:spcAft>
              <a:buClr>
                <a:schemeClr val="dk1"/>
              </a:buClr>
              <a:buSzPts val="11520"/>
              <a:buChar char="•"/>
              <a:defRPr sz="11520"/>
            </a:lvl1pPr>
            <a:lvl2pPr marL="914400" lvl="1" indent="-868680" algn="l">
              <a:lnSpc>
                <a:spcPct val="90000"/>
              </a:lnSpc>
              <a:spcBef>
                <a:spcPts val="1800"/>
              </a:spcBef>
              <a:spcAft>
                <a:spcPts val="0"/>
              </a:spcAft>
              <a:buClr>
                <a:schemeClr val="dk1"/>
              </a:buClr>
              <a:buSzPts val="10080"/>
              <a:buChar char="•"/>
              <a:defRPr sz="10080"/>
            </a:lvl2pPr>
            <a:lvl3pPr marL="1371600" lvl="2" indent="-777240" algn="l">
              <a:lnSpc>
                <a:spcPct val="90000"/>
              </a:lnSpc>
              <a:spcBef>
                <a:spcPts val="1800"/>
              </a:spcBef>
              <a:spcAft>
                <a:spcPts val="0"/>
              </a:spcAft>
              <a:buClr>
                <a:schemeClr val="dk1"/>
              </a:buClr>
              <a:buSzPts val="8640"/>
              <a:buChar char="•"/>
              <a:defRPr sz="8640"/>
            </a:lvl3pPr>
            <a:lvl4pPr marL="1828800" lvl="3" indent="-685800" algn="l">
              <a:lnSpc>
                <a:spcPct val="90000"/>
              </a:lnSpc>
              <a:spcBef>
                <a:spcPts val="1800"/>
              </a:spcBef>
              <a:spcAft>
                <a:spcPts val="0"/>
              </a:spcAft>
              <a:buClr>
                <a:schemeClr val="dk1"/>
              </a:buClr>
              <a:buSzPts val="7200"/>
              <a:buChar char="•"/>
              <a:defRPr sz="7200"/>
            </a:lvl4pPr>
            <a:lvl5pPr marL="2286000" lvl="4" indent="-685800" algn="l">
              <a:lnSpc>
                <a:spcPct val="90000"/>
              </a:lnSpc>
              <a:spcBef>
                <a:spcPts val="1800"/>
              </a:spcBef>
              <a:spcAft>
                <a:spcPts val="0"/>
              </a:spcAft>
              <a:buClr>
                <a:schemeClr val="dk1"/>
              </a:buClr>
              <a:buSzPts val="7200"/>
              <a:buChar char="•"/>
              <a:defRPr sz="7200"/>
            </a:lvl5pPr>
            <a:lvl6pPr marL="2743200" lvl="5" indent="-685800" algn="l">
              <a:lnSpc>
                <a:spcPct val="90000"/>
              </a:lnSpc>
              <a:spcBef>
                <a:spcPts val="1800"/>
              </a:spcBef>
              <a:spcAft>
                <a:spcPts val="0"/>
              </a:spcAft>
              <a:buClr>
                <a:schemeClr val="dk1"/>
              </a:buClr>
              <a:buSzPts val="7200"/>
              <a:buChar char="•"/>
              <a:defRPr sz="7200"/>
            </a:lvl6pPr>
            <a:lvl7pPr marL="3200400" lvl="6" indent="-685800" algn="l">
              <a:lnSpc>
                <a:spcPct val="90000"/>
              </a:lnSpc>
              <a:spcBef>
                <a:spcPts val="1800"/>
              </a:spcBef>
              <a:spcAft>
                <a:spcPts val="0"/>
              </a:spcAft>
              <a:buClr>
                <a:schemeClr val="dk1"/>
              </a:buClr>
              <a:buSzPts val="7200"/>
              <a:buChar char="•"/>
              <a:defRPr sz="7200"/>
            </a:lvl7pPr>
            <a:lvl8pPr marL="3657600" lvl="7" indent="-685800" algn="l">
              <a:lnSpc>
                <a:spcPct val="90000"/>
              </a:lnSpc>
              <a:spcBef>
                <a:spcPts val="1800"/>
              </a:spcBef>
              <a:spcAft>
                <a:spcPts val="0"/>
              </a:spcAft>
              <a:buClr>
                <a:schemeClr val="dk1"/>
              </a:buClr>
              <a:buSzPts val="7200"/>
              <a:buChar char="•"/>
              <a:defRPr sz="7200"/>
            </a:lvl8pPr>
            <a:lvl9pPr marL="4114800" lvl="8" indent="-685800" algn="l">
              <a:lnSpc>
                <a:spcPct val="90000"/>
              </a:lnSpc>
              <a:spcBef>
                <a:spcPts val="1800"/>
              </a:spcBef>
              <a:spcAft>
                <a:spcPts val="0"/>
              </a:spcAft>
              <a:buClr>
                <a:schemeClr val="dk1"/>
              </a:buClr>
              <a:buSzPts val="7200"/>
              <a:buChar char="•"/>
              <a:defRPr sz="7200"/>
            </a:lvl9pPr>
          </a:lstStyle>
          <a:p>
            <a:endParaRPr/>
          </a:p>
        </p:txBody>
      </p:sp>
      <p:sp>
        <p:nvSpPr>
          <p:cNvPr id="57" name="Google Shape;57;p9"/>
          <p:cNvSpPr txBox="1">
            <a:spLocks noGrp="1"/>
          </p:cNvSpPr>
          <p:nvPr>
            <p:ph type="body" idx="2"/>
          </p:nvPr>
        </p:nvSpPr>
        <p:spPr>
          <a:xfrm>
            <a:off x="2267428" y="12893040"/>
            <a:ext cx="10617041" cy="2388595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58" name="Google Shape;58;p9"/>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267428" y="2865120"/>
            <a:ext cx="10617041" cy="1002792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3994608" y="6187873"/>
            <a:ext cx="16664939" cy="30541383"/>
          </a:xfrm>
          <a:prstGeom prst="rect">
            <a:avLst/>
          </a:prstGeom>
          <a:noFill/>
          <a:ln>
            <a:noFill/>
          </a:ln>
        </p:spPr>
        <p:txBody>
          <a:bodyPr spcFirstLastPara="1" wrap="square" lIns="91425" tIns="45700" rIns="91425" bIns="45700" anchor="t" anchorCtr="0"/>
          <a:lstStyle>
            <a:lvl1pPr marR="0" lvl="0" algn="l" rtl="0">
              <a:lnSpc>
                <a:spcPct val="90000"/>
              </a:lnSpc>
              <a:spcBef>
                <a:spcPts val="36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1pPr>
            <a:lvl2pPr marR="0" lvl="1" algn="l" rtl="0">
              <a:lnSpc>
                <a:spcPct val="90000"/>
              </a:lnSpc>
              <a:spcBef>
                <a:spcPts val="1800"/>
              </a:spcBef>
              <a:spcAft>
                <a:spcPts val="0"/>
              </a:spcAft>
              <a:buClr>
                <a:schemeClr val="dk1"/>
              </a:buClr>
              <a:buSzPts val="10080"/>
              <a:buFont typeface="Arial"/>
              <a:buNone/>
              <a:defRPr sz="10080" b="0" i="0" u="none" strike="noStrike" cap="none">
                <a:solidFill>
                  <a:schemeClr val="dk1"/>
                </a:solidFill>
                <a:latin typeface="Calibri"/>
                <a:ea typeface="Calibri"/>
                <a:cs typeface="Calibri"/>
                <a:sym typeface="Calibri"/>
              </a:defRPr>
            </a:lvl2pPr>
            <a:lvl3pPr marR="0" lvl="2" algn="l" rtl="0">
              <a:lnSpc>
                <a:spcPct val="90000"/>
              </a:lnSpc>
              <a:spcBef>
                <a:spcPts val="1800"/>
              </a:spcBef>
              <a:spcAft>
                <a:spcPts val="0"/>
              </a:spcAft>
              <a:buClr>
                <a:schemeClr val="dk1"/>
              </a:buClr>
              <a:buSzPts val="8640"/>
              <a:buFont typeface="Arial"/>
              <a:buNone/>
              <a:defRPr sz="8640" b="0" i="0" u="none" strike="noStrike" cap="none">
                <a:solidFill>
                  <a:schemeClr val="dk1"/>
                </a:solidFill>
                <a:latin typeface="Calibri"/>
                <a:ea typeface="Calibri"/>
                <a:cs typeface="Calibri"/>
                <a:sym typeface="Calibri"/>
              </a:defRPr>
            </a:lvl3pPr>
            <a:lvl4pPr marR="0" lvl="3" algn="l" rtl="0">
              <a:lnSpc>
                <a:spcPct val="90000"/>
              </a:lnSpc>
              <a:spcBef>
                <a:spcPts val="180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R="0" lvl="4" algn="l" rtl="0">
              <a:lnSpc>
                <a:spcPct val="90000"/>
              </a:lnSpc>
              <a:spcBef>
                <a:spcPts val="180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R="0" lvl="5" algn="l" rtl="0">
              <a:lnSpc>
                <a:spcPct val="90000"/>
              </a:lnSpc>
              <a:spcBef>
                <a:spcPts val="180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6pPr>
            <a:lvl7pPr marR="0" lvl="6" algn="l" rtl="0">
              <a:lnSpc>
                <a:spcPct val="90000"/>
              </a:lnSpc>
              <a:spcBef>
                <a:spcPts val="180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7pPr>
            <a:lvl8pPr marR="0" lvl="7" algn="l" rtl="0">
              <a:lnSpc>
                <a:spcPct val="90000"/>
              </a:lnSpc>
              <a:spcBef>
                <a:spcPts val="180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8pPr>
            <a:lvl9pPr marR="0" lvl="8" algn="l" rtl="0">
              <a:lnSpc>
                <a:spcPct val="90000"/>
              </a:lnSpc>
              <a:spcBef>
                <a:spcPts val="180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2267428" y="12893040"/>
            <a:ext cx="10617041" cy="23885951"/>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65" name="Google Shape;65;p10"/>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63140" y="2288126"/>
            <a:ext cx="28392119" cy="83068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63140" y="11440583"/>
            <a:ext cx="28392119" cy="27268384"/>
          </a:xfrm>
          <a:prstGeom prst="rect">
            <a:avLst/>
          </a:prstGeom>
          <a:noFill/>
          <a:ln>
            <a:noFill/>
          </a:ln>
        </p:spPr>
        <p:txBody>
          <a:bodyPr spcFirstLastPara="1" wrap="square" lIns="91425" tIns="45700" rIns="91425" bIns="45700" anchor="t" anchorCtr="0"/>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263140" y="39833138"/>
            <a:ext cx="7406640" cy="228811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0904220" y="39833138"/>
            <a:ext cx="11109960" cy="2288117"/>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171"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3248620" y="39833138"/>
            <a:ext cx="7406640" cy="228811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4320" b="0" i="0" u="none" strike="noStrike" cap="none">
                <a:solidFill>
                  <a:srgbClr val="888888"/>
                </a:solidFill>
                <a:latin typeface="Calibri"/>
                <a:ea typeface="Calibri"/>
                <a:cs typeface="Calibri"/>
                <a:sym typeface="Calibri"/>
              </a:defRPr>
            </a:lvl1pPr>
            <a:lvl2pPr marL="0" marR="0" lvl="1" indent="0" algn="r" rtl="0">
              <a:spcBef>
                <a:spcPts val="0"/>
              </a:spcBef>
              <a:buNone/>
              <a:defRPr sz="4320" b="0" i="0" u="none" strike="noStrike" cap="none">
                <a:solidFill>
                  <a:srgbClr val="888888"/>
                </a:solidFill>
                <a:latin typeface="Calibri"/>
                <a:ea typeface="Calibri"/>
                <a:cs typeface="Calibri"/>
                <a:sym typeface="Calibri"/>
              </a:defRPr>
            </a:lvl2pPr>
            <a:lvl3pPr marL="0" marR="0" lvl="2" indent="0" algn="r" rtl="0">
              <a:spcBef>
                <a:spcPts val="0"/>
              </a:spcBef>
              <a:buNone/>
              <a:defRPr sz="4320" b="0" i="0" u="none" strike="noStrike" cap="none">
                <a:solidFill>
                  <a:srgbClr val="888888"/>
                </a:solidFill>
                <a:latin typeface="Calibri"/>
                <a:ea typeface="Calibri"/>
                <a:cs typeface="Calibri"/>
                <a:sym typeface="Calibri"/>
              </a:defRPr>
            </a:lvl3pPr>
            <a:lvl4pPr marL="0" marR="0" lvl="3" indent="0" algn="r" rtl="0">
              <a:spcBef>
                <a:spcPts val="0"/>
              </a:spcBef>
              <a:buNone/>
              <a:defRPr sz="4320" b="0" i="0" u="none" strike="noStrike" cap="none">
                <a:solidFill>
                  <a:srgbClr val="888888"/>
                </a:solidFill>
                <a:latin typeface="Calibri"/>
                <a:ea typeface="Calibri"/>
                <a:cs typeface="Calibri"/>
                <a:sym typeface="Calibri"/>
              </a:defRPr>
            </a:lvl4pPr>
            <a:lvl5pPr marL="0" marR="0" lvl="4" indent="0" algn="r" rtl="0">
              <a:spcBef>
                <a:spcPts val="0"/>
              </a:spcBef>
              <a:buNone/>
              <a:defRPr sz="4320" b="0" i="0" u="none" strike="noStrike" cap="none">
                <a:solidFill>
                  <a:srgbClr val="888888"/>
                </a:solidFill>
                <a:latin typeface="Calibri"/>
                <a:ea typeface="Calibri"/>
                <a:cs typeface="Calibri"/>
                <a:sym typeface="Calibri"/>
              </a:defRPr>
            </a:lvl5pPr>
            <a:lvl6pPr marL="0" marR="0" lvl="5" indent="0" algn="r" rtl="0">
              <a:spcBef>
                <a:spcPts val="0"/>
              </a:spcBef>
              <a:buNone/>
              <a:defRPr sz="4320" b="0" i="0" u="none" strike="noStrike" cap="none">
                <a:solidFill>
                  <a:srgbClr val="888888"/>
                </a:solidFill>
                <a:latin typeface="Calibri"/>
                <a:ea typeface="Calibri"/>
                <a:cs typeface="Calibri"/>
                <a:sym typeface="Calibri"/>
              </a:defRPr>
            </a:lvl6pPr>
            <a:lvl7pPr marL="0" marR="0" lvl="6" indent="0" algn="r" rtl="0">
              <a:spcBef>
                <a:spcPts val="0"/>
              </a:spcBef>
              <a:buNone/>
              <a:defRPr sz="4320" b="0" i="0" u="none" strike="noStrike" cap="none">
                <a:solidFill>
                  <a:srgbClr val="888888"/>
                </a:solidFill>
                <a:latin typeface="Calibri"/>
                <a:ea typeface="Calibri"/>
                <a:cs typeface="Calibri"/>
                <a:sym typeface="Calibri"/>
              </a:defRPr>
            </a:lvl7pPr>
            <a:lvl8pPr marL="0" marR="0" lvl="7" indent="0" algn="r" rtl="0">
              <a:spcBef>
                <a:spcPts val="0"/>
              </a:spcBef>
              <a:buNone/>
              <a:defRPr sz="4320" b="0" i="0" u="none" strike="noStrike" cap="none">
                <a:solidFill>
                  <a:srgbClr val="888888"/>
                </a:solidFill>
                <a:latin typeface="Calibri"/>
                <a:ea typeface="Calibri"/>
                <a:cs typeface="Calibri"/>
                <a:sym typeface="Calibri"/>
              </a:defRPr>
            </a:lvl8pPr>
            <a:lvl9pPr marL="0" marR="0" lvl="8" indent="0" algn="r" rtl="0">
              <a:spcBef>
                <a:spcPts val="0"/>
              </a:spcBef>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4.jpg"/><Relationship Id="rId5" Type="http://schemas.openxmlformats.org/officeDocument/2006/relationships/diagramData" Target="../diagrams/data1.xml"/><Relationship Id="rId10" Type="http://schemas.openxmlformats.org/officeDocument/2006/relationships/image" Target="../media/image3.jpg"/><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40501994"/>
            <a:ext cx="32918401" cy="2475639"/>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b="0" i="0" u="none" strike="noStrike" cap="none">
              <a:solidFill>
                <a:schemeClr val="lt1"/>
              </a:solidFill>
              <a:latin typeface="Calibri"/>
              <a:ea typeface="Calibri"/>
              <a:cs typeface="Calibri"/>
              <a:sym typeface="Calibri"/>
            </a:endParaRPr>
          </a:p>
        </p:txBody>
      </p:sp>
      <p:sp>
        <p:nvSpPr>
          <p:cNvPr id="85" name="Google Shape;85;p13"/>
          <p:cNvSpPr/>
          <p:nvPr/>
        </p:nvSpPr>
        <p:spPr>
          <a:xfrm>
            <a:off x="0" y="0"/>
            <a:ext cx="32909257" cy="3085604"/>
          </a:xfrm>
          <a:prstGeom prst="rect">
            <a:avLst/>
          </a:prstGeom>
          <a:solidFill>
            <a:srgbClr val="99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b="0" i="0" u="none" strike="noStrike" cap="none">
              <a:solidFill>
                <a:schemeClr val="lt1"/>
              </a:solidFill>
              <a:latin typeface="Calibri"/>
              <a:ea typeface="Calibri"/>
              <a:cs typeface="Calibri"/>
              <a:sym typeface="Calibri"/>
            </a:endParaRPr>
          </a:p>
        </p:txBody>
      </p:sp>
      <p:sp>
        <p:nvSpPr>
          <p:cNvPr id="86" name="Google Shape;86;p13"/>
          <p:cNvSpPr/>
          <p:nvPr/>
        </p:nvSpPr>
        <p:spPr>
          <a:xfrm>
            <a:off x="0" y="0"/>
            <a:ext cx="32909257" cy="3019371"/>
          </a:xfrm>
          <a:prstGeom prst="rect">
            <a:avLst/>
          </a:prstGeom>
          <a:noFill/>
          <a:ln>
            <a:noFill/>
          </a:ln>
        </p:spPr>
        <p:txBody>
          <a:bodyPr spcFirstLastPara="1" wrap="square" lIns="160000" tIns="80000" rIns="160000" bIns="80000" anchor="ctr" anchorCtr="0">
            <a:noAutofit/>
          </a:bodyPr>
          <a:lstStyle/>
          <a:p>
            <a:pPr marL="0" marR="0" lvl="0" indent="0" algn="ctr" rtl="0">
              <a:spcBef>
                <a:spcPts val="0"/>
              </a:spcBef>
              <a:spcAft>
                <a:spcPts val="0"/>
              </a:spcAft>
              <a:buClr>
                <a:schemeClr val="lt1"/>
              </a:buClr>
              <a:buSzPts val="7200"/>
              <a:buFont typeface="Arial"/>
              <a:buNone/>
            </a:pPr>
            <a:r>
              <a:rPr lang="en-US" sz="7200" b="1" i="0" u="none" strike="noStrike" cap="none" dirty="0">
                <a:solidFill>
                  <a:schemeClr val="lt1"/>
                </a:solidFill>
                <a:latin typeface="Arial"/>
                <a:ea typeface="Arial"/>
                <a:cs typeface="Arial"/>
                <a:sym typeface="Arial"/>
              </a:rPr>
              <a:t>Cooling System</a:t>
            </a:r>
            <a:endParaRPr sz="7200" b="1" i="0" u="none" strike="noStrike" cap="none" dirty="0">
              <a:solidFill>
                <a:schemeClr val="lt1"/>
              </a:solidFill>
              <a:latin typeface="Arial"/>
              <a:ea typeface="Arial"/>
              <a:cs typeface="Arial"/>
              <a:sym typeface="Arial"/>
            </a:endParaRPr>
          </a:p>
          <a:p>
            <a:pPr marL="0" marR="0" lvl="0" indent="0" algn="ctr" rtl="0">
              <a:spcBef>
                <a:spcPts val="840"/>
              </a:spcBef>
              <a:spcAft>
                <a:spcPts val="0"/>
              </a:spcAft>
              <a:buClr>
                <a:schemeClr val="lt1"/>
              </a:buClr>
              <a:buSzPts val="4200"/>
              <a:buFont typeface="Arial"/>
              <a:buNone/>
            </a:pPr>
            <a:r>
              <a:rPr lang="en-US" sz="4200" b="1" i="0" u="none" strike="noStrike" cap="none" dirty="0">
                <a:solidFill>
                  <a:schemeClr val="lt1"/>
                </a:solidFill>
                <a:latin typeface="Arial"/>
                <a:ea typeface="Arial"/>
                <a:cs typeface="Arial"/>
                <a:sym typeface="Arial"/>
              </a:rPr>
              <a:t>Zain-ul-Abidin, </a:t>
            </a:r>
            <a:r>
              <a:rPr lang="en-US" sz="4200" b="1" dirty="0">
                <a:solidFill>
                  <a:schemeClr val="lt1"/>
                </a:solidFill>
              </a:rPr>
              <a:t>Ghulam Mustafa Bashir</a:t>
            </a:r>
            <a:r>
              <a:rPr lang="en-US" sz="4200" b="1" i="0" u="none" strike="noStrike" cap="none" dirty="0">
                <a:solidFill>
                  <a:schemeClr val="lt1"/>
                </a:solidFill>
                <a:latin typeface="Arial"/>
                <a:ea typeface="Arial"/>
                <a:cs typeface="Arial"/>
                <a:sym typeface="Arial"/>
              </a:rPr>
              <a:t>, Muhammad </a:t>
            </a:r>
            <a:r>
              <a:rPr lang="en-US" sz="4200" b="1" i="0" u="none" strike="noStrike" cap="none" dirty="0" err="1">
                <a:solidFill>
                  <a:schemeClr val="lt1"/>
                </a:solidFill>
                <a:latin typeface="Arial"/>
                <a:ea typeface="Arial"/>
                <a:cs typeface="Arial"/>
                <a:sym typeface="Arial"/>
              </a:rPr>
              <a:t>Turab</a:t>
            </a:r>
            <a:endParaRPr sz="4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200"/>
              <a:buFont typeface="Arial"/>
              <a:buNone/>
            </a:pPr>
            <a:r>
              <a:rPr lang="en-US" sz="4200" b="1" i="0" u="none" strike="noStrike" cap="none" dirty="0">
                <a:solidFill>
                  <a:schemeClr val="lt1"/>
                </a:solidFill>
                <a:latin typeface="Arial"/>
                <a:ea typeface="Arial"/>
                <a:cs typeface="Arial"/>
                <a:sym typeface="Arial"/>
              </a:rPr>
              <a:t>Department of Electrical Engineering, School of Science and Engineering, LUMS, Lahore, Pakistan</a:t>
            </a:r>
            <a:endParaRPr dirty="0"/>
          </a:p>
        </p:txBody>
      </p:sp>
      <p:sp>
        <p:nvSpPr>
          <p:cNvPr id="87" name="Google Shape;87;p13"/>
          <p:cNvSpPr/>
          <p:nvPr/>
        </p:nvSpPr>
        <p:spPr>
          <a:xfrm>
            <a:off x="10699540" y="16232850"/>
            <a:ext cx="21305520" cy="13561196"/>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b="0" i="0" u="none" strike="noStrike" cap="none">
              <a:solidFill>
                <a:schemeClr val="lt1"/>
              </a:solidFill>
              <a:latin typeface="Calibri"/>
              <a:ea typeface="Calibri"/>
              <a:cs typeface="Calibri"/>
              <a:sym typeface="Calibri"/>
            </a:endParaRPr>
          </a:p>
        </p:txBody>
      </p:sp>
      <p:grpSp>
        <p:nvGrpSpPr>
          <p:cNvPr id="88" name="Google Shape;88;p13"/>
          <p:cNvGrpSpPr/>
          <p:nvPr/>
        </p:nvGrpSpPr>
        <p:grpSpPr>
          <a:xfrm>
            <a:off x="552746" y="3491525"/>
            <a:ext cx="9052560" cy="7540268"/>
            <a:chOff x="1828800" y="4800600"/>
            <a:chExt cx="8554517" cy="13144499"/>
          </a:xfrm>
        </p:grpSpPr>
        <p:cxnSp>
          <p:nvCxnSpPr>
            <p:cNvPr id="89" name="Google Shape;89;p13"/>
            <p:cNvCxnSpPr/>
            <p:nvPr/>
          </p:nvCxnSpPr>
          <p:spPr>
            <a:xfrm>
              <a:off x="1843277" y="6622472"/>
              <a:ext cx="8519953" cy="0"/>
            </a:xfrm>
            <a:prstGeom prst="straightConnector1">
              <a:avLst/>
            </a:prstGeom>
            <a:noFill/>
            <a:ln w="38100" cap="flat" cmpd="sng">
              <a:solidFill>
                <a:schemeClr val="dk1"/>
              </a:solidFill>
              <a:prstDash val="solid"/>
              <a:miter lim="800000"/>
              <a:headEnd type="none" w="sm" len="sm"/>
              <a:tailEnd type="none" w="sm" len="sm"/>
            </a:ln>
          </p:spPr>
        </p:cxnSp>
        <p:grpSp>
          <p:nvGrpSpPr>
            <p:cNvPr id="90" name="Google Shape;90;p13"/>
            <p:cNvGrpSpPr/>
            <p:nvPr/>
          </p:nvGrpSpPr>
          <p:grpSpPr>
            <a:xfrm>
              <a:off x="1828800" y="4800600"/>
              <a:ext cx="8554517" cy="13144499"/>
              <a:chOff x="1828800" y="4800600"/>
              <a:chExt cx="8554517" cy="13144499"/>
            </a:xfrm>
          </p:grpSpPr>
          <p:sp>
            <p:nvSpPr>
              <p:cNvPr id="91" name="Google Shape;91;p13"/>
              <p:cNvSpPr/>
              <p:nvPr/>
            </p:nvSpPr>
            <p:spPr>
              <a:xfrm>
                <a:off x="1828800" y="4800600"/>
                <a:ext cx="8554517" cy="13144499"/>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b="0" i="0" u="none" strike="noStrike" cap="none">
                  <a:solidFill>
                    <a:schemeClr val="lt1"/>
                  </a:solidFill>
                  <a:latin typeface="Calibri"/>
                  <a:ea typeface="Calibri"/>
                  <a:cs typeface="Calibri"/>
                  <a:sym typeface="Calibri"/>
                </a:endParaRPr>
              </a:p>
            </p:txBody>
          </p:sp>
          <p:sp>
            <p:nvSpPr>
              <p:cNvPr id="92" name="Google Shape;92;p13"/>
              <p:cNvSpPr txBox="1"/>
              <p:nvPr/>
            </p:nvSpPr>
            <p:spPr>
              <a:xfrm>
                <a:off x="3969456" y="5043998"/>
                <a:ext cx="3779756" cy="1663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600" b="0" i="0" u="none" strike="noStrike" cap="none">
                    <a:solidFill>
                      <a:srgbClr val="990000"/>
                    </a:solidFill>
                    <a:latin typeface="Arial"/>
                    <a:ea typeface="Arial"/>
                    <a:cs typeface="Arial"/>
                    <a:sym typeface="Arial"/>
                  </a:rPr>
                  <a:t> </a:t>
                </a:r>
                <a:r>
                  <a:rPr lang="en-US" sz="5400" b="0" i="0" u="none" strike="noStrike" cap="none">
                    <a:solidFill>
                      <a:srgbClr val="990000"/>
                    </a:solidFill>
                    <a:latin typeface="Arial"/>
                    <a:ea typeface="Arial"/>
                    <a:cs typeface="Arial"/>
                    <a:sym typeface="Arial"/>
                  </a:rPr>
                  <a:t>Introduction</a:t>
                </a:r>
                <a:endParaRPr sz="5600">
                  <a:solidFill>
                    <a:srgbClr val="990000"/>
                  </a:solidFill>
                  <a:latin typeface="Arial"/>
                  <a:ea typeface="Arial"/>
                  <a:cs typeface="Arial"/>
                  <a:sym typeface="Arial"/>
                </a:endParaRPr>
              </a:p>
            </p:txBody>
          </p:sp>
          <p:sp>
            <p:nvSpPr>
              <p:cNvPr id="93" name="Google Shape;93;p13"/>
              <p:cNvSpPr txBox="1"/>
              <p:nvPr/>
            </p:nvSpPr>
            <p:spPr>
              <a:xfrm>
                <a:off x="2209800" y="6380078"/>
                <a:ext cx="7772400" cy="768428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3600" dirty="0">
                  <a:solidFill>
                    <a:schemeClr val="dk1"/>
                  </a:solidFill>
                  <a:latin typeface="Arial"/>
                  <a:ea typeface="Arial"/>
                  <a:cs typeface="Arial"/>
                  <a:sym typeface="Arial"/>
                </a:endParaRPr>
              </a:p>
              <a:p>
                <a:pPr marL="685800" lvl="0" indent="-685800" algn="just">
                  <a:buClr>
                    <a:schemeClr val="dk1"/>
                  </a:buClr>
                  <a:buSzPts val="3600"/>
                  <a:buFont typeface="Noto Sans Symbols"/>
                  <a:buChar char="▪"/>
                </a:pPr>
                <a:r>
                  <a:rPr lang="en-US" sz="2800" dirty="0"/>
                  <a:t>Cooling systems serve the purpose of removing heat from a region to provide an ideal surrounding temperature. </a:t>
                </a:r>
                <a:endParaRPr sz="2800" dirty="0">
                  <a:solidFill>
                    <a:schemeClr val="dk1"/>
                  </a:solidFill>
                  <a:latin typeface="Arial"/>
                  <a:ea typeface="Arial"/>
                  <a:cs typeface="Arial"/>
                  <a:sym typeface="Arial"/>
                </a:endParaRPr>
              </a:p>
              <a:p>
                <a:pPr marL="685800" marR="0" lvl="0" indent="-457200" algn="just" rtl="0">
                  <a:spcBef>
                    <a:spcPts val="0"/>
                  </a:spcBef>
                  <a:spcAft>
                    <a:spcPts val="0"/>
                  </a:spcAft>
                  <a:buClr>
                    <a:schemeClr val="dk1"/>
                  </a:buClr>
                  <a:buSzPts val="3600"/>
                  <a:buFont typeface="Noto Sans Symbols"/>
                  <a:buNone/>
                </a:pPr>
                <a:endParaRPr sz="2800" dirty="0">
                  <a:solidFill>
                    <a:schemeClr val="dk1"/>
                  </a:solidFill>
                  <a:latin typeface="Arial"/>
                  <a:ea typeface="Arial"/>
                  <a:cs typeface="Arial"/>
                  <a:sym typeface="Arial"/>
                </a:endParaRPr>
              </a:p>
              <a:p>
                <a:pPr marL="685800" marR="0" lvl="0" indent="-457200" algn="just" rtl="0">
                  <a:spcBef>
                    <a:spcPts val="0"/>
                  </a:spcBef>
                  <a:spcAft>
                    <a:spcPts val="0"/>
                  </a:spcAft>
                  <a:buClr>
                    <a:schemeClr val="dk1"/>
                  </a:buClr>
                  <a:buSzPts val="3600"/>
                  <a:buFont typeface="Noto Sans Symbols"/>
                  <a:buNone/>
                </a:pPr>
                <a:endParaRPr sz="2800" dirty="0">
                  <a:solidFill>
                    <a:schemeClr val="dk1"/>
                  </a:solidFill>
                  <a:latin typeface="Arial"/>
                  <a:ea typeface="Arial"/>
                  <a:cs typeface="Arial"/>
                  <a:sym typeface="Arial"/>
                </a:endParaRPr>
              </a:p>
              <a:p>
                <a:pPr marL="685800" lvl="0" indent="-685800" algn="just">
                  <a:buClr>
                    <a:schemeClr val="dk1"/>
                  </a:buClr>
                  <a:buSzPts val="3600"/>
                  <a:buFont typeface="Noto Sans Symbols"/>
                  <a:buChar char="▪"/>
                </a:pPr>
                <a:r>
                  <a:rPr lang="en-US" sz="2800" dirty="0"/>
                  <a:t>We will be designing a circuit that varies the speed of a DC fan depending upon the temperature in real time. To collect data about the surrounding temperature we will be using an LM35 temperature sensor. This will give us a small voltage output that linearly with temperature</a:t>
                </a:r>
                <a:r>
                  <a:rPr lang="en-US" dirty="0"/>
                  <a:t>.</a:t>
                </a:r>
                <a:endParaRPr sz="3600" dirty="0">
                  <a:solidFill>
                    <a:schemeClr val="dk1"/>
                  </a:solidFill>
                  <a:latin typeface="Arial"/>
                  <a:ea typeface="Arial"/>
                  <a:cs typeface="Arial"/>
                  <a:sym typeface="Arial"/>
                </a:endParaRPr>
              </a:p>
            </p:txBody>
          </p:sp>
        </p:grpSp>
      </p:grpSp>
      <p:sp>
        <p:nvSpPr>
          <p:cNvPr id="94" name="Google Shape;94;p13"/>
          <p:cNvSpPr txBox="1"/>
          <p:nvPr/>
        </p:nvSpPr>
        <p:spPr>
          <a:xfrm>
            <a:off x="17431194" y="16331692"/>
            <a:ext cx="7842211"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600">
                <a:solidFill>
                  <a:srgbClr val="990000"/>
                </a:solidFill>
                <a:latin typeface="Arial"/>
                <a:ea typeface="Arial"/>
                <a:cs typeface="Arial"/>
                <a:sym typeface="Arial"/>
              </a:rPr>
              <a:t> Results and Outcomes </a:t>
            </a:r>
            <a:endParaRPr sz="5600">
              <a:solidFill>
                <a:srgbClr val="990000"/>
              </a:solidFill>
              <a:latin typeface="Arial"/>
              <a:ea typeface="Arial"/>
              <a:cs typeface="Arial"/>
              <a:sym typeface="Arial"/>
            </a:endParaRPr>
          </a:p>
        </p:txBody>
      </p:sp>
      <p:sp>
        <p:nvSpPr>
          <p:cNvPr id="95" name="Google Shape;95;p13"/>
          <p:cNvSpPr txBox="1"/>
          <p:nvPr/>
        </p:nvSpPr>
        <p:spPr>
          <a:xfrm>
            <a:off x="26319872" y="31564475"/>
            <a:ext cx="6371863" cy="553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a:solidFill>
                <a:schemeClr val="dk1"/>
              </a:solidFill>
              <a:latin typeface="Arial"/>
              <a:ea typeface="Arial"/>
              <a:cs typeface="Arial"/>
              <a:sym typeface="Arial"/>
            </a:endParaRPr>
          </a:p>
        </p:txBody>
      </p:sp>
      <p:grpSp>
        <p:nvGrpSpPr>
          <p:cNvPr id="96" name="Google Shape;96;p13"/>
          <p:cNvGrpSpPr/>
          <p:nvPr/>
        </p:nvGrpSpPr>
        <p:grpSpPr>
          <a:xfrm>
            <a:off x="548640" y="18707764"/>
            <a:ext cx="9055076" cy="13183493"/>
            <a:chOff x="1413212" y="14203458"/>
            <a:chExt cx="8451403" cy="11399742"/>
          </a:xfrm>
        </p:grpSpPr>
        <p:sp>
          <p:nvSpPr>
            <p:cNvPr id="97" name="Google Shape;97;p13"/>
            <p:cNvSpPr/>
            <p:nvPr/>
          </p:nvSpPr>
          <p:spPr>
            <a:xfrm>
              <a:off x="1413212" y="14203458"/>
              <a:ext cx="8449056" cy="11399742"/>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a:solidFill>
                  <a:schemeClr val="lt1"/>
                </a:solidFill>
                <a:latin typeface="Calibri"/>
                <a:ea typeface="Calibri"/>
                <a:cs typeface="Calibri"/>
                <a:sym typeface="Calibri"/>
              </a:endParaRPr>
            </a:p>
          </p:txBody>
        </p:sp>
        <p:cxnSp>
          <p:nvCxnSpPr>
            <p:cNvPr id="98" name="Google Shape;98;p13"/>
            <p:cNvCxnSpPr/>
            <p:nvPr/>
          </p:nvCxnSpPr>
          <p:spPr>
            <a:xfrm>
              <a:off x="1424094" y="15711848"/>
              <a:ext cx="8440521" cy="0"/>
            </a:xfrm>
            <a:prstGeom prst="straightConnector1">
              <a:avLst/>
            </a:prstGeom>
            <a:noFill/>
            <a:ln w="38100" cap="flat" cmpd="sng">
              <a:solidFill>
                <a:schemeClr val="dk1"/>
              </a:solidFill>
              <a:prstDash val="solid"/>
              <a:miter lim="800000"/>
              <a:headEnd type="none" w="sm" len="sm"/>
              <a:tailEnd type="none" w="sm" len="sm"/>
            </a:ln>
          </p:spPr>
        </p:cxnSp>
        <p:sp>
          <p:nvSpPr>
            <p:cNvPr id="99" name="Google Shape;99;p13"/>
            <p:cNvSpPr txBox="1"/>
            <p:nvPr/>
          </p:nvSpPr>
          <p:spPr>
            <a:xfrm>
              <a:off x="1689773" y="16040809"/>
              <a:ext cx="7960049" cy="1516962"/>
            </a:xfrm>
            <a:prstGeom prst="rect">
              <a:avLst/>
            </a:prstGeom>
            <a:noFill/>
            <a:ln>
              <a:noFill/>
            </a:ln>
          </p:spPr>
          <p:txBody>
            <a:bodyPr spcFirstLastPara="1" wrap="square" lIns="91425" tIns="45700" rIns="91425" bIns="45700" anchor="t" anchorCtr="0">
              <a:noAutofit/>
            </a:bodyPr>
            <a:lstStyle/>
            <a:p>
              <a:pPr marL="571500" lvl="0" indent="-571500">
                <a:buClr>
                  <a:schemeClr val="dk1"/>
                </a:buClr>
                <a:buSzPts val="3600"/>
                <a:buFont typeface="Noto Sans Symbols"/>
                <a:buChar char="▪"/>
              </a:pPr>
              <a:r>
                <a:rPr lang="en-US" sz="2600" dirty="0">
                  <a:solidFill>
                    <a:schemeClr val="dk1"/>
                  </a:solidFill>
                  <a:latin typeface="Arial"/>
                  <a:ea typeface="Arial"/>
                  <a:cs typeface="Arial"/>
                  <a:sym typeface="Arial"/>
                </a:rPr>
                <a:t>We operate the 555 timer in </a:t>
              </a:r>
              <a:r>
                <a:rPr lang="en-US" sz="2600" dirty="0" err="1">
                  <a:solidFill>
                    <a:schemeClr val="dk1"/>
                  </a:solidFill>
                </a:rPr>
                <a:t>A</a:t>
              </a:r>
              <a:r>
                <a:rPr lang="en-US" sz="2600" dirty="0" err="1">
                  <a:solidFill>
                    <a:schemeClr val="dk1"/>
                  </a:solidFill>
                  <a:latin typeface="Arial"/>
                  <a:ea typeface="Arial"/>
                  <a:cs typeface="Arial"/>
                  <a:sym typeface="Arial"/>
                </a:rPr>
                <a:t>stable</a:t>
              </a:r>
              <a:r>
                <a:rPr lang="en-US" sz="2600" dirty="0">
                  <a:solidFill>
                    <a:schemeClr val="dk1"/>
                  </a:solidFill>
                  <a:latin typeface="Arial"/>
                  <a:ea typeface="Arial"/>
                  <a:cs typeface="Arial"/>
                  <a:sym typeface="Arial"/>
                </a:rPr>
                <a:t> mode. </a:t>
              </a:r>
              <a:r>
                <a:rPr lang="en-US" sz="2600" dirty="0"/>
                <a:t>In </a:t>
              </a:r>
              <a:r>
                <a:rPr lang="en-US" sz="2600" dirty="0" err="1"/>
                <a:t>Astable</a:t>
              </a:r>
              <a:r>
                <a:rPr lang="en-US" sz="2600" dirty="0"/>
                <a:t> mode, the 555 timer acts as an oscillator that generates a square wave and a triangular wave. The frequency of the wave can be adjusted by changing the values of two resistors and a capacitor connected to the chip.</a:t>
              </a:r>
            </a:p>
            <a:p>
              <a:pPr marL="571500" lvl="0" indent="-571500">
                <a:buClr>
                  <a:schemeClr val="dk1"/>
                </a:buClr>
                <a:buSzPts val="3600"/>
                <a:buFont typeface="Noto Sans Symbols"/>
                <a:buChar char="▪"/>
              </a:pPr>
              <a:r>
                <a:rPr lang="en-US" sz="2600" dirty="0"/>
                <a:t>The varying triangular wave is fed into a 741 comparator  where it is compared against a reference voltage. The comparator provides either +5 </a:t>
              </a:r>
              <a:r>
                <a:rPr lang="en-US" sz="2600" dirty="0" err="1"/>
                <a:t>Vcc</a:t>
              </a:r>
              <a:r>
                <a:rPr lang="en-US" sz="2600" dirty="0"/>
                <a:t> or ground voltage depending on the result of the comparator thus making a square wave. </a:t>
              </a:r>
            </a:p>
            <a:p>
              <a:pPr marL="571500" lvl="0" indent="-571500">
                <a:buClr>
                  <a:schemeClr val="dk1"/>
                </a:buClr>
                <a:buSzPts val="3600"/>
                <a:buFont typeface="Noto Sans Symbols"/>
                <a:buChar char="▪"/>
              </a:pPr>
              <a:r>
                <a:rPr lang="en-US" sz="2600" dirty="0"/>
                <a:t>The reference voltage is provided by a potential divider circuit consisting of an NTC thermistor paired with a resistor. The reference voltage therefore changes exponentially with change in temperature. This affects the duty cycle of the output of the comparator in effect creating a pulse width modulated wave.</a:t>
              </a:r>
            </a:p>
            <a:p>
              <a:pPr marL="571500" lvl="0" indent="-571500">
                <a:buClr>
                  <a:schemeClr val="dk1"/>
                </a:buClr>
                <a:buSzPts val="3600"/>
                <a:buFont typeface="Noto Sans Symbols"/>
                <a:buChar char="▪"/>
              </a:pPr>
              <a:r>
                <a:rPr lang="en-US" sz="2600" dirty="0"/>
                <a:t>This wave is finally led to the gate of an NMOS </a:t>
              </a:r>
              <a:r>
                <a:rPr lang="en-US" sz="2600" dirty="0" err="1"/>
                <a:t>Mosfet</a:t>
              </a:r>
              <a:r>
                <a:rPr lang="en-US" sz="2600" dirty="0"/>
                <a:t>. A DC fan is attached to </a:t>
              </a:r>
              <a:r>
                <a:rPr lang="en-US" sz="2600" dirty="0" err="1"/>
                <a:t>Vcc</a:t>
              </a:r>
              <a:r>
                <a:rPr lang="en-US" sz="2600" dirty="0"/>
                <a:t> at one end and the drain of the </a:t>
              </a:r>
              <a:r>
                <a:rPr lang="en-US" sz="2600" dirty="0" err="1"/>
                <a:t>mosfet</a:t>
              </a:r>
              <a:r>
                <a:rPr lang="en-US" sz="2600" dirty="0"/>
                <a:t> at the other end. The source is grounded. </a:t>
              </a:r>
            </a:p>
            <a:p>
              <a:pPr marL="571500" lvl="0" indent="-571500">
                <a:buClr>
                  <a:schemeClr val="dk1"/>
                </a:buClr>
                <a:buSzPts val="3600"/>
                <a:buFont typeface="Noto Sans Symbols"/>
                <a:buChar char="▪"/>
              </a:pPr>
              <a:r>
                <a:rPr lang="en-US" sz="2600" dirty="0"/>
                <a:t>As the duty cycle of the comparator output varies so does the speed of DC fan in essence creating a temperature controlled fan.</a:t>
              </a:r>
            </a:p>
            <a:p>
              <a:pPr marL="571500" lvl="0" indent="-571500">
                <a:buClr>
                  <a:schemeClr val="dk1"/>
                </a:buClr>
                <a:buSzPts val="3600"/>
                <a:buFont typeface="Noto Sans Symbols"/>
                <a:buChar char="▪"/>
              </a:pPr>
              <a:endParaRPr sz="3600" dirty="0">
                <a:solidFill>
                  <a:schemeClr val="dk1"/>
                </a:solidFill>
                <a:latin typeface="Arial"/>
                <a:ea typeface="Arial"/>
                <a:cs typeface="Arial"/>
                <a:sym typeface="Arial"/>
              </a:endParaRPr>
            </a:p>
          </p:txBody>
        </p:sp>
        <p:sp>
          <p:nvSpPr>
            <p:cNvPr id="100" name="Google Shape;100;p13"/>
            <p:cNvSpPr/>
            <p:nvPr/>
          </p:nvSpPr>
          <p:spPr>
            <a:xfrm>
              <a:off x="2714631" y="14648848"/>
              <a:ext cx="6094062" cy="8250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600">
                  <a:solidFill>
                    <a:srgbClr val="990000"/>
                  </a:solidFill>
                  <a:latin typeface="Arial"/>
                  <a:ea typeface="Arial"/>
                  <a:cs typeface="Arial"/>
                  <a:sym typeface="Arial"/>
                </a:rPr>
                <a:t>Proposed Approach</a:t>
              </a:r>
              <a:endParaRPr sz="5600">
                <a:solidFill>
                  <a:srgbClr val="990000"/>
                </a:solidFill>
                <a:latin typeface="Arial"/>
                <a:ea typeface="Arial"/>
                <a:cs typeface="Arial"/>
                <a:sym typeface="Arial"/>
              </a:endParaRPr>
            </a:p>
          </p:txBody>
        </p:sp>
      </p:grpSp>
      <p:grpSp>
        <p:nvGrpSpPr>
          <p:cNvPr id="101" name="Google Shape;101;p13"/>
          <p:cNvGrpSpPr/>
          <p:nvPr/>
        </p:nvGrpSpPr>
        <p:grpSpPr>
          <a:xfrm>
            <a:off x="548640" y="11319001"/>
            <a:ext cx="9059260" cy="7033003"/>
            <a:chOff x="1355212" y="14203458"/>
            <a:chExt cx="8455309" cy="7205719"/>
          </a:xfrm>
        </p:grpSpPr>
        <p:sp>
          <p:nvSpPr>
            <p:cNvPr id="102" name="Google Shape;102;p13"/>
            <p:cNvSpPr/>
            <p:nvPr/>
          </p:nvSpPr>
          <p:spPr>
            <a:xfrm>
              <a:off x="1355212" y="14203458"/>
              <a:ext cx="8449056" cy="7205719"/>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a:solidFill>
                  <a:schemeClr val="lt1"/>
                </a:solidFill>
                <a:latin typeface="Calibri"/>
                <a:ea typeface="Calibri"/>
                <a:cs typeface="Calibri"/>
                <a:sym typeface="Calibri"/>
              </a:endParaRPr>
            </a:p>
          </p:txBody>
        </p:sp>
        <p:cxnSp>
          <p:nvCxnSpPr>
            <p:cNvPr id="103" name="Google Shape;103;p13"/>
            <p:cNvCxnSpPr/>
            <p:nvPr/>
          </p:nvCxnSpPr>
          <p:spPr>
            <a:xfrm>
              <a:off x="1361465" y="15630955"/>
              <a:ext cx="8449056" cy="0"/>
            </a:xfrm>
            <a:prstGeom prst="straightConnector1">
              <a:avLst/>
            </a:prstGeom>
            <a:noFill/>
            <a:ln w="38100" cap="flat" cmpd="sng">
              <a:solidFill>
                <a:schemeClr val="dk1"/>
              </a:solidFill>
              <a:prstDash val="solid"/>
              <a:miter lim="800000"/>
              <a:headEnd type="none" w="sm" len="sm"/>
              <a:tailEnd type="none" w="sm" len="sm"/>
            </a:ln>
          </p:spPr>
        </p:cxnSp>
        <p:sp>
          <p:nvSpPr>
            <p:cNvPr id="104" name="Google Shape;104;p13"/>
            <p:cNvSpPr txBox="1"/>
            <p:nvPr/>
          </p:nvSpPr>
          <p:spPr>
            <a:xfrm>
              <a:off x="1689773" y="16040806"/>
              <a:ext cx="7960049" cy="1229807"/>
            </a:xfrm>
            <a:prstGeom prst="rect">
              <a:avLst/>
            </a:prstGeom>
            <a:noFill/>
            <a:ln>
              <a:noFill/>
            </a:ln>
          </p:spPr>
          <p:txBody>
            <a:bodyPr spcFirstLastPara="1" wrap="square" lIns="91425" tIns="45700" rIns="91425" bIns="45700" anchor="t" anchorCtr="0">
              <a:noAutofit/>
            </a:bodyPr>
            <a:lstStyle/>
            <a:p>
              <a:pPr marL="571500" lvl="0" indent="-571500">
                <a:buClr>
                  <a:schemeClr val="dk1"/>
                </a:buClr>
                <a:buSzPts val="3600"/>
                <a:buFont typeface="Noto Sans Symbols"/>
                <a:buChar char="▪"/>
              </a:pPr>
              <a:r>
                <a:rPr lang="en-US" sz="2600" dirty="0"/>
                <a:t>There are many situations where extreme temperatures might slow down productivity or may even be dangerous. In such cases cooling systems come in handy absorbing heat and dispersing it elsewhere thus creating an artificial ambient temperature. These systems have uses ranging from households to manufacturing plants and everything in between. A cooling system might be a simple DC fan or a highly complex cooling mechanism incorporating several factors depending upon the purpose. In our case we will be designing a temperature-controlled DC fan.</a:t>
              </a:r>
              <a:endParaRPr sz="2600" dirty="0">
                <a:solidFill>
                  <a:schemeClr val="dk1"/>
                </a:solidFill>
                <a:latin typeface="Arial"/>
                <a:ea typeface="Arial"/>
                <a:cs typeface="Arial"/>
                <a:sym typeface="Arial"/>
              </a:endParaRPr>
            </a:p>
          </p:txBody>
        </p:sp>
        <p:sp>
          <p:nvSpPr>
            <p:cNvPr id="105" name="Google Shape;105;p13"/>
            <p:cNvSpPr/>
            <p:nvPr/>
          </p:nvSpPr>
          <p:spPr>
            <a:xfrm>
              <a:off x="3117935" y="14365181"/>
              <a:ext cx="4231372" cy="104060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600">
                  <a:solidFill>
                    <a:srgbClr val="990000"/>
                  </a:solidFill>
                  <a:latin typeface="Arial"/>
                  <a:ea typeface="Arial"/>
                  <a:cs typeface="Arial"/>
                  <a:sym typeface="Arial"/>
                </a:rPr>
                <a:t> </a:t>
              </a:r>
              <a:r>
                <a:rPr lang="en-US" sz="6000">
                  <a:solidFill>
                    <a:srgbClr val="990000"/>
                  </a:solidFill>
                  <a:latin typeface="Arial"/>
                  <a:ea typeface="Arial"/>
                  <a:cs typeface="Arial"/>
                  <a:sym typeface="Arial"/>
                </a:rPr>
                <a:t>Applications</a:t>
              </a:r>
              <a:endParaRPr sz="5600">
                <a:solidFill>
                  <a:srgbClr val="990000"/>
                </a:solidFill>
                <a:latin typeface="Arial"/>
                <a:ea typeface="Arial"/>
                <a:cs typeface="Arial"/>
                <a:sym typeface="Arial"/>
              </a:endParaRPr>
            </a:p>
          </p:txBody>
        </p:sp>
      </p:grpSp>
      <p:grpSp>
        <p:nvGrpSpPr>
          <p:cNvPr id="106" name="Google Shape;106;p13"/>
          <p:cNvGrpSpPr/>
          <p:nvPr/>
        </p:nvGrpSpPr>
        <p:grpSpPr>
          <a:xfrm>
            <a:off x="548640" y="32787881"/>
            <a:ext cx="16630221" cy="7497755"/>
            <a:chOff x="1444752" y="14203456"/>
            <a:chExt cx="8449056" cy="11399743"/>
          </a:xfrm>
        </p:grpSpPr>
        <p:sp>
          <p:nvSpPr>
            <p:cNvPr id="107" name="Google Shape;107;p13"/>
            <p:cNvSpPr/>
            <p:nvPr/>
          </p:nvSpPr>
          <p:spPr>
            <a:xfrm>
              <a:off x="1444752" y="14203458"/>
              <a:ext cx="8449056" cy="11399742"/>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a:solidFill>
                  <a:schemeClr val="lt1"/>
                </a:solidFill>
                <a:latin typeface="Calibri"/>
                <a:ea typeface="Calibri"/>
                <a:cs typeface="Calibri"/>
                <a:sym typeface="Calibri"/>
              </a:endParaRPr>
            </a:p>
          </p:txBody>
        </p:sp>
        <p:cxnSp>
          <p:nvCxnSpPr>
            <p:cNvPr id="108" name="Google Shape;108;p13"/>
            <p:cNvCxnSpPr/>
            <p:nvPr/>
          </p:nvCxnSpPr>
          <p:spPr>
            <a:xfrm>
              <a:off x="1450802" y="15711848"/>
              <a:ext cx="8431853" cy="0"/>
            </a:xfrm>
            <a:prstGeom prst="straightConnector1">
              <a:avLst/>
            </a:prstGeom>
            <a:noFill/>
            <a:ln w="38100" cap="flat" cmpd="sng">
              <a:solidFill>
                <a:schemeClr val="dk1"/>
              </a:solidFill>
              <a:prstDash val="solid"/>
              <a:miter lim="800000"/>
              <a:headEnd type="none" w="sm" len="sm"/>
              <a:tailEnd type="none" w="sm" len="sm"/>
            </a:ln>
          </p:spPr>
        </p:cxnSp>
        <p:sp>
          <p:nvSpPr>
            <p:cNvPr id="109" name="Google Shape;109;p13"/>
            <p:cNvSpPr txBox="1"/>
            <p:nvPr/>
          </p:nvSpPr>
          <p:spPr>
            <a:xfrm>
              <a:off x="1689773" y="16040809"/>
              <a:ext cx="7960049" cy="982695"/>
            </a:xfrm>
            <a:prstGeom prst="rect">
              <a:avLst/>
            </a:prstGeom>
            <a:noFill/>
            <a:ln>
              <a:noFill/>
            </a:ln>
          </p:spPr>
          <p:txBody>
            <a:bodyPr spcFirstLastPara="1" wrap="square" lIns="91425" tIns="45700" rIns="91425" bIns="45700" anchor="t" anchorCtr="0">
              <a:noAutofit/>
            </a:bodyPr>
            <a:lstStyle/>
            <a:p>
              <a:pPr marL="571500" lvl="0" indent="-571500" algn="just">
                <a:buClr>
                  <a:schemeClr val="dk1"/>
                </a:buClr>
                <a:buSzPts val="3600"/>
                <a:buFont typeface="Noto Sans Symbols"/>
                <a:buChar char="▪"/>
              </a:pPr>
              <a:r>
                <a:rPr lang="en-US" sz="3600" dirty="0"/>
                <a:t>The 555 timer IC is an integrated circuit (chip) used in a variety of timer, pulse generation, and oscillator applications. The 555 can be used to provide time delays, as an oscillator, and as a flip-flop element. It is a cheap yet versatile electronics component. In our case we used it as an oscillator.</a:t>
              </a:r>
            </a:p>
            <a:p>
              <a:pPr marL="571500" lvl="0" indent="-571500" algn="just">
                <a:buClr>
                  <a:schemeClr val="dk1"/>
                </a:buClr>
                <a:buSzPts val="3600"/>
                <a:buFont typeface="Noto Sans Symbols"/>
                <a:buChar char="▪"/>
              </a:pPr>
              <a:r>
                <a:rPr lang="en-US" sz="3600" dirty="0">
                  <a:solidFill>
                    <a:schemeClr val="dk1"/>
                  </a:solidFill>
                  <a:latin typeface="Arial"/>
                  <a:ea typeface="Arial"/>
                  <a:cs typeface="Arial"/>
                  <a:sym typeface="Arial"/>
                </a:rPr>
                <a:t>When coupled with other components it can be used to achieve complex tasks. We interfaced it with a comparator </a:t>
              </a:r>
              <a:r>
                <a:rPr lang="en-US" sz="3600" dirty="0">
                  <a:solidFill>
                    <a:schemeClr val="dk1"/>
                  </a:solidFill>
                </a:rPr>
                <a:t>to generate a pulse width modulating wave.</a:t>
              </a:r>
            </a:p>
            <a:p>
              <a:pPr marL="571500" lvl="0" indent="-571500" algn="just">
                <a:buClr>
                  <a:schemeClr val="dk1"/>
                </a:buClr>
                <a:buSzPts val="3600"/>
                <a:buFont typeface="Noto Sans Symbols"/>
                <a:buChar char="▪"/>
              </a:pPr>
              <a:r>
                <a:rPr lang="en-US" sz="3600" dirty="0">
                  <a:solidFill>
                    <a:schemeClr val="dk1"/>
                  </a:solidFill>
                  <a:latin typeface="Arial"/>
                  <a:ea typeface="Arial"/>
                  <a:cs typeface="Arial"/>
                  <a:sym typeface="Arial"/>
                </a:rPr>
                <a:t>We learned about the properties of several electronics components including </a:t>
              </a:r>
              <a:r>
                <a:rPr lang="en-US" sz="3600" dirty="0" err="1">
                  <a:solidFill>
                    <a:schemeClr val="dk1"/>
                  </a:solidFill>
                  <a:latin typeface="Arial"/>
                  <a:ea typeface="Arial"/>
                  <a:cs typeface="Arial"/>
                  <a:sym typeface="Arial"/>
                </a:rPr>
                <a:t>Mosfets</a:t>
              </a:r>
              <a:r>
                <a:rPr lang="en-US" sz="3600" dirty="0">
                  <a:solidFill>
                    <a:schemeClr val="dk1"/>
                  </a:solidFill>
                  <a:latin typeface="Arial"/>
                  <a:ea typeface="Arial"/>
                  <a:cs typeface="Arial"/>
                  <a:sym typeface="Arial"/>
                </a:rPr>
                <a:t> and NTC Thermistor.</a:t>
              </a:r>
              <a:endParaRPr sz="3600" dirty="0">
                <a:solidFill>
                  <a:schemeClr val="dk1"/>
                </a:solidFill>
                <a:latin typeface="Arial"/>
                <a:ea typeface="Arial"/>
                <a:cs typeface="Arial"/>
                <a:sym typeface="Arial"/>
              </a:endParaRPr>
            </a:p>
          </p:txBody>
        </p:sp>
        <p:sp>
          <p:nvSpPr>
            <p:cNvPr id="110" name="Google Shape;110;p13"/>
            <p:cNvSpPr/>
            <p:nvPr/>
          </p:nvSpPr>
          <p:spPr>
            <a:xfrm>
              <a:off x="4705389" y="14203456"/>
              <a:ext cx="2182789" cy="145064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600">
                  <a:solidFill>
                    <a:srgbClr val="990000"/>
                  </a:solidFill>
                  <a:latin typeface="Arial"/>
                  <a:ea typeface="Arial"/>
                  <a:cs typeface="Arial"/>
                  <a:sym typeface="Arial"/>
                </a:rPr>
                <a:t> Conclusions</a:t>
              </a:r>
              <a:endParaRPr sz="5600">
                <a:solidFill>
                  <a:srgbClr val="990000"/>
                </a:solidFill>
                <a:latin typeface="Arial"/>
                <a:ea typeface="Arial"/>
                <a:cs typeface="Arial"/>
                <a:sym typeface="Arial"/>
              </a:endParaRPr>
            </a:p>
          </p:txBody>
        </p:sp>
      </p:grpSp>
      <p:grpSp>
        <p:nvGrpSpPr>
          <p:cNvPr id="111" name="Google Shape;111;p13"/>
          <p:cNvGrpSpPr/>
          <p:nvPr/>
        </p:nvGrpSpPr>
        <p:grpSpPr>
          <a:xfrm>
            <a:off x="17643285" y="32549880"/>
            <a:ext cx="14372682" cy="7413854"/>
            <a:chOff x="1444752" y="14097859"/>
            <a:chExt cx="7377975" cy="11505341"/>
          </a:xfrm>
        </p:grpSpPr>
        <p:sp>
          <p:nvSpPr>
            <p:cNvPr id="112" name="Google Shape;112;p13"/>
            <p:cNvSpPr/>
            <p:nvPr/>
          </p:nvSpPr>
          <p:spPr>
            <a:xfrm>
              <a:off x="1444752" y="14203459"/>
              <a:ext cx="7377975" cy="11399741"/>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a:solidFill>
                  <a:schemeClr val="lt1"/>
                </a:solidFill>
                <a:latin typeface="Calibri"/>
                <a:ea typeface="Calibri"/>
                <a:cs typeface="Calibri"/>
                <a:sym typeface="Calibri"/>
              </a:endParaRPr>
            </a:p>
          </p:txBody>
        </p:sp>
        <p:cxnSp>
          <p:nvCxnSpPr>
            <p:cNvPr id="113" name="Google Shape;113;p13"/>
            <p:cNvCxnSpPr/>
            <p:nvPr/>
          </p:nvCxnSpPr>
          <p:spPr>
            <a:xfrm>
              <a:off x="1457083" y="15602694"/>
              <a:ext cx="7345983" cy="0"/>
            </a:xfrm>
            <a:prstGeom prst="straightConnector1">
              <a:avLst/>
            </a:prstGeom>
            <a:noFill/>
            <a:ln w="38100" cap="flat" cmpd="sng">
              <a:solidFill>
                <a:schemeClr val="dk1"/>
              </a:solidFill>
              <a:prstDash val="solid"/>
              <a:miter lim="800000"/>
              <a:headEnd type="none" w="sm" len="sm"/>
              <a:tailEnd type="none" w="sm" len="sm"/>
            </a:ln>
          </p:spPr>
        </p:cxnSp>
        <p:sp>
          <p:nvSpPr>
            <p:cNvPr id="114" name="Google Shape;114;p13"/>
            <p:cNvSpPr txBox="1"/>
            <p:nvPr/>
          </p:nvSpPr>
          <p:spPr>
            <a:xfrm>
              <a:off x="1595894" y="16040808"/>
              <a:ext cx="7132954" cy="1767228"/>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Font typeface="Arial" panose="020B0604020202020204" pitchFamily="34" charset="0"/>
                <a:buChar char="•"/>
              </a:pPr>
              <a:r>
                <a:rPr lang="en-US" sz="3600" dirty="0">
                  <a:solidFill>
                    <a:schemeClr val="dk1"/>
                  </a:solidFill>
                </a:rPr>
                <a:t>Using a better method of generating a reference voltage that allows us to generate a larger range of variation. Right now our circuit operates in the range of 30 degrees to 50 degrees..</a:t>
              </a:r>
            </a:p>
            <a:p>
              <a:pPr marL="457200" marR="0" lvl="0" indent="-457200" algn="just" rtl="0">
                <a:spcBef>
                  <a:spcPts val="0"/>
                </a:spcBef>
                <a:spcAft>
                  <a:spcPts val="0"/>
                </a:spcAft>
                <a:buFont typeface="Arial" panose="020B0604020202020204" pitchFamily="34" charset="0"/>
                <a:buChar char="•"/>
              </a:pPr>
              <a:r>
                <a:rPr lang="en-US" sz="3600" dirty="0">
                  <a:solidFill>
                    <a:schemeClr val="dk1"/>
                  </a:solidFill>
                  <a:latin typeface="Arial"/>
                  <a:ea typeface="Arial"/>
                  <a:cs typeface="Arial"/>
                  <a:sym typeface="Arial"/>
                </a:rPr>
                <a:t>Using </a:t>
              </a:r>
              <a:r>
                <a:rPr lang="en-US" sz="3600" dirty="0">
                  <a:solidFill>
                    <a:schemeClr val="dk1"/>
                  </a:solidFill>
                </a:rPr>
                <a:t>a more sensitive and linear instrument to take our input instead of an NTC Thermistor which has a non linear property.</a:t>
              </a:r>
            </a:p>
            <a:p>
              <a:pPr marL="457200" marR="0" lvl="0" indent="-457200" algn="just" rtl="0">
                <a:spcBef>
                  <a:spcPts val="0"/>
                </a:spcBef>
                <a:spcAft>
                  <a:spcPts val="0"/>
                </a:spcAft>
                <a:buFont typeface="Arial" panose="020B0604020202020204" pitchFamily="34" charset="0"/>
                <a:buChar char="•"/>
              </a:pPr>
              <a:r>
                <a:rPr lang="en-US" sz="3600" dirty="0">
                  <a:solidFill>
                    <a:schemeClr val="dk1"/>
                  </a:solidFill>
                </a:rPr>
                <a:t>Using a more powerful data processing system in place of a 555 Timer. We could instead use a microcontroller for greater flexibility and reliability when analyzing data.</a:t>
              </a:r>
              <a:endParaRPr sz="3600" dirty="0">
                <a:solidFill>
                  <a:schemeClr val="dk1"/>
                </a:solidFill>
                <a:latin typeface="Arial"/>
                <a:ea typeface="Arial"/>
                <a:cs typeface="Arial"/>
                <a:sym typeface="Arial"/>
              </a:endParaRPr>
            </a:p>
            <a:p>
              <a:pPr marL="0" marR="0" lvl="0" indent="0" algn="just" rtl="0">
                <a:spcBef>
                  <a:spcPts val="0"/>
                </a:spcBef>
                <a:spcAft>
                  <a:spcPts val="0"/>
                </a:spcAft>
                <a:buNone/>
              </a:pPr>
              <a:endParaRPr sz="3600" dirty="0">
                <a:solidFill>
                  <a:schemeClr val="dk1"/>
                </a:solidFill>
                <a:latin typeface="Arial"/>
                <a:ea typeface="Arial"/>
                <a:cs typeface="Arial"/>
                <a:sym typeface="Arial"/>
              </a:endParaRPr>
            </a:p>
          </p:txBody>
        </p:sp>
        <p:sp>
          <p:nvSpPr>
            <p:cNvPr id="115" name="Google Shape;115;p13"/>
            <p:cNvSpPr/>
            <p:nvPr/>
          </p:nvSpPr>
          <p:spPr>
            <a:xfrm>
              <a:off x="4276378" y="14097859"/>
              <a:ext cx="2121535" cy="14806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600">
                  <a:solidFill>
                    <a:srgbClr val="990000"/>
                  </a:solidFill>
                  <a:latin typeface="Arial"/>
                  <a:ea typeface="Arial"/>
                  <a:cs typeface="Arial"/>
                  <a:sym typeface="Arial"/>
                </a:rPr>
                <a:t>Future Work</a:t>
              </a:r>
              <a:endParaRPr sz="5600">
                <a:solidFill>
                  <a:srgbClr val="990000"/>
                </a:solidFill>
                <a:latin typeface="Arial"/>
                <a:ea typeface="Arial"/>
                <a:cs typeface="Arial"/>
                <a:sym typeface="Arial"/>
              </a:endParaRPr>
            </a:p>
          </p:txBody>
        </p:sp>
      </p:grpSp>
      <p:cxnSp>
        <p:nvCxnSpPr>
          <p:cNvPr id="116" name="Google Shape;116;p13"/>
          <p:cNvCxnSpPr/>
          <p:nvPr/>
        </p:nvCxnSpPr>
        <p:spPr>
          <a:xfrm>
            <a:off x="10998450" y="17570722"/>
            <a:ext cx="21003768" cy="0"/>
          </a:xfrm>
          <a:prstGeom prst="straightConnector1">
            <a:avLst/>
          </a:prstGeom>
          <a:noFill/>
          <a:ln w="38100" cap="flat" cmpd="sng">
            <a:solidFill>
              <a:schemeClr val="dk1"/>
            </a:solidFill>
            <a:prstDash val="solid"/>
            <a:miter lim="800000"/>
            <a:headEnd type="none" w="sm" len="sm"/>
            <a:tailEnd type="none" w="sm" len="sm"/>
          </a:ln>
        </p:spPr>
      </p:cxnSp>
      <p:grpSp>
        <p:nvGrpSpPr>
          <p:cNvPr id="117" name="Google Shape;117;p13"/>
          <p:cNvGrpSpPr/>
          <p:nvPr/>
        </p:nvGrpSpPr>
        <p:grpSpPr>
          <a:xfrm>
            <a:off x="10242541" y="3521234"/>
            <a:ext cx="21305516" cy="11282506"/>
            <a:chOff x="10741412" y="4581342"/>
            <a:chExt cx="20402550" cy="14516099"/>
          </a:xfrm>
        </p:grpSpPr>
        <p:sp>
          <p:nvSpPr>
            <p:cNvPr id="118" name="Google Shape;118;p13"/>
            <p:cNvSpPr txBox="1"/>
            <p:nvPr/>
          </p:nvSpPr>
          <p:spPr>
            <a:xfrm>
              <a:off x="18805088" y="4704292"/>
              <a:ext cx="4487301" cy="11879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rgbClr val="990000"/>
                  </a:solidFill>
                  <a:latin typeface="Arial"/>
                  <a:ea typeface="Arial"/>
                  <a:cs typeface="Arial"/>
                  <a:sym typeface="Arial"/>
                </a:rPr>
                <a:t>Block Diagram</a:t>
              </a:r>
              <a:endParaRPr sz="6000">
                <a:solidFill>
                  <a:srgbClr val="990000"/>
                </a:solidFill>
                <a:latin typeface="Arial"/>
                <a:ea typeface="Arial"/>
                <a:cs typeface="Arial"/>
                <a:sym typeface="Arial"/>
              </a:endParaRPr>
            </a:p>
          </p:txBody>
        </p:sp>
        <p:grpSp>
          <p:nvGrpSpPr>
            <p:cNvPr id="119" name="Google Shape;119;p13"/>
            <p:cNvGrpSpPr/>
            <p:nvPr/>
          </p:nvGrpSpPr>
          <p:grpSpPr>
            <a:xfrm>
              <a:off x="10741412" y="4581342"/>
              <a:ext cx="20402550" cy="14516099"/>
              <a:chOff x="10741412" y="4581342"/>
              <a:chExt cx="20402550" cy="14516099"/>
            </a:xfrm>
          </p:grpSpPr>
          <p:sp>
            <p:nvSpPr>
              <p:cNvPr id="120" name="Google Shape;120;p13"/>
              <p:cNvSpPr/>
              <p:nvPr/>
            </p:nvSpPr>
            <p:spPr>
              <a:xfrm>
                <a:off x="10741412" y="4581342"/>
                <a:ext cx="20402550" cy="14516099"/>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171">
                  <a:solidFill>
                    <a:schemeClr val="lt1"/>
                  </a:solidFill>
                  <a:latin typeface="Calibri"/>
                  <a:ea typeface="Calibri"/>
                  <a:cs typeface="Calibri"/>
                  <a:sym typeface="Calibri"/>
                </a:endParaRPr>
              </a:p>
            </p:txBody>
          </p:sp>
          <p:cxnSp>
            <p:nvCxnSpPr>
              <p:cNvPr id="121" name="Google Shape;121;p13"/>
              <p:cNvCxnSpPr/>
              <p:nvPr/>
            </p:nvCxnSpPr>
            <p:spPr>
              <a:xfrm>
                <a:off x="11047888" y="6004620"/>
                <a:ext cx="19789601" cy="0"/>
              </a:xfrm>
              <a:prstGeom prst="straightConnector1">
                <a:avLst/>
              </a:prstGeom>
              <a:noFill/>
              <a:ln w="38100" cap="flat" cmpd="sng">
                <a:solidFill>
                  <a:schemeClr val="dk1"/>
                </a:solidFill>
                <a:prstDash val="solid"/>
                <a:miter lim="800000"/>
                <a:headEnd type="none" w="sm" len="sm"/>
                <a:tailEnd type="none" w="sm" len="sm"/>
              </a:ln>
            </p:spPr>
          </p:cxnSp>
          <p:sp>
            <p:nvSpPr>
              <p:cNvPr id="122" name="Google Shape;122;p13"/>
              <p:cNvSpPr txBox="1"/>
              <p:nvPr/>
            </p:nvSpPr>
            <p:spPr>
              <a:xfrm>
                <a:off x="12242512" y="6090704"/>
                <a:ext cx="7992570" cy="646331"/>
              </a:xfrm>
              <a:prstGeom prst="rect">
                <a:avLst/>
              </a:prstGeom>
              <a:noFill/>
              <a:ln>
                <a:noFill/>
              </a:ln>
            </p:spPr>
            <p:txBody>
              <a:bodyPr spcFirstLastPara="1" wrap="square" lIns="91425" tIns="45700" rIns="91425" bIns="45700" anchor="t" anchorCtr="0">
                <a:noAutofit/>
              </a:bodyPr>
              <a:lstStyle/>
              <a:p>
                <a:pPr marL="685800" marR="0" lvl="0" indent="-457200" algn="l" rtl="0">
                  <a:spcBef>
                    <a:spcPts val="0"/>
                  </a:spcBef>
                  <a:spcAft>
                    <a:spcPts val="0"/>
                  </a:spcAft>
                  <a:buClr>
                    <a:schemeClr val="dk1"/>
                  </a:buClr>
                  <a:buSzPts val="3600"/>
                  <a:buFont typeface="Noto Sans Symbols"/>
                  <a:buNone/>
                </a:pPr>
                <a:endParaRPr sz="3600">
                  <a:solidFill>
                    <a:schemeClr val="dk1"/>
                  </a:solidFill>
                  <a:latin typeface="Arial"/>
                  <a:ea typeface="Arial"/>
                  <a:cs typeface="Arial"/>
                  <a:sym typeface="Arial"/>
                </a:endParaRPr>
              </a:p>
            </p:txBody>
          </p:sp>
        </p:grpSp>
      </p:grpSp>
      <p:sp>
        <p:nvSpPr>
          <p:cNvPr id="123" name="Google Shape;123;p13"/>
          <p:cNvSpPr txBox="1"/>
          <p:nvPr/>
        </p:nvSpPr>
        <p:spPr>
          <a:xfrm>
            <a:off x="18663097" y="20562931"/>
            <a:ext cx="11442720" cy="1754326"/>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chemeClr val="dk1"/>
              </a:buClr>
              <a:buSzPts val="3600"/>
            </a:pPr>
            <a:endParaRPr sz="3600" dirty="0">
              <a:solidFill>
                <a:schemeClr val="dk1"/>
              </a:solidFill>
              <a:latin typeface="Calibri"/>
              <a:ea typeface="Calibri"/>
              <a:cs typeface="Calibri"/>
              <a:sym typeface="Calibri"/>
            </a:endParaRPr>
          </a:p>
        </p:txBody>
      </p:sp>
      <p:sp>
        <p:nvSpPr>
          <p:cNvPr id="124" name="Google Shape;124;p13"/>
          <p:cNvSpPr txBox="1"/>
          <p:nvPr/>
        </p:nvSpPr>
        <p:spPr>
          <a:xfrm>
            <a:off x="12729564" y="5129626"/>
            <a:ext cx="17541541" cy="73628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400" dirty="0">
              <a:solidFill>
                <a:schemeClr val="dk1"/>
              </a:solidFill>
              <a:latin typeface="Calibri"/>
              <a:ea typeface="Calibri"/>
              <a:cs typeface="Calibri"/>
              <a:sym typeface="Calibri"/>
            </a:endParaRPr>
          </a:p>
        </p:txBody>
      </p:sp>
      <p:sp>
        <p:nvSpPr>
          <p:cNvPr id="125" name="Google Shape;125;p13"/>
          <p:cNvSpPr txBox="1"/>
          <p:nvPr/>
        </p:nvSpPr>
        <p:spPr>
          <a:xfrm>
            <a:off x="294998" y="41941250"/>
            <a:ext cx="13268700" cy="10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a:solidFill>
                  <a:schemeClr val="dk1"/>
                </a:solidFill>
                <a:latin typeface="Calibri"/>
                <a:ea typeface="Calibri"/>
                <a:cs typeface="Calibri"/>
                <a:sym typeface="Calibri"/>
              </a:rPr>
              <a:t>EE-340L: Devices and Electronics Lab</a:t>
            </a:r>
            <a:endParaRPr sz="6000">
              <a:solidFill>
                <a:schemeClr val="dk1"/>
              </a:solidFill>
              <a:latin typeface="Calibri"/>
              <a:ea typeface="Calibri"/>
              <a:cs typeface="Calibri"/>
              <a:sym typeface="Calibri"/>
            </a:endParaRPr>
          </a:p>
        </p:txBody>
      </p:sp>
      <p:pic>
        <p:nvPicPr>
          <p:cNvPr id="126" name="Google Shape;126;p13" descr="Image result for LUMS SSE LOGO"/>
          <p:cNvPicPr preferRelativeResize="0"/>
          <p:nvPr/>
        </p:nvPicPr>
        <p:blipFill rotWithShape="1">
          <a:blip r:embed="rId3">
            <a:alphaModFix/>
          </a:blip>
          <a:srcRect/>
          <a:stretch/>
        </p:blipFill>
        <p:spPr>
          <a:xfrm>
            <a:off x="30151084" y="40411206"/>
            <a:ext cx="3044795" cy="2620107"/>
          </a:xfrm>
          <a:prstGeom prst="rect">
            <a:avLst/>
          </a:prstGeom>
          <a:noFill/>
          <a:ln>
            <a:noFill/>
          </a:ln>
        </p:spPr>
      </p:pic>
      <p:pic>
        <p:nvPicPr>
          <p:cNvPr id="127" name="Google Shape;127;p13"/>
          <p:cNvPicPr preferRelativeResize="0"/>
          <p:nvPr/>
        </p:nvPicPr>
        <p:blipFill rotWithShape="1">
          <a:blip r:embed="rId4">
            <a:alphaModFix/>
          </a:blip>
          <a:srcRect/>
          <a:stretch/>
        </p:blipFill>
        <p:spPr>
          <a:xfrm>
            <a:off x="26471416" y="40561084"/>
            <a:ext cx="3294283" cy="2446927"/>
          </a:xfrm>
          <a:prstGeom prst="rect">
            <a:avLst/>
          </a:prstGeom>
          <a:noFill/>
          <a:ln>
            <a:noFill/>
          </a:ln>
        </p:spPr>
      </p:pic>
      <p:graphicFrame>
        <p:nvGraphicFramePr>
          <p:cNvPr id="47" name="Diagram 46">
            <a:extLst>
              <a:ext uri="{FF2B5EF4-FFF2-40B4-BE49-F238E27FC236}">
                <a16:creationId xmlns:a16="http://schemas.microsoft.com/office/drawing/2014/main" id="{09DF9CCB-EBB6-4186-90B6-3783C352CD66}"/>
              </a:ext>
            </a:extLst>
          </p:cNvPr>
          <p:cNvGraphicFramePr/>
          <p:nvPr>
            <p:extLst>
              <p:ext uri="{D42A27DB-BD31-4B8C-83A1-F6EECF244321}">
                <p14:modId xmlns:p14="http://schemas.microsoft.com/office/powerpoint/2010/main" val="2063080749"/>
              </p:ext>
            </p:extLst>
          </p:nvPr>
        </p:nvGraphicFramePr>
        <p:xfrm>
          <a:off x="11734988" y="5579836"/>
          <a:ext cx="18416095" cy="81474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Picture 2">
            <a:extLst>
              <a:ext uri="{FF2B5EF4-FFF2-40B4-BE49-F238E27FC236}">
                <a16:creationId xmlns:a16="http://schemas.microsoft.com/office/drawing/2014/main" id="{33D44F8E-780A-4F32-A93B-B252573C77E5}"/>
              </a:ext>
            </a:extLst>
          </p:cNvPr>
          <p:cNvPicPr>
            <a:picLocks noChangeAspect="1"/>
          </p:cNvPicPr>
          <p:nvPr/>
        </p:nvPicPr>
        <p:blipFill>
          <a:blip r:embed="rId10"/>
          <a:stretch>
            <a:fillRect/>
          </a:stretch>
        </p:blipFill>
        <p:spPr>
          <a:xfrm>
            <a:off x="22423031" y="17783987"/>
            <a:ext cx="8804990" cy="5320005"/>
          </a:xfrm>
          <a:prstGeom prst="rect">
            <a:avLst/>
          </a:prstGeom>
        </p:spPr>
      </p:pic>
      <p:pic>
        <p:nvPicPr>
          <p:cNvPr id="5" name="Picture 4">
            <a:extLst>
              <a:ext uri="{FF2B5EF4-FFF2-40B4-BE49-F238E27FC236}">
                <a16:creationId xmlns:a16="http://schemas.microsoft.com/office/drawing/2014/main" id="{FADE2A81-D8E9-4541-A19D-10163D049956}"/>
              </a:ext>
            </a:extLst>
          </p:cNvPr>
          <p:cNvPicPr>
            <a:picLocks noChangeAspect="1"/>
          </p:cNvPicPr>
          <p:nvPr/>
        </p:nvPicPr>
        <p:blipFill>
          <a:blip r:embed="rId11"/>
          <a:stretch>
            <a:fillRect/>
          </a:stretch>
        </p:blipFill>
        <p:spPr>
          <a:xfrm>
            <a:off x="11224597" y="18469781"/>
            <a:ext cx="11123829" cy="9295022"/>
          </a:xfrm>
          <a:prstGeom prst="rect">
            <a:avLst/>
          </a:prstGeom>
        </p:spPr>
      </p:pic>
      <p:pic>
        <p:nvPicPr>
          <p:cNvPr id="7" name="Picture 6">
            <a:extLst>
              <a:ext uri="{FF2B5EF4-FFF2-40B4-BE49-F238E27FC236}">
                <a16:creationId xmlns:a16="http://schemas.microsoft.com/office/drawing/2014/main" id="{57622017-31BB-43FA-9820-2BFA4ED7800F}"/>
              </a:ext>
            </a:extLst>
          </p:cNvPr>
          <p:cNvPicPr>
            <a:picLocks noChangeAspect="1"/>
          </p:cNvPicPr>
          <p:nvPr/>
        </p:nvPicPr>
        <p:blipFill>
          <a:blip r:embed="rId12"/>
          <a:stretch>
            <a:fillRect/>
          </a:stretch>
        </p:blipFill>
        <p:spPr>
          <a:xfrm>
            <a:off x="22423030" y="23181991"/>
            <a:ext cx="8791575" cy="5791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320</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Noto Sans Symbols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Zain Ul Abidin</cp:lastModifiedBy>
  <cp:revision>8</cp:revision>
  <dcterms:modified xsi:type="dcterms:W3CDTF">2019-12-02T18:05:23Z</dcterms:modified>
</cp:coreProperties>
</file>