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976800"/>
  <p:notesSz cx="6858000" cy="9144000"/>
  <p:defaultTextStyle>
    <a:defPPr>
      <a:defRPr lang="en-US"/>
    </a:defPPr>
    <a:lvl1pPr marL="0" algn="l" defTabSz="3642970" rtl="0" eaLnBrk="1" latinLnBrk="0" hangingPunct="1">
      <a:defRPr sz="7171" kern="1200">
        <a:solidFill>
          <a:schemeClr val="tx1"/>
        </a:solidFill>
        <a:latin typeface="+mn-lt"/>
        <a:ea typeface="+mn-ea"/>
        <a:cs typeface="+mn-cs"/>
      </a:defRPr>
    </a:lvl1pPr>
    <a:lvl2pPr marL="1821485" algn="l" defTabSz="3642970" rtl="0" eaLnBrk="1" latinLnBrk="0" hangingPunct="1">
      <a:defRPr sz="7171" kern="1200">
        <a:solidFill>
          <a:schemeClr val="tx1"/>
        </a:solidFill>
        <a:latin typeface="+mn-lt"/>
        <a:ea typeface="+mn-ea"/>
        <a:cs typeface="+mn-cs"/>
      </a:defRPr>
    </a:lvl2pPr>
    <a:lvl3pPr marL="3642970" algn="l" defTabSz="3642970" rtl="0" eaLnBrk="1" latinLnBrk="0" hangingPunct="1">
      <a:defRPr sz="7171" kern="1200">
        <a:solidFill>
          <a:schemeClr val="tx1"/>
        </a:solidFill>
        <a:latin typeface="+mn-lt"/>
        <a:ea typeface="+mn-ea"/>
        <a:cs typeface="+mn-cs"/>
      </a:defRPr>
    </a:lvl3pPr>
    <a:lvl4pPr marL="5464454" algn="l" defTabSz="3642970" rtl="0" eaLnBrk="1" latinLnBrk="0" hangingPunct="1">
      <a:defRPr sz="7171" kern="1200">
        <a:solidFill>
          <a:schemeClr val="tx1"/>
        </a:solidFill>
        <a:latin typeface="+mn-lt"/>
        <a:ea typeface="+mn-ea"/>
        <a:cs typeface="+mn-cs"/>
      </a:defRPr>
    </a:lvl4pPr>
    <a:lvl5pPr marL="7285939" algn="l" defTabSz="3642970" rtl="0" eaLnBrk="1" latinLnBrk="0" hangingPunct="1">
      <a:defRPr sz="7171" kern="1200">
        <a:solidFill>
          <a:schemeClr val="tx1"/>
        </a:solidFill>
        <a:latin typeface="+mn-lt"/>
        <a:ea typeface="+mn-ea"/>
        <a:cs typeface="+mn-cs"/>
      </a:defRPr>
    </a:lvl5pPr>
    <a:lvl6pPr marL="9107424" algn="l" defTabSz="3642970" rtl="0" eaLnBrk="1" latinLnBrk="0" hangingPunct="1">
      <a:defRPr sz="7171" kern="1200">
        <a:solidFill>
          <a:schemeClr val="tx1"/>
        </a:solidFill>
        <a:latin typeface="+mn-lt"/>
        <a:ea typeface="+mn-ea"/>
        <a:cs typeface="+mn-cs"/>
      </a:defRPr>
    </a:lvl6pPr>
    <a:lvl7pPr marL="10928909" algn="l" defTabSz="3642970" rtl="0" eaLnBrk="1" latinLnBrk="0" hangingPunct="1">
      <a:defRPr sz="7171" kern="1200">
        <a:solidFill>
          <a:schemeClr val="tx1"/>
        </a:solidFill>
        <a:latin typeface="+mn-lt"/>
        <a:ea typeface="+mn-ea"/>
        <a:cs typeface="+mn-cs"/>
      </a:defRPr>
    </a:lvl7pPr>
    <a:lvl8pPr marL="12750394" algn="l" defTabSz="3642970" rtl="0" eaLnBrk="1" latinLnBrk="0" hangingPunct="1">
      <a:defRPr sz="7171" kern="1200">
        <a:solidFill>
          <a:schemeClr val="tx1"/>
        </a:solidFill>
        <a:latin typeface="+mn-lt"/>
        <a:ea typeface="+mn-ea"/>
        <a:cs typeface="+mn-cs"/>
      </a:defRPr>
    </a:lvl8pPr>
    <a:lvl9pPr marL="14571878" algn="l" defTabSz="3642970" rtl="0" eaLnBrk="1" latinLnBrk="0" hangingPunct="1">
      <a:defRPr sz="717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EC2323"/>
    <a:srgbClr val="990000"/>
    <a:srgbClr val="D80000"/>
    <a:srgbClr val="EB0A0A"/>
    <a:srgbClr val="FFFFFF"/>
    <a:srgbClr val="00FA00"/>
    <a:srgbClr val="000000"/>
    <a:srgbClr val="C76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18" d="100"/>
          <a:sy n="18" d="100"/>
        </p:scale>
        <p:origin x="299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033475"/>
            <a:ext cx="27980640" cy="14962293"/>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572771"/>
            <a:ext cx="24688800" cy="10376109"/>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43422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84962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88117"/>
            <a:ext cx="7098030" cy="364208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88117"/>
            <a:ext cx="20882610" cy="36420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8510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1790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714367"/>
            <a:ext cx="28392120" cy="17877152"/>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760644"/>
            <a:ext cx="28392120" cy="9401172"/>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2107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440583"/>
            <a:ext cx="13990320" cy="272683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440583"/>
            <a:ext cx="13990320" cy="272683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21500-4729-45AB-A2EE-0BCA530AD44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375453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88126"/>
            <a:ext cx="28392120" cy="8306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535288"/>
            <a:ext cx="13926024" cy="5163182"/>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5698470"/>
            <a:ext cx="13926024" cy="23090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535288"/>
            <a:ext cx="13994608" cy="5163182"/>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5698470"/>
            <a:ext cx="13994608" cy="23090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21500-4729-45AB-A2EE-0BCA530AD445}"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28499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21500-4729-45AB-A2EE-0BCA530AD445}"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106433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21500-4729-45AB-A2EE-0BCA530AD445}"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09099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65120"/>
            <a:ext cx="10617041" cy="100279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187873"/>
            <a:ext cx="16664940" cy="30541383"/>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893040"/>
            <a:ext cx="10617041" cy="23885951"/>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8B421500-4729-45AB-A2EE-0BCA530AD44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52774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65120"/>
            <a:ext cx="10617041" cy="100279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187873"/>
            <a:ext cx="16664940" cy="30541383"/>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893040"/>
            <a:ext cx="10617041" cy="23885951"/>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8B421500-4729-45AB-A2EE-0BCA530AD44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96000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88126"/>
            <a:ext cx="28392120" cy="8306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440583"/>
            <a:ext cx="28392120" cy="272683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9833136"/>
            <a:ext cx="7406640" cy="2288117"/>
          </a:xfrm>
          <a:prstGeom prst="rect">
            <a:avLst/>
          </a:prstGeom>
        </p:spPr>
        <p:txBody>
          <a:bodyPr vert="horz" lIns="91440" tIns="45720" rIns="91440" bIns="45720" rtlCol="0" anchor="ctr"/>
          <a:lstStyle>
            <a:lvl1pPr algn="l">
              <a:defRPr sz="4320">
                <a:solidFill>
                  <a:schemeClr val="tx1">
                    <a:tint val="75000"/>
                  </a:schemeClr>
                </a:solidFill>
              </a:defRPr>
            </a:lvl1pPr>
          </a:lstStyle>
          <a:p>
            <a:fld id="{8B421500-4729-45AB-A2EE-0BCA530AD445}" type="datetimeFigureOut">
              <a:rPr lang="en-US" smtClean="0"/>
              <a:t>2/7/2021</a:t>
            </a:fld>
            <a:endParaRPr lang="en-US"/>
          </a:p>
        </p:txBody>
      </p:sp>
      <p:sp>
        <p:nvSpPr>
          <p:cNvPr id="5" name="Footer Placeholder 4"/>
          <p:cNvSpPr>
            <a:spLocks noGrp="1"/>
          </p:cNvSpPr>
          <p:nvPr>
            <p:ph type="ftr" sz="quarter" idx="3"/>
          </p:nvPr>
        </p:nvSpPr>
        <p:spPr>
          <a:xfrm>
            <a:off x="10904220" y="39833136"/>
            <a:ext cx="11109960" cy="2288117"/>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9833136"/>
            <a:ext cx="7406640" cy="2288117"/>
          </a:xfrm>
          <a:prstGeom prst="rect">
            <a:avLst/>
          </a:prstGeom>
        </p:spPr>
        <p:txBody>
          <a:bodyPr vert="horz" lIns="91440" tIns="45720" rIns="91440" bIns="45720" rtlCol="0" anchor="ctr"/>
          <a:lstStyle>
            <a:lvl1pPr algn="r">
              <a:defRPr sz="4320">
                <a:solidFill>
                  <a:schemeClr val="tx1">
                    <a:tint val="75000"/>
                  </a:schemeClr>
                </a:solidFill>
              </a:defRPr>
            </a:lvl1pPr>
          </a:lstStyle>
          <a:p>
            <a:fld id="{4A096B9F-8339-451A-B646-5DCC8CA17BAB}" type="slidenum">
              <a:rPr lang="en-US" smtClean="0"/>
              <a:t>‹#›</a:t>
            </a:fld>
            <a:endParaRPr lang="en-US"/>
          </a:p>
        </p:txBody>
      </p:sp>
    </p:spTree>
    <p:extLst>
      <p:ext uri="{BB962C8B-B14F-4D97-AF65-F5344CB8AC3E}">
        <p14:creationId xmlns:p14="http://schemas.microsoft.com/office/powerpoint/2010/main" val="3416410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0" y="40501995"/>
            <a:ext cx="32918400" cy="2475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0"/>
            <a:ext cx="32909256" cy="3085604"/>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ChangeArrowheads="1"/>
          </p:cNvSpPr>
          <p:nvPr/>
        </p:nvSpPr>
        <p:spPr bwMode="auto">
          <a:xfrm>
            <a:off x="0" y="0"/>
            <a:ext cx="32909256" cy="3019371"/>
          </a:xfrm>
          <a:prstGeom prst="rect">
            <a:avLst/>
          </a:prstGeom>
          <a:noFill/>
          <a:ln w="9525">
            <a:noFill/>
            <a:miter lim="800000"/>
            <a:headEnd/>
            <a:tailEnd/>
          </a:ln>
        </p:spPr>
        <p:txBody>
          <a:bodyPr lIns="160020" tIns="80010" rIns="160020" bIns="80010" anchor="ctr"/>
          <a:lstStyle>
            <a:lvl1pPr defTabSz="4389438">
              <a:spcBef>
                <a:spcPct val="20000"/>
              </a:spcBef>
              <a:buChar char="•"/>
              <a:defRPr sz="15400">
                <a:solidFill>
                  <a:schemeClr val="tx1"/>
                </a:solidFill>
                <a:latin typeface="Arial" panose="020B0604020202020204" pitchFamily="34" charset="0"/>
                <a:ea typeface="ＭＳ Ｐゴシック" pitchFamily="34" charset="-128"/>
              </a:defRPr>
            </a:lvl1pPr>
            <a:lvl2pPr marL="742950" indent="-285750" defTabSz="4389438">
              <a:spcBef>
                <a:spcPct val="20000"/>
              </a:spcBef>
              <a:buChar char="–"/>
              <a:defRPr sz="13500">
                <a:solidFill>
                  <a:schemeClr val="tx1"/>
                </a:solidFill>
                <a:latin typeface="Arial" panose="020B0604020202020204" pitchFamily="34" charset="0"/>
                <a:ea typeface="ＭＳ Ｐゴシック" pitchFamily="34" charset="-128"/>
              </a:defRPr>
            </a:lvl2pPr>
            <a:lvl3pPr marL="1143000" indent="-228600" defTabSz="4389438">
              <a:spcBef>
                <a:spcPct val="20000"/>
              </a:spcBef>
              <a:buChar char="•"/>
              <a:defRPr sz="11600">
                <a:solidFill>
                  <a:schemeClr val="tx1"/>
                </a:solidFill>
                <a:latin typeface="Arial" panose="020B0604020202020204" pitchFamily="34" charset="0"/>
                <a:ea typeface="ＭＳ Ｐゴシック" pitchFamily="34" charset="-128"/>
              </a:defRPr>
            </a:lvl3pPr>
            <a:lvl4pPr marL="1600200" indent="-228600" defTabSz="4389438">
              <a:spcBef>
                <a:spcPct val="20000"/>
              </a:spcBef>
              <a:buChar char="–"/>
              <a:defRPr sz="9600">
                <a:solidFill>
                  <a:schemeClr val="tx1"/>
                </a:solidFill>
                <a:latin typeface="Arial" panose="020B0604020202020204" pitchFamily="34" charset="0"/>
                <a:ea typeface="ＭＳ Ｐゴシック" pitchFamily="34" charset="-128"/>
              </a:defRPr>
            </a:lvl4pPr>
            <a:lvl5pPr marL="2057400" indent="-228600" defTabSz="4389438">
              <a:spcBef>
                <a:spcPct val="20000"/>
              </a:spcBef>
              <a:buChar char="»"/>
              <a:defRPr sz="9600">
                <a:solidFill>
                  <a:schemeClr val="tx1"/>
                </a:solidFill>
                <a:latin typeface="Arial" panose="020B0604020202020204" pitchFamily="34" charset="0"/>
                <a:ea typeface="ＭＳ Ｐゴシック" pitchFamily="34" charset="-128"/>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9pPr>
          </a:lstStyle>
          <a:p>
            <a:pPr algn="ctr">
              <a:buNone/>
            </a:pPr>
            <a:r>
              <a:rPr lang="en-US" sz="7200" b="1" dirty="0">
                <a:solidFill>
                  <a:schemeClr val="bg1"/>
                </a:solidFill>
              </a:rPr>
              <a:t>Obstacle Avoidance Robot (using logic circuit)</a:t>
            </a:r>
          </a:p>
          <a:p>
            <a:pPr algn="ctr">
              <a:buNone/>
            </a:pPr>
            <a:r>
              <a:rPr lang="en-US" altLang="en-US" sz="4200" i="1" kern="0" noProof="0" dirty="0">
                <a:solidFill>
                  <a:schemeClr val="bg1"/>
                </a:solidFill>
              </a:rPr>
              <a:t>Zain </a:t>
            </a:r>
            <a:r>
              <a:rPr lang="en-US" altLang="en-US" sz="4200" i="1" kern="0" noProof="0" dirty="0" err="1">
                <a:solidFill>
                  <a:schemeClr val="bg1"/>
                </a:solidFill>
              </a:rPr>
              <a:t>Ul</a:t>
            </a:r>
            <a:r>
              <a:rPr lang="en-US" altLang="en-US" sz="4200" i="1" kern="0" noProof="0" dirty="0">
                <a:solidFill>
                  <a:schemeClr val="bg1"/>
                </a:solidFill>
              </a:rPr>
              <a:t> </a:t>
            </a:r>
            <a:r>
              <a:rPr lang="en-US" altLang="en-US" sz="4200" i="1" kern="0" noProof="0" dirty="0" err="1">
                <a:solidFill>
                  <a:schemeClr val="bg1"/>
                </a:solidFill>
              </a:rPr>
              <a:t>Abidin</a:t>
            </a:r>
            <a:r>
              <a:rPr lang="en-US" altLang="en-US" sz="4200" i="1" kern="0" noProof="0" dirty="0">
                <a:solidFill>
                  <a:schemeClr val="bg1"/>
                </a:solidFill>
              </a:rPr>
              <a:t> -&gt;2100077 , Muhammad Turab -&gt; 21100293 </a:t>
            </a:r>
            <a:endParaRPr kumimoji="0" lang="en-US" altLang="en-US" sz="4200" i="1" u="none" strike="noStrike" kern="0" cap="none" spc="0" normalizeH="0" noProof="0" dirty="0">
              <a:ln>
                <a:noFill/>
              </a:ln>
              <a:solidFill>
                <a:schemeClr val="bg1"/>
              </a:solidFill>
              <a:effectLst/>
              <a:uLnTx/>
              <a:uFillTx/>
            </a:endParaRPr>
          </a:p>
          <a:p>
            <a:pPr marL="0" marR="0" lvl="0" indent="0" algn="ctr" defTabSz="4389438" eaLnBrk="1" fontAlgn="auto" latinLnBrk="0" hangingPunct="1">
              <a:lnSpc>
                <a:spcPct val="100000"/>
              </a:lnSpc>
              <a:spcBef>
                <a:spcPct val="0"/>
              </a:spcBef>
              <a:spcAft>
                <a:spcPts val="0"/>
              </a:spcAft>
              <a:buClrTx/>
              <a:buSzTx/>
              <a:buFontTx/>
              <a:buNone/>
              <a:tabLst/>
              <a:defRPr/>
            </a:pPr>
            <a:r>
              <a:rPr kumimoji="0" lang="en-US" altLang="en-US" sz="4200" b="1" i="0" u="none" strike="noStrike" kern="0" cap="none" spc="0" normalizeH="0" baseline="0" noProof="0" dirty="0">
                <a:ln>
                  <a:noFill/>
                </a:ln>
                <a:solidFill>
                  <a:schemeClr val="bg1"/>
                </a:solidFill>
                <a:effectLst/>
                <a:uLnTx/>
                <a:uFillTx/>
                <a:latin typeface="Arial" panose="020B0604020202020204" pitchFamily="34" charset="0"/>
                <a:ea typeface="ＭＳ Ｐゴシック" pitchFamily="34" charset="-128"/>
              </a:rPr>
              <a:t>Department of Electrical Engineering, School of Science and Engineering, LUMS, Lahore, Pakistan</a:t>
            </a:r>
          </a:p>
        </p:txBody>
      </p:sp>
      <p:sp>
        <p:nvSpPr>
          <p:cNvPr id="16" name="Rounded Rectangle 15"/>
          <p:cNvSpPr/>
          <p:nvPr/>
        </p:nvSpPr>
        <p:spPr>
          <a:xfrm>
            <a:off x="10699540" y="16232849"/>
            <a:ext cx="21305520" cy="1526539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52746" y="3491525"/>
            <a:ext cx="9052560" cy="8200364"/>
            <a:chOff x="1828800" y="4800600"/>
            <a:chExt cx="8554517" cy="14295201"/>
          </a:xfrm>
        </p:grpSpPr>
        <p:cxnSp>
          <p:nvCxnSpPr>
            <p:cNvPr id="20" name="Straight Connector 19"/>
            <p:cNvCxnSpPr/>
            <p:nvPr/>
          </p:nvCxnSpPr>
          <p:spPr>
            <a:xfrm>
              <a:off x="1843277" y="6622472"/>
              <a:ext cx="85199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828800" y="4800600"/>
              <a:ext cx="8554517" cy="14295201"/>
              <a:chOff x="1828800" y="4800600"/>
              <a:chExt cx="8554517" cy="14295201"/>
            </a:xfrm>
          </p:grpSpPr>
          <p:sp>
            <p:nvSpPr>
              <p:cNvPr id="6" name="Rounded Rectangle 5"/>
              <p:cNvSpPr/>
              <p:nvPr/>
            </p:nvSpPr>
            <p:spPr>
              <a:xfrm>
                <a:off x="1828800" y="4800600"/>
                <a:ext cx="8554517" cy="131445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969456" y="5043998"/>
                <a:ext cx="3779756" cy="1663238"/>
              </a:xfrm>
              <a:prstGeom prst="rect">
                <a:avLst/>
              </a:prstGeom>
              <a:noFill/>
            </p:spPr>
            <p:txBody>
              <a:bodyPr wrap="none" rtlCol="0">
                <a:spAutoFit/>
              </a:bodyPr>
              <a:lstStyle/>
              <a:p>
                <a:r>
                  <a:rPr lang="en-US" sz="5600" dirty="0">
                    <a:solidFill>
                      <a:srgbClr val="990000"/>
                    </a:solidFill>
                    <a:latin typeface="Arial" panose="020B0604020202020204" pitchFamily="34" charset="0"/>
                    <a:cs typeface="Arial" panose="020B0604020202020204" pitchFamily="34" charset="0"/>
                  </a:rPr>
                  <a:t> </a:t>
                </a:r>
                <a:r>
                  <a:rPr lang="en-US" sz="5400" dirty="0">
                    <a:solidFill>
                      <a:srgbClr val="990000"/>
                    </a:solidFill>
                    <a:latin typeface="Arial" panose="020B0604020202020204" pitchFamily="34" charset="0"/>
                    <a:cs typeface="Arial" panose="020B0604020202020204" pitchFamily="34" charset="0"/>
                  </a:rPr>
                  <a:t>Introduction</a:t>
                </a:r>
                <a:endParaRPr lang="en-US" sz="5600" dirty="0">
                  <a:solidFill>
                    <a:srgbClr val="990000"/>
                  </a:solidFill>
                  <a:latin typeface="Arial" panose="020B0604020202020204" pitchFamily="34" charset="0"/>
                  <a:cs typeface="Arial" panose="020B0604020202020204" pitchFamily="34" charset="0"/>
                </a:endParaRPr>
              </a:p>
            </p:txBody>
          </p:sp>
          <p:sp>
            <p:nvSpPr>
              <p:cNvPr id="22" name="TextBox 21"/>
              <p:cNvSpPr txBox="1"/>
              <p:nvPr/>
            </p:nvSpPr>
            <p:spPr>
              <a:xfrm>
                <a:off x="2209800" y="6380078"/>
                <a:ext cx="7772400" cy="12715723"/>
              </a:xfrm>
              <a:prstGeom prst="rect">
                <a:avLst/>
              </a:prstGeom>
              <a:noFill/>
            </p:spPr>
            <p:txBody>
              <a:bodyPr wrap="square" rtlCol="0">
                <a:spAutoFit/>
              </a:bodyPr>
              <a:lstStyle/>
              <a:p>
                <a:pPr algn="just"/>
                <a:endParaRPr lang="en-US" sz="36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
                </a:pPr>
                <a:r>
                  <a:rPr lang="en-US" sz="3600" i="1" dirty="0">
                    <a:latin typeface="Arial" panose="020B0604020202020204" pitchFamily="34" charset="0"/>
                    <a:cs typeface="Arial" panose="020B0604020202020204" pitchFamily="34" charset="0"/>
                  </a:rPr>
                  <a:t>Since most navigation robot require some sort of obstacle avoidance we decided to opt this approach for our project since this strategy is imperative in robot functionality </a:t>
                </a:r>
              </a:p>
              <a:p>
                <a:pPr marL="685800" indent="-685800" algn="just">
                  <a:buFont typeface="Wingdings" panose="05000000000000000000" pitchFamily="2" charset="2"/>
                  <a:buChar char="§"/>
                </a:pPr>
                <a:r>
                  <a:rPr lang="en-US" sz="3600" i="1" dirty="0">
                    <a:latin typeface="Arial" panose="020B0604020202020204" pitchFamily="34" charset="0"/>
                    <a:cs typeface="Arial" panose="020B0604020202020204" pitchFamily="34" charset="0"/>
                  </a:rPr>
                  <a:t>In lieu of micro controller we used logic circuit hence reducing cost and power supply of the robot   </a:t>
                </a:r>
              </a:p>
              <a:p>
                <a:pPr marL="685800" indent="-685800" algn="just">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p:txBody>
          </p:sp>
        </p:grpSp>
      </p:grpSp>
      <p:sp>
        <p:nvSpPr>
          <p:cNvPr id="84" name="TextBox 83"/>
          <p:cNvSpPr txBox="1"/>
          <p:nvPr/>
        </p:nvSpPr>
        <p:spPr>
          <a:xfrm>
            <a:off x="17431194" y="16331692"/>
            <a:ext cx="7842211" cy="954107"/>
          </a:xfrm>
          <a:prstGeom prst="rect">
            <a:avLst/>
          </a:prstGeom>
          <a:noFill/>
        </p:spPr>
        <p:txBody>
          <a:bodyPr wrap="none" rtlCol="0">
            <a:spAutoFit/>
          </a:bodyPr>
          <a:lstStyle/>
          <a:p>
            <a:pPr algn="ctr"/>
            <a:r>
              <a:rPr lang="en-US" sz="5600" dirty="0">
                <a:solidFill>
                  <a:srgbClr val="990000"/>
                </a:solidFill>
                <a:latin typeface="Arial" panose="020B0604020202020204" pitchFamily="34" charset="0"/>
                <a:cs typeface="Arial" panose="020B0604020202020204" pitchFamily="34" charset="0"/>
              </a:rPr>
              <a:t> Results and Outcomes </a:t>
            </a:r>
          </a:p>
        </p:txBody>
      </p:sp>
      <p:sp>
        <p:nvSpPr>
          <p:cNvPr id="96" name="TextBox 95"/>
          <p:cNvSpPr txBox="1"/>
          <p:nvPr/>
        </p:nvSpPr>
        <p:spPr>
          <a:xfrm>
            <a:off x="26319871" y="31564474"/>
            <a:ext cx="6371863" cy="553998"/>
          </a:xfrm>
          <a:prstGeom prst="rect">
            <a:avLst/>
          </a:prstGeom>
          <a:noFill/>
        </p:spPr>
        <p:txBody>
          <a:bodyPr wrap="square" rtlCol="0">
            <a:spAutoFit/>
          </a:bodyPr>
          <a:lstStyle/>
          <a:p>
            <a:endParaRPr lang="en-US" sz="3000" dirty="0">
              <a:latin typeface="Arial" panose="020B0604020202020204" pitchFamily="34" charset="0"/>
              <a:cs typeface="Arial" panose="020B0604020202020204" pitchFamily="34" charset="0"/>
            </a:endParaRPr>
          </a:p>
        </p:txBody>
      </p:sp>
      <p:grpSp>
        <p:nvGrpSpPr>
          <p:cNvPr id="102" name="Group 101"/>
          <p:cNvGrpSpPr/>
          <p:nvPr/>
        </p:nvGrpSpPr>
        <p:grpSpPr>
          <a:xfrm>
            <a:off x="548640" y="18707764"/>
            <a:ext cx="9055075" cy="13183493"/>
            <a:chOff x="1413212" y="14203458"/>
            <a:chExt cx="8451403" cy="11399742"/>
          </a:xfrm>
        </p:grpSpPr>
        <p:sp>
          <p:nvSpPr>
            <p:cNvPr id="15" name="Rounded Rectangle 14"/>
            <p:cNvSpPr/>
            <p:nvPr/>
          </p:nvSpPr>
          <p:spPr>
            <a:xfrm>
              <a:off x="1413212" y="14203458"/>
              <a:ext cx="8449056" cy="1139974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82"/>
            <p:cNvCxnSpPr/>
            <p:nvPr/>
          </p:nvCxnSpPr>
          <p:spPr>
            <a:xfrm>
              <a:off x="1424094" y="15711849"/>
              <a:ext cx="84405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689773" y="16040809"/>
              <a:ext cx="7960049" cy="7265453"/>
            </a:xfrm>
            <a:prstGeom prst="rect">
              <a:avLst/>
            </a:prstGeom>
            <a:noFill/>
          </p:spPr>
          <p:txBody>
            <a:bodyPr wrap="square" rtlCol="0">
              <a:spAutoFit/>
            </a:bodyPr>
            <a:lstStyle/>
            <a:p>
              <a:pPr marL="571500" indent="-571500">
                <a:buFont typeface="Arial" panose="020B0604020202020204" pitchFamily="34" charset="0"/>
                <a:buChar char="•"/>
              </a:pPr>
              <a:r>
                <a:rPr lang="en-US" sz="3600" i="1" dirty="0">
                  <a:latin typeface="Arial" panose="020B0604020202020204" pitchFamily="34" charset="0"/>
                  <a:cs typeface="Arial" panose="020B0604020202020204" pitchFamily="34" charset="0"/>
                </a:rPr>
                <a:t>.In order for the Digital logic circuit output( which in turn drivers the motors ) to correspond to the binary logic of IR sensors we use K-maps to devise how many basic gates AND, OR and NOT while be used and in what orientation.</a:t>
              </a:r>
            </a:p>
            <a:p>
              <a:pPr marL="571500" indent="-571500">
                <a:buFont typeface="Wingdings" panose="05000000000000000000" pitchFamily="2" charset="2"/>
                <a:buChar char="§"/>
              </a:pPr>
              <a:r>
                <a:rPr lang="en-US" sz="3600" i="1" dirty="0">
                  <a:latin typeface="Arial" panose="020B0604020202020204" pitchFamily="34" charset="0"/>
                  <a:cs typeface="Arial" panose="020B0604020202020204" pitchFamily="34" charset="0"/>
                </a:rPr>
                <a:t>Movement of robot in left, right or forward direction is dependent on the output of logic circuit. IR sensor gives logic 1 when obstacle detected</a:t>
              </a:r>
            </a:p>
            <a:p>
              <a:pPr marL="571500" indent="-571500">
                <a:buFont typeface="Wingdings" panose="05000000000000000000" pitchFamily="2" charset="2"/>
                <a:buChar char="§"/>
              </a:pPr>
              <a:r>
                <a:rPr lang="en-US" sz="3600" i="1" dirty="0">
                  <a:latin typeface="Arial" panose="020B0604020202020204" pitchFamily="34" charset="0"/>
                  <a:cs typeface="Arial" panose="020B0604020202020204" pitchFamily="34" charset="0"/>
                </a:rPr>
                <a:t>Output from IC’s manipulate the motor driver which driver the motor corroborating to IR sensor detection of obstacle</a:t>
              </a:r>
            </a:p>
          </p:txBody>
        </p:sp>
        <p:sp>
          <p:nvSpPr>
            <p:cNvPr id="101" name="Rectangle 100"/>
            <p:cNvSpPr/>
            <p:nvPr/>
          </p:nvSpPr>
          <p:spPr>
            <a:xfrm>
              <a:off x="2714631" y="14648849"/>
              <a:ext cx="6094062" cy="825015"/>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cs typeface="Arial" panose="020B0604020202020204" pitchFamily="34" charset="0"/>
                </a:rPr>
                <a:t>Proposed Approach</a:t>
              </a:r>
              <a:endParaRPr lang="en-US" altLang="en-US" sz="5600" kern="0" dirty="0">
                <a:solidFill>
                  <a:srgbClr val="990000"/>
                </a:solidFill>
                <a:latin typeface="Arial" panose="020B0604020202020204" pitchFamily="34" charset="0"/>
                <a:ea typeface="ＭＳ Ｐゴシック" pitchFamily="34" charset="-128"/>
                <a:cs typeface="Arial" panose="020B0604020202020204" pitchFamily="34" charset="0"/>
              </a:endParaRPr>
            </a:p>
          </p:txBody>
        </p:sp>
      </p:grpSp>
      <p:grpSp>
        <p:nvGrpSpPr>
          <p:cNvPr id="103" name="Group 102"/>
          <p:cNvGrpSpPr/>
          <p:nvPr/>
        </p:nvGrpSpPr>
        <p:grpSpPr>
          <a:xfrm>
            <a:off x="548640" y="11319001"/>
            <a:ext cx="9059260" cy="7033003"/>
            <a:chOff x="1355212" y="14203458"/>
            <a:chExt cx="8455309" cy="7205719"/>
          </a:xfrm>
        </p:grpSpPr>
        <p:sp>
          <p:nvSpPr>
            <p:cNvPr id="104" name="Rounded Rectangle 103"/>
            <p:cNvSpPr/>
            <p:nvPr/>
          </p:nvSpPr>
          <p:spPr>
            <a:xfrm>
              <a:off x="1355212" y="14203458"/>
              <a:ext cx="8449056" cy="72057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p:cNvCxnSpPr/>
            <p:nvPr/>
          </p:nvCxnSpPr>
          <p:spPr>
            <a:xfrm>
              <a:off x="1361465" y="15630955"/>
              <a:ext cx="8449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689773" y="16040807"/>
              <a:ext cx="7960049" cy="5139959"/>
            </a:xfrm>
            <a:prstGeom prst="rect">
              <a:avLst/>
            </a:prstGeom>
            <a:noFill/>
          </p:spPr>
          <p:txBody>
            <a:bodyPr wrap="square" rtlCol="0">
              <a:spAutoFit/>
            </a:bodyPr>
            <a:lstStyle/>
            <a:p>
              <a:pPr marL="571500" indent="-571500">
                <a:buFont typeface="Arial" panose="020B0604020202020204" pitchFamily="34" charset="0"/>
                <a:buChar char="•"/>
              </a:pPr>
              <a:r>
                <a:rPr lang="en-US" sz="3200" i="1" dirty="0">
                  <a:latin typeface="Arial" panose="020B0604020202020204" pitchFamily="34" charset="0"/>
                  <a:cs typeface="Arial" panose="020B0604020202020204" pitchFamily="34" charset="0"/>
                </a:rPr>
                <a:t>With some further alteration and advancement this robot can be use as household service robot with application such as vacuum and mop robot.</a:t>
              </a:r>
            </a:p>
            <a:p>
              <a:pPr marL="571500" indent="-571500">
                <a:buFont typeface="Arial" panose="020B0604020202020204" pitchFamily="34" charset="0"/>
                <a:buChar char="•"/>
              </a:pPr>
              <a:r>
                <a:rPr lang="en-US" sz="3200" i="1" dirty="0">
                  <a:latin typeface="Arial" panose="020B0604020202020204" pitchFamily="34" charset="0"/>
                  <a:cs typeface="Arial" panose="020B0604020202020204" pitchFamily="34" charset="0"/>
                </a:rPr>
                <a:t>For </a:t>
              </a:r>
              <a:r>
                <a:rPr lang="en-US" sz="3200" dirty="0">
                  <a:latin typeface="Arial" panose="020B0604020202020204" pitchFamily="34" charset="0"/>
                  <a:cs typeface="Arial" panose="020B0604020202020204" pitchFamily="34" charset="0"/>
                </a:rPr>
                <a:t>scientific exploration and emergency rescue since it can access place where human cannot go directly</a:t>
              </a:r>
            </a:p>
            <a:p>
              <a:pPr marL="571500" indent="-571500">
                <a:buFont typeface="Arial" panose="020B0604020202020204" pitchFamily="34" charset="0"/>
                <a:buChar char="•"/>
              </a:pPr>
              <a:r>
                <a:rPr lang="en-US" sz="3200" i="1" dirty="0">
                  <a:latin typeface="Arial" panose="020B0604020202020204" pitchFamily="34" charset="0"/>
                  <a:cs typeface="Arial" panose="020B0604020202020204" pitchFamily="34" charset="0"/>
                </a:rPr>
                <a:t>As an industrial robot since they are required to avoid human workers and equipment</a:t>
              </a:r>
            </a:p>
          </p:txBody>
        </p:sp>
        <p:sp>
          <p:nvSpPr>
            <p:cNvPr id="107" name="Rectangle 106"/>
            <p:cNvSpPr/>
            <p:nvPr/>
          </p:nvSpPr>
          <p:spPr>
            <a:xfrm>
              <a:off x="3117935" y="14365181"/>
              <a:ext cx="4231372" cy="1040606"/>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ea typeface="ＭＳ Ｐゴシック" pitchFamily="34" charset="-128"/>
                  <a:cs typeface="Arial" panose="020B0604020202020204" pitchFamily="34" charset="0"/>
                </a:rPr>
                <a:t> </a:t>
              </a:r>
              <a:r>
                <a:rPr lang="en-US" altLang="en-US" sz="6000" kern="0" dirty="0">
                  <a:solidFill>
                    <a:srgbClr val="990000"/>
                  </a:solidFill>
                  <a:latin typeface="Arial" panose="020B0604020202020204" pitchFamily="34" charset="0"/>
                  <a:ea typeface="ＭＳ Ｐゴシック" pitchFamily="34" charset="-128"/>
                  <a:cs typeface="Arial" panose="020B0604020202020204" pitchFamily="34" charset="0"/>
                </a:rPr>
                <a:t>Applications</a:t>
              </a:r>
              <a:endParaRPr lang="en-US" altLang="en-US" sz="5600" kern="0" dirty="0">
                <a:solidFill>
                  <a:srgbClr val="990000"/>
                </a:solidFill>
                <a:latin typeface="Arial" panose="020B0604020202020204" pitchFamily="34" charset="0"/>
                <a:cs typeface="Arial" panose="020B0604020202020204" pitchFamily="34" charset="0"/>
              </a:endParaRPr>
            </a:p>
          </p:txBody>
        </p:sp>
      </p:grpSp>
      <p:grpSp>
        <p:nvGrpSpPr>
          <p:cNvPr id="108" name="Group 107"/>
          <p:cNvGrpSpPr/>
          <p:nvPr/>
        </p:nvGrpSpPr>
        <p:grpSpPr>
          <a:xfrm>
            <a:off x="548640" y="32787881"/>
            <a:ext cx="16630221" cy="7948757"/>
            <a:chOff x="1444752" y="14203456"/>
            <a:chExt cx="8449056" cy="12085457"/>
          </a:xfrm>
        </p:grpSpPr>
        <p:sp>
          <p:nvSpPr>
            <p:cNvPr id="109" name="Rounded Rectangle 108"/>
            <p:cNvSpPr/>
            <p:nvPr/>
          </p:nvSpPr>
          <p:spPr>
            <a:xfrm>
              <a:off x="1444752" y="14203458"/>
              <a:ext cx="8449056" cy="1139974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Connector 109"/>
            <p:cNvCxnSpPr/>
            <p:nvPr/>
          </p:nvCxnSpPr>
          <p:spPr>
            <a:xfrm>
              <a:off x="1450802" y="15711849"/>
              <a:ext cx="84318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689773" y="16040809"/>
              <a:ext cx="7960049" cy="10248104"/>
            </a:xfrm>
            <a:prstGeom prst="rect">
              <a:avLst/>
            </a:prstGeom>
            <a:noFill/>
          </p:spPr>
          <p:txBody>
            <a:bodyPr wrap="square" rtlCol="0">
              <a:spAutoFit/>
            </a:bodyPr>
            <a:lstStyle/>
            <a:p>
              <a:pPr marL="571500" indent="-571500" algn="just">
                <a:buFont typeface="Arial" panose="020B0604020202020204" pitchFamily="34" charset="0"/>
                <a:buChar char="•"/>
              </a:pPr>
              <a:r>
                <a:rPr lang="en-US" sz="3600" i="1" dirty="0">
                  <a:latin typeface="Arial" panose="020B0604020202020204" pitchFamily="34" charset="0"/>
                  <a:cs typeface="Arial" panose="020B0604020202020204" pitchFamily="34" charset="0"/>
                </a:rPr>
                <a:t>In peroration, </a:t>
              </a:r>
              <a:r>
                <a:rPr lang="en-US" sz="3600" dirty="0">
                  <a:latin typeface="Arial" panose="020B0604020202020204" pitchFamily="34" charset="0"/>
                  <a:cs typeface="Arial" panose="020B0604020202020204" pitchFamily="34" charset="0"/>
                </a:rPr>
                <a:t>obstacle avoidance is widely researched and applied in the world, and it is probable that most robots in the future should have obstacle avoidance function.</a:t>
              </a:r>
            </a:p>
            <a:p>
              <a:pPr marL="571500" indent="-571500" algn="just">
                <a:buFont typeface="Wingdings" panose="05000000000000000000" pitchFamily="2" charset="2"/>
                <a:buChar char="§"/>
              </a:pPr>
              <a:r>
                <a:rPr lang="en-US" sz="3600" dirty="0">
                  <a:latin typeface="Arial" panose="020B0604020202020204" pitchFamily="34" charset="0"/>
                  <a:cs typeface="Arial" panose="020B0604020202020204" pitchFamily="34" charset="0"/>
                </a:rPr>
                <a:t>We discerned the working principle of IR sensors and motor driver.</a:t>
              </a:r>
            </a:p>
            <a:p>
              <a:pPr marL="571500" indent="-571500" algn="just">
                <a:buFont typeface="Wingdings" panose="05000000000000000000" pitchFamily="2" charset="2"/>
                <a:buChar char="§"/>
              </a:pPr>
              <a:r>
                <a:rPr lang="en-US" sz="3600" dirty="0">
                  <a:latin typeface="Arial" panose="020B0604020202020204" pitchFamily="34" charset="0"/>
                  <a:cs typeface="Arial" panose="020B0604020202020204" pitchFamily="34" charset="0"/>
                </a:rPr>
                <a:t>We apprehended the shortcoming that resulted as a consequence of not using micro controller ( Arduino ).</a:t>
              </a:r>
            </a:p>
            <a:p>
              <a:pPr marL="571500" indent="-571500" algn="just">
                <a:buFont typeface="Wingdings" panose="05000000000000000000" pitchFamily="2" charset="2"/>
                <a:buChar char="§"/>
              </a:pPr>
              <a:r>
                <a:rPr lang="en-US" sz="3600">
                  <a:latin typeface="Arial" panose="020B0604020202020204" pitchFamily="34" charset="0"/>
                  <a:cs typeface="Arial" panose="020B0604020202020204" pitchFamily="34" charset="0"/>
                </a:rPr>
                <a:t>How applicability </a:t>
              </a:r>
              <a:r>
                <a:rPr lang="en-US" sz="3600" dirty="0">
                  <a:latin typeface="Arial" panose="020B0604020202020204" pitchFamily="34" charset="0"/>
                  <a:cs typeface="Arial" panose="020B0604020202020204" pitchFamily="34" charset="0"/>
                </a:rPr>
                <a:t>of obstacle avoidance is integrated in other industrial robots.</a:t>
              </a:r>
            </a:p>
            <a:p>
              <a:pPr algn="just"/>
              <a:endParaRPr lang="en-US" sz="3600" dirty="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
              </a:pPr>
              <a:endParaRPr lang="en-US" sz="3600" i="1" dirty="0">
                <a:latin typeface="Arial" panose="020B0604020202020204" pitchFamily="34" charset="0"/>
                <a:cs typeface="Arial" panose="020B0604020202020204" pitchFamily="34" charset="0"/>
              </a:endParaRPr>
            </a:p>
          </p:txBody>
        </p:sp>
        <p:sp>
          <p:nvSpPr>
            <p:cNvPr id="112" name="Rectangle 111"/>
            <p:cNvSpPr/>
            <p:nvPr/>
          </p:nvSpPr>
          <p:spPr>
            <a:xfrm>
              <a:off x="4705389" y="14203456"/>
              <a:ext cx="2182789" cy="1450644"/>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ea typeface="ＭＳ Ｐゴシック" pitchFamily="34" charset="-128"/>
                  <a:cs typeface="Arial" panose="020B0604020202020204" pitchFamily="34" charset="0"/>
                </a:rPr>
                <a:t> Conclusions</a:t>
              </a:r>
              <a:endParaRPr lang="en-US" altLang="en-US" sz="5600" kern="0" dirty="0">
                <a:solidFill>
                  <a:srgbClr val="990000"/>
                </a:solidFill>
                <a:latin typeface="Arial" panose="020B0604020202020204" pitchFamily="34" charset="0"/>
                <a:cs typeface="Arial" panose="020B0604020202020204" pitchFamily="34" charset="0"/>
              </a:endParaRPr>
            </a:p>
          </p:txBody>
        </p:sp>
      </p:grpSp>
      <p:grpSp>
        <p:nvGrpSpPr>
          <p:cNvPr id="118" name="Group 117"/>
          <p:cNvGrpSpPr/>
          <p:nvPr/>
        </p:nvGrpSpPr>
        <p:grpSpPr>
          <a:xfrm>
            <a:off x="17643286" y="32549881"/>
            <a:ext cx="14372682" cy="7413853"/>
            <a:chOff x="1444752" y="14097860"/>
            <a:chExt cx="7377975" cy="11505340"/>
          </a:xfrm>
        </p:grpSpPr>
        <p:sp>
          <p:nvSpPr>
            <p:cNvPr id="119" name="Rounded Rectangle 118"/>
            <p:cNvSpPr/>
            <p:nvPr/>
          </p:nvSpPr>
          <p:spPr>
            <a:xfrm>
              <a:off x="1444752" y="14203459"/>
              <a:ext cx="7377975" cy="1139974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1457083" y="15602693"/>
              <a:ext cx="73459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595894" y="16040808"/>
              <a:ext cx="7132954" cy="8549565"/>
            </a:xfrm>
            <a:prstGeom prst="rect">
              <a:avLst/>
            </a:prstGeom>
            <a:noFill/>
          </p:spPr>
          <p:txBody>
            <a:bodyPr wrap="square" rtlCol="0">
              <a:spAutoFit/>
            </a:bodyPr>
            <a:lstStyle/>
            <a:p>
              <a:pPr algn="just"/>
              <a:endParaRPr lang="en-US" sz="3200" i="1" dirty="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3600" i="1" dirty="0">
                  <a:latin typeface="Arial" panose="020B0604020202020204" pitchFamily="34" charset="0"/>
                  <a:cs typeface="Arial" panose="020B0604020202020204" pitchFamily="34" charset="0"/>
                </a:rPr>
                <a:t>Instead of IR sensor we can use ultrasonic sensor as IR sensor have a short range while ultrasonic sensor can detect obstacle up to 6m. Furthermore, IR sensor are rendered useless in dark while ultrasonic sensor are operational. Our robot come to halt at detecting obstacle at only front side as it could not decide in which direction (left or right) to move as this decision making will require some intelligence so this domain can be further improved</a:t>
              </a:r>
              <a:r>
                <a:rPr lang="en-US" sz="3200" i="1" dirty="0">
                  <a:latin typeface="Arial" panose="020B0604020202020204" pitchFamily="34" charset="0"/>
                  <a:cs typeface="Arial" panose="020B0604020202020204" pitchFamily="34" charset="0"/>
                </a:rPr>
                <a:t>.</a:t>
              </a:r>
            </a:p>
            <a:p>
              <a:pPr marL="571500" indent="-571500" algn="just">
                <a:buFont typeface="Arial" panose="020B0604020202020204" pitchFamily="34" charset="0"/>
                <a:buChar char="•"/>
              </a:pPr>
              <a:r>
                <a:rPr lang="en-US" sz="3200" i="1" dirty="0">
                  <a:latin typeface="Arial" panose="020B0604020202020204" pitchFamily="34" charset="0"/>
                  <a:cs typeface="Arial" panose="020B0604020202020204" pitchFamily="34" charset="0"/>
                </a:rPr>
                <a:t>Use LDR so that can Robot can be used as path ;locator in dark places. </a:t>
              </a:r>
            </a:p>
          </p:txBody>
        </p:sp>
        <p:sp>
          <p:nvSpPr>
            <p:cNvPr id="122" name="Rectangle 121"/>
            <p:cNvSpPr/>
            <p:nvPr/>
          </p:nvSpPr>
          <p:spPr>
            <a:xfrm>
              <a:off x="4276378" y="14097860"/>
              <a:ext cx="2121535" cy="1480651"/>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cs typeface="Arial" panose="020B0604020202020204" pitchFamily="34" charset="0"/>
                </a:rPr>
                <a:t>Future Work</a:t>
              </a:r>
            </a:p>
          </p:txBody>
        </p:sp>
      </p:grpSp>
      <p:cxnSp>
        <p:nvCxnSpPr>
          <p:cNvPr id="123" name="Straight Connector 122"/>
          <p:cNvCxnSpPr/>
          <p:nvPr/>
        </p:nvCxnSpPr>
        <p:spPr>
          <a:xfrm>
            <a:off x="10998450" y="17570722"/>
            <a:ext cx="210037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10242542" y="3521234"/>
            <a:ext cx="21305517" cy="11282506"/>
            <a:chOff x="10741412" y="4581342"/>
            <a:chExt cx="20402550" cy="14516100"/>
          </a:xfrm>
        </p:grpSpPr>
        <p:sp>
          <p:nvSpPr>
            <p:cNvPr id="27" name="TextBox 26"/>
            <p:cNvSpPr txBox="1"/>
            <p:nvPr/>
          </p:nvSpPr>
          <p:spPr>
            <a:xfrm>
              <a:off x="18805088" y="4704292"/>
              <a:ext cx="4487301" cy="1187959"/>
            </a:xfrm>
            <a:prstGeom prst="rect">
              <a:avLst/>
            </a:prstGeom>
            <a:noFill/>
          </p:spPr>
          <p:txBody>
            <a:bodyPr wrap="none" rtlCol="0">
              <a:spAutoFit/>
            </a:bodyPr>
            <a:lstStyle/>
            <a:p>
              <a:r>
                <a:rPr lang="en-US" sz="5400" dirty="0">
                  <a:solidFill>
                    <a:srgbClr val="990000"/>
                  </a:solidFill>
                  <a:latin typeface="Arial" panose="020B0604020202020204" pitchFamily="34" charset="0"/>
                  <a:cs typeface="Arial" panose="020B0604020202020204" pitchFamily="34" charset="0"/>
                </a:rPr>
                <a:t>Block Diagram</a:t>
              </a:r>
              <a:endParaRPr lang="en-US" sz="6000" dirty="0">
                <a:solidFill>
                  <a:srgbClr val="990000"/>
                </a:solidFill>
                <a:latin typeface="Arial" panose="020B0604020202020204" pitchFamily="34" charset="0"/>
                <a:cs typeface="Arial" panose="020B0604020202020204" pitchFamily="34" charset="0"/>
              </a:endParaRPr>
            </a:p>
          </p:txBody>
        </p:sp>
        <p:grpSp>
          <p:nvGrpSpPr>
            <p:cNvPr id="81" name="Group 80"/>
            <p:cNvGrpSpPr/>
            <p:nvPr/>
          </p:nvGrpSpPr>
          <p:grpSpPr>
            <a:xfrm>
              <a:off x="10741412" y="4581342"/>
              <a:ext cx="20402550" cy="14516100"/>
              <a:chOff x="10741412" y="4581342"/>
              <a:chExt cx="20402550" cy="14516100"/>
            </a:xfrm>
          </p:grpSpPr>
          <p:sp>
            <p:nvSpPr>
              <p:cNvPr id="10" name="Rounded Rectangle 9"/>
              <p:cNvSpPr/>
              <p:nvPr/>
            </p:nvSpPr>
            <p:spPr>
              <a:xfrm>
                <a:off x="10741412" y="4581342"/>
                <a:ext cx="20402550" cy="145161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1047888" y="6004620"/>
                <a:ext cx="197896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242512" y="6090704"/>
                <a:ext cx="7992570" cy="646331"/>
              </a:xfrm>
              <a:prstGeom prst="rect">
                <a:avLst/>
              </a:prstGeom>
              <a:noFill/>
            </p:spPr>
            <p:txBody>
              <a:bodyPr wrap="square" rtlCol="0">
                <a:spAutoFit/>
              </a:bodyPr>
              <a:lstStyle/>
              <a:p>
                <a:pPr marL="685800" indent="-685800">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p:txBody>
          </p:sp>
        </p:grpSp>
      </p:grpSp>
      <p:sp>
        <p:nvSpPr>
          <p:cNvPr id="5" name="TextBox 4"/>
          <p:cNvSpPr txBox="1"/>
          <p:nvPr/>
        </p:nvSpPr>
        <p:spPr>
          <a:xfrm>
            <a:off x="295007" y="41941248"/>
            <a:ext cx="12413911" cy="1015663"/>
          </a:xfrm>
          <a:prstGeom prst="rect">
            <a:avLst/>
          </a:prstGeom>
          <a:noFill/>
        </p:spPr>
        <p:txBody>
          <a:bodyPr wrap="none" rtlCol="0">
            <a:spAutoFit/>
          </a:bodyPr>
          <a:lstStyle/>
          <a:p>
            <a:r>
              <a:rPr lang="en-US" sz="6000" b="1" dirty="0"/>
              <a:t>EE 220L – DIGITAL LOGIC CIRCUITS LAB</a:t>
            </a:r>
          </a:p>
        </p:txBody>
      </p:sp>
      <p:pic>
        <p:nvPicPr>
          <p:cNvPr id="1026" name="Picture 2" descr="Image result for LUMS SS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1083" y="40411207"/>
            <a:ext cx="3044795" cy="2620107"/>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71417" y="40561083"/>
            <a:ext cx="3294283" cy="2446927"/>
          </a:xfrm>
          <a:prstGeom prst="rect">
            <a:avLst/>
          </a:prstGeom>
        </p:spPr>
      </p:pic>
      <p:sp>
        <p:nvSpPr>
          <p:cNvPr id="7" name="Rectangle 6"/>
          <p:cNvSpPr/>
          <p:nvPr/>
        </p:nvSpPr>
        <p:spPr>
          <a:xfrm>
            <a:off x="10674645" y="8359580"/>
            <a:ext cx="2033184" cy="32316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Input from IR sensors</a:t>
            </a:r>
          </a:p>
          <a:p>
            <a:pPr algn="ctr"/>
            <a:r>
              <a:rPr lang="en-US" sz="3200" dirty="0"/>
              <a:t>(obstacle Detector)</a:t>
            </a:r>
          </a:p>
        </p:txBody>
      </p:sp>
      <p:sp>
        <p:nvSpPr>
          <p:cNvPr id="12" name="Rectangle 11"/>
          <p:cNvSpPr/>
          <p:nvPr/>
        </p:nvSpPr>
        <p:spPr>
          <a:xfrm>
            <a:off x="14015108" y="8349608"/>
            <a:ext cx="4221719" cy="31172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Digital Logic Circuit</a:t>
            </a:r>
          </a:p>
        </p:txBody>
      </p:sp>
      <p:sp>
        <p:nvSpPr>
          <p:cNvPr id="13" name="Rectangle 12"/>
          <p:cNvSpPr/>
          <p:nvPr/>
        </p:nvSpPr>
        <p:spPr>
          <a:xfrm>
            <a:off x="19523674" y="8448309"/>
            <a:ext cx="4351283" cy="32316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L293D</a:t>
            </a:r>
          </a:p>
          <a:p>
            <a:pPr algn="ctr"/>
            <a:r>
              <a:rPr lang="en-US" sz="3200" dirty="0"/>
              <a:t>Motor Driver Circuit</a:t>
            </a:r>
          </a:p>
        </p:txBody>
      </p:sp>
      <p:sp>
        <p:nvSpPr>
          <p:cNvPr id="14" name="Rectangle 13"/>
          <p:cNvSpPr/>
          <p:nvPr/>
        </p:nvSpPr>
        <p:spPr>
          <a:xfrm>
            <a:off x="25540138" y="5196727"/>
            <a:ext cx="4610945" cy="31628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Left DC Motor</a:t>
            </a:r>
          </a:p>
        </p:txBody>
      </p:sp>
      <p:sp>
        <p:nvSpPr>
          <p:cNvPr id="18" name="Rectangle 17"/>
          <p:cNvSpPr/>
          <p:nvPr/>
        </p:nvSpPr>
        <p:spPr>
          <a:xfrm>
            <a:off x="25531595" y="11382698"/>
            <a:ext cx="4610945" cy="29323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Right DC Motor</a:t>
            </a:r>
          </a:p>
        </p:txBody>
      </p:sp>
      <p:sp>
        <p:nvSpPr>
          <p:cNvPr id="35" name="Right Arrow 34"/>
          <p:cNvSpPr/>
          <p:nvPr/>
        </p:nvSpPr>
        <p:spPr>
          <a:xfrm>
            <a:off x="12707829" y="9975401"/>
            <a:ext cx="1301334" cy="2406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18230883" y="9975401"/>
            <a:ext cx="1301334" cy="19693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Bent-Up Arrow 51"/>
          <p:cNvSpPr/>
          <p:nvPr/>
        </p:nvSpPr>
        <p:spPr>
          <a:xfrm>
            <a:off x="23909896" y="8384412"/>
            <a:ext cx="3080670" cy="778075"/>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26546413" y="10593984"/>
            <a:ext cx="519149" cy="882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23900097" y="10469458"/>
            <a:ext cx="3080670" cy="4414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text on a white background&#10;&#10;Description generated with high confidence">
            <a:extLst>
              <a:ext uri="{FF2B5EF4-FFF2-40B4-BE49-F238E27FC236}">
                <a16:creationId xmlns:a16="http://schemas.microsoft.com/office/drawing/2014/main" id="{6437351C-A7CD-408B-B717-60D71F997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2382" y="19522108"/>
            <a:ext cx="9457503" cy="10024747"/>
          </a:xfrm>
          <a:prstGeom prst="rect">
            <a:avLst/>
          </a:prstGeom>
        </p:spPr>
      </p:pic>
      <p:pic>
        <p:nvPicPr>
          <p:cNvPr id="17" name="Picture 16" descr="A picture containing clock&#10;&#10;Description generated with very high confidence">
            <a:extLst>
              <a:ext uri="{FF2B5EF4-FFF2-40B4-BE49-F238E27FC236}">
                <a16:creationId xmlns:a16="http://schemas.microsoft.com/office/drawing/2014/main" id="{DFC516D4-279F-4B36-85AD-11DA055D89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5412" y="19501008"/>
            <a:ext cx="10528409" cy="10032627"/>
          </a:xfrm>
          <a:prstGeom prst="rect">
            <a:avLst/>
          </a:prstGeom>
        </p:spPr>
      </p:pic>
      <p:sp>
        <p:nvSpPr>
          <p:cNvPr id="19" name="TextBox 18">
            <a:extLst>
              <a:ext uri="{FF2B5EF4-FFF2-40B4-BE49-F238E27FC236}">
                <a16:creationId xmlns:a16="http://schemas.microsoft.com/office/drawing/2014/main" id="{B154E441-B733-4B2D-89A4-57BBCD9680C5}"/>
              </a:ext>
            </a:extLst>
          </p:cNvPr>
          <p:cNvSpPr txBox="1"/>
          <p:nvPr/>
        </p:nvSpPr>
        <p:spPr>
          <a:xfrm>
            <a:off x="11691237" y="18129068"/>
            <a:ext cx="19536785" cy="119584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37808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11048</TotalTime>
  <Words>442</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 Ul Abidin</dc:creator>
  <cp:lastModifiedBy>Zain Ul Abidin</cp:lastModifiedBy>
  <cp:revision>105</cp:revision>
  <dcterms:created xsi:type="dcterms:W3CDTF">2016-06-02T07:12:08Z</dcterms:created>
  <dcterms:modified xsi:type="dcterms:W3CDTF">2021-02-07T11:57:03Z</dcterms:modified>
</cp:coreProperties>
</file>